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916" r:id="rId4"/>
    <p:sldId id="934" r:id="rId5"/>
    <p:sldId id="936" r:id="rId6"/>
    <p:sldId id="937" r:id="rId7"/>
    <p:sldId id="938" r:id="rId8"/>
    <p:sldId id="511" r:id="rId9"/>
    <p:sldId id="263" r:id="rId10"/>
    <p:sldId id="258" r:id="rId11"/>
    <p:sldId id="259" r:id="rId12"/>
    <p:sldId id="267" r:id="rId13"/>
    <p:sldId id="260" r:id="rId14"/>
    <p:sldId id="931" r:id="rId15"/>
    <p:sldId id="272" r:id="rId16"/>
    <p:sldId id="268" r:id="rId17"/>
    <p:sldId id="264" r:id="rId18"/>
    <p:sldId id="266" r:id="rId19"/>
    <p:sldId id="269"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68" d="100"/>
          <a:sy n="68" d="100"/>
        </p:scale>
        <p:origin x="10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s://dewischoice.org.uk/about-us/" TargetMode="External"/><Relationship Id="rId1" Type="http://schemas.openxmlformats.org/officeDocument/2006/relationships/hyperlink" Target="https://www.youtube.com/watch?v=If3o4nPbk08&amp;t=3s"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dewischoice.org.uk/about-us/" TargetMode="External"/><Relationship Id="rId1" Type="http://schemas.openxmlformats.org/officeDocument/2006/relationships/hyperlink" Target="https://www.youtube.com/watch?v=If3o4nPbk08&amp;t=3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95143-17E5-4C30-9DF2-8F93E598BBA0}" type="doc">
      <dgm:prSet loTypeId="urn:microsoft.com/office/officeart/2017/3/layout/HorizontalPathTimeline" loCatId="process" qsTypeId="urn:microsoft.com/office/officeart/2005/8/quickstyle/simple2" qsCatId="simple" csTypeId="urn:microsoft.com/office/officeart/2005/8/colors/colorful2" csCatId="colorful" phldr="1"/>
      <dgm:spPr/>
      <dgm:t>
        <a:bodyPr/>
        <a:lstStyle/>
        <a:p>
          <a:endParaRPr lang="en-US"/>
        </a:p>
      </dgm:t>
    </dgm:pt>
    <dgm:pt modelId="{9EA94E96-B3E7-4563-A82B-A352D1C9EDC4}">
      <dgm:prSet/>
      <dgm:spPr/>
      <dgm:t>
        <a:bodyPr/>
        <a:lstStyle/>
        <a:p>
          <a:pPr>
            <a:defRPr b="1"/>
          </a:pPr>
          <a:r>
            <a:rPr lang="en-US" dirty="0"/>
            <a:t>1973</a:t>
          </a:r>
        </a:p>
      </dgm:t>
    </dgm:pt>
    <dgm:pt modelId="{560849B1-6281-4A6D-B68F-42C19F562A9B}" type="parTrans" cxnId="{74A3C4C3-E274-4BE9-87A7-FF5E354B6BDF}">
      <dgm:prSet/>
      <dgm:spPr/>
      <dgm:t>
        <a:bodyPr/>
        <a:lstStyle/>
        <a:p>
          <a:endParaRPr lang="en-US"/>
        </a:p>
      </dgm:t>
    </dgm:pt>
    <dgm:pt modelId="{79D70F63-1834-4BAF-8F30-7DC74D388839}" type="sibTrans" cxnId="{74A3C4C3-E274-4BE9-87A7-FF5E354B6BDF}">
      <dgm:prSet/>
      <dgm:spPr/>
      <dgm:t>
        <a:bodyPr/>
        <a:lstStyle/>
        <a:p>
          <a:endParaRPr lang="en-US"/>
        </a:p>
      </dgm:t>
    </dgm:pt>
    <dgm:pt modelId="{2AD419B4-1386-41E8-AE65-534B1EBB42D4}">
      <dgm:prSet custT="1"/>
      <dgm:spPr/>
      <dgm:t>
        <a:bodyPr/>
        <a:lstStyle/>
        <a:p>
          <a:r>
            <a:rPr lang="en-US" sz="1400" dirty="0"/>
            <a:t>Homosexuality no longer listed as a mental illness in the DSM . </a:t>
          </a:r>
        </a:p>
      </dgm:t>
    </dgm:pt>
    <dgm:pt modelId="{205D36B4-5C77-4526-BF25-5D54A79876A4}" type="parTrans" cxnId="{9DD3B65E-2A6D-4CD1-9560-F0AA79E28E6E}">
      <dgm:prSet/>
      <dgm:spPr/>
      <dgm:t>
        <a:bodyPr/>
        <a:lstStyle/>
        <a:p>
          <a:endParaRPr lang="en-US"/>
        </a:p>
      </dgm:t>
    </dgm:pt>
    <dgm:pt modelId="{A180874A-7B34-413A-B783-F2F9315A291C}" type="sibTrans" cxnId="{9DD3B65E-2A6D-4CD1-9560-F0AA79E28E6E}">
      <dgm:prSet/>
      <dgm:spPr/>
      <dgm:t>
        <a:bodyPr/>
        <a:lstStyle/>
        <a:p>
          <a:endParaRPr lang="en-US"/>
        </a:p>
      </dgm:t>
    </dgm:pt>
    <dgm:pt modelId="{FEA50E0C-E004-48F7-A086-7B3FD10E8E96}">
      <dgm:prSet/>
      <dgm:spPr/>
      <dgm:t>
        <a:bodyPr/>
        <a:lstStyle/>
        <a:p>
          <a:pPr>
            <a:defRPr b="1"/>
          </a:pPr>
          <a:r>
            <a:rPr lang="en-US" dirty="0"/>
            <a:t>1992</a:t>
          </a:r>
        </a:p>
      </dgm:t>
    </dgm:pt>
    <dgm:pt modelId="{10C7B32D-78AC-43EB-8E4D-5268D23B7744}" type="parTrans" cxnId="{0F3FA61A-DD9C-475C-8C13-07DA4BE5848F}">
      <dgm:prSet/>
      <dgm:spPr/>
      <dgm:t>
        <a:bodyPr/>
        <a:lstStyle/>
        <a:p>
          <a:endParaRPr lang="en-US"/>
        </a:p>
      </dgm:t>
    </dgm:pt>
    <dgm:pt modelId="{7DE761FA-E1A0-4D4A-90FD-5E10E3C21BE3}" type="sibTrans" cxnId="{0F3FA61A-DD9C-475C-8C13-07DA4BE5848F}">
      <dgm:prSet/>
      <dgm:spPr/>
      <dgm:t>
        <a:bodyPr/>
        <a:lstStyle/>
        <a:p>
          <a:endParaRPr lang="en-US"/>
        </a:p>
      </dgm:t>
    </dgm:pt>
    <dgm:pt modelId="{BEEB663A-2FB5-4435-92CE-4F5BC5E60DE0}">
      <dgm:prSet/>
      <dgm:spPr/>
      <dgm:t>
        <a:bodyPr/>
        <a:lstStyle/>
        <a:p>
          <a:pPr>
            <a:defRPr b="1"/>
          </a:pPr>
          <a:r>
            <a:rPr lang="en-US" dirty="0"/>
            <a:t>2020</a:t>
          </a:r>
        </a:p>
      </dgm:t>
    </dgm:pt>
    <dgm:pt modelId="{DE2C976B-6F3A-49C0-8CA7-33FC2C00A601}" type="parTrans" cxnId="{57A71C0B-ADBA-4380-BCD8-9317C25967DF}">
      <dgm:prSet/>
      <dgm:spPr/>
      <dgm:t>
        <a:bodyPr/>
        <a:lstStyle/>
        <a:p>
          <a:endParaRPr lang="en-GB"/>
        </a:p>
      </dgm:t>
    </dgm:pt>
    <dgm:pt modelId="{AA9B11CE-682E-45AF-B2E5-B35989423A2B}" type="sibTrans" cxnId="{57A71C0B-ADBA-4380-BCD8-9317C25967DF}">
      <dgm:prSet/>
      <dgm:spPr/>
      <dgm:t>
        <a:bodyPr/>
        <a:lstStyle/>
        <a:p>
          <a:endParaRPr lang="en-GB"/>
        </a:p>
      </dgm:t>
    </dgm:pt>
    <dgm:pt modelId="{87FDEF1C-8233-4825-9C09-67EE5ECED6D4}">
      <dgm:prSet/>
      <dgm:spPr/>
      <dgm:t>
        <a:bodyPr/>
        <a:lstStyle/>
        <a:p>
          <a:pPr>
            <a:defRPr b="1"/>
          </a:pPr>
          <a:r>
            <a:rPr lang="en-US" dirty="0"/>
            <a:t>2019</a:t>
          </a:r>
        </a:p>
      </dgm:t>
    </dgm:pt>
    <dgm:pt modelId="{DE6530E0-BAD9-404D-B925-1B18A0BAC146}" type="parTrans" cxnId="{584BFE68-1F0B-42A9-BE11-71ECAFF3669B}">
      <dgm:prSet/>
      <dgm:spPr/>
      <dgm:t>
        <a:bodyPr/>
        <a:lstStyle/>
        <a:p>
          <a:endParaRPr lang="en-GB"/>
        </a:p>
      </dgm:t>
    </dgm:pt>
    <dgm:pt modelId="{A3BB306B-048D-4958-8EC1-9859782A9CFC}" type="sibTrans" cxnId="{584BFE68-1F0B-42A9-BE11-71ECAFF3669B}">
      <dgm:prSet/>
      <dgm:spPr/>
      <dgm:t>
        <a:bodyPr/>
        <a:lstStyle/>
        <a:p>
          <a:endParaRPr lang="en-GB"/>
        </a:p>
      </dgm:t>
    </dgm:pt>
    <dgm:pt modelId="{3FCBB1C8-67E6-4388-ABAF-135CD0380AA2}">
      <dgm:prSet/>
      <dgm:spPr/>
      <dgm:t>
        <a:bodyPr/>
        <a:lstStyle/>
        <a:p>
          <a:pPr>
            <a:defRPr b="1"/>
          </a:pPr>
          <a:r>
            <a:rPr lang="en-US" dirty="0"/>
            <a:t>2004</a:t>
          </a:r>
        </a:p>
      </dgm:t>
    </dgm:pt>
    <dgm:pt modelId="{F8D70077-E1DE-455B-A4BE-123A1C8FF93E}" type="parTrans" cxnId="{26B74C8F-29B7-454E-A2D8-5AE6AC01B2D3}">
      <dgm:prSet/>
      <dgm:spPr/>
      <dgm:t>
        <a:bodyPr/>
        <a:lstStyle/>
        <a:p>
          <a:endParaRPr lang="en-GB"/>
        </a:p>
      </dgm:t>
    </dgm:pt>
    <dgm:pt modelId="{B4AFB47A-FDD8-471F-8412-72AA6922D9AA}" type="sibTrans" cxnId="{26B74C8F-29B7-454E-A2D8-5AE6AC01B2D3}">
      <dgm:prSet/>
      <dgm:spPr/>
      <dgm:t>
        <a:bodyPr/>
        <a:lstStyle/>
        <a:p>
          <a:endParaRPr lang="en-GB"/>
        </a:p>
      </dgm:t>
    </dgm:pt>
    <dgm:pt modelId="{8163E53E-2002-4228-A998-3C04C1DDE263}">
      <dgm:prSet/>
      <dgm:spPr/>
      <dgm:t>
        <a:bodyPr/>
        <a:lstStyle/>
        <a:p>
          <a:r>
            <a:rPr lang="en-US" dirty="0"/>
            <a:t>Gender Recognition Act introduced, allowing transgender people to have their gender legally </a:t>
          </a:r>
          <a:r>
            <a:rPr lang="en-GB" noProof="0" dirty="0"/>
            <a:t>recognised</a:t>
          </a:r>
          <a:r>
            <a:rPr lang="en-US" dirty="0"/>
            <a:t> via a gender recognition certificate. </a:t>
          </a:r>
          <a:endParaRPr lang="en-GB" dirty="0"/>
        </a:p>
      </dgm:t>
    </dgm:pt>
    <dgm:pt modelId="{B01037C4-9E44-416C-85CA-2D3DF6487A10}" type="parTrans" cxnId="{7F7308B5-E160-4344-8DD4-C5B7BCABCE57}">
      <dgm:prSet/>
      <dgm:spPr/>
      <dgm:t>
        <a:bodyPr/>
        <a:lstStyle/>
        <a:p>
          <a:endParaRPr lang="en-GB"/>
        </a:p>
      </dgm:t>
    </dgm:pt>
    <dgm:pt modelId="{D3902C1C-D0F0-4EC8-861B-E1EFD09677C8}" type="sibTrans" cxnId="{7F7308B5-E160-4344-8DD4-C5B7BCABCE57}">
      <dgm:prSet/>
      <dgm:spPr/>
      <dgm:t>
        <a:bodyPr/>
        <a:lstStyle/>
        <a:p>
          <a:endParaRPr lang="en-GB"/>
        </a:p>
      </dgm:t>
    </dgm:pt>
    <dgm:pt modelId="{DF90804E-3192-4F20-B889-CA2B1E01816C}">
      <dgm:prSet/>
      <dgm:spPr/>
      <dgm:t>
        <a:bodyPr/>
        <a:lstStyle/>
        <a:p>
          <a:r>
            <a:rPr lang="en-GB" dirty="0"/>
            <a:t>Non-binary and gender fluid people recognised under the Equality Act 2010</a:t>
          </a:r>
        </a:p>
      </dgm:t>
    </dgm:pt>
    <dgm:pt modelId="{7EBAED69-9D8A-4242-A753-BDEC5C6ED69F}" type="parTrans" cxnId="{DE2A47B4-D8A6-4EAF-9E63-EEDC85380BBF}">
      <dgm:prSet/>
      <dgm:spPr/>
      <dgm:t>
        <a:bodyPr/>
        <a:lstStyle/>
        <a:p>
          <a:endParaRPr lang="en-GB"/>
        </a:p>
      </dgm:t>
    </dgm:pt>
    <dgm:pt modelId="{976DB7D5-83E6-4508-A4BF-54C525755658}" type="sibTrans" cxnId="{DE2A47B4-D8A6-4EAF-9E63-EEDC85380BBF}">
      <dgm:prSet/>
      <dgm:spPr/>
      <dgm:t>
        <a:bodyPr/>
        <a:lstStyle/>
        <a:p>
          <a:endParaRPr lang="en-GB"/>
        </a:p>
      </dgm:t>
    </dgm:pt>
    <dgm:pt modelId="{60AB0FD6-6868-49BF-948B-DC7C650694B1}">
      <dgm:prSet custT="1"/>
      <dgm:spPr/>
      <dgm:t>
        <a:bodyPr/>
        <a:lstStyle/>
        <a:p>
          <a:r>
            <a:rPr lang="en-GB" sz="1400" dirty="0"/>
            <a:t>WHO: Same sex attraction no longer a mental illness</a:t>
          </a:r>
        </a:p>
      </dgm:t>
    </dgm:pt>
    <dgm:pt modelId="{6BD2FB95-85C0-4594-B3AE-1549C9CE20FB}" type="parTrans" cxnId="{800E6040-0816-4A0D-A961-3D43C30FB714}">
      <dgm:prSet/>
      <dgm:spPr/>
      <dgm:t>
        <a:bodyPr/>
        <a:lstStyle/>
        <a:p>
          <a:endParaRPr lang="en-GB"/>
        </a:p>
      </dgm:t>
    </dgm:pt>
    <dgm:pt modelId="{18B7B190-73F2-454E-B310-42EFA3CE276F}" type="sibTrans" cxnId="{800E6040-0816-4A0D-A961-3D43C30FB714}">
      <dgm:prSet/>
      <dgm:spPr/>
      <dgm:t>
        <a:bodyPr/>
        <a:lstStyle/>
        <a:p>
          <a:endParaRPr lang="en-GB"/>
        </a:p>
      </dgm:t>
    </dgm:pt>
    <dgm:pt modelId="{7C02FB8D-999C-4124-9D58-97D7FA993397}">
      <dgm:prSet custT="1"/>
      <dgm:spPr/>
      <dgm:t>
        <a:bodyPr/>
        <a:lstStyle/>
        <a:p>
          <a:r>
            <a:rPr lang="en-GB" sz="1400" dirty="0"/>
            <a:t>WHO: declassified being Trans as a mental or behavioural illness</a:t>
          </a:r>
        </a:p>
      </dgm:t>
    </dgm:pt>
    <dgm:pt modelId="{C973F15E-AD5A-4DBA-BDD4-DBB2CECD18FF}" type="parTrans" cxnId="{A9445ED7-1301-4AC0-B996-3011051480A0}">
      <dgm:prSet/>
      <dgm:spPr/>
      <dgm:t>
        <a:bodyPr/>
        <a:lstStyle/>
        <a:p>
          <a:endParaRPr lang="en-GB"/>
        </a:p>
      </dgm:t>
    </dgm:pt>
    <dgm:pt modelId="{57DAD2A3-1528-4995-A906-6C159D991F7D}" type="sibTrans" cxnId="{A9445ED7-1301-4AC0-B996-3011051480A0}">
      <dgm:prSet/>
      <dgm:spPr/>
      <dgm:t>
        <a:bodyPr/>
        <a:lstStyle/>
        <a:p>
          <a:endParaRPr lang="en-GB"/>
        </a:p>
      </dgm:t>
    </dgm:pt>
    <dgm:pt modelId="{C8CDACDE-E83B-48BA-8D91-1FA68A050FB3}">
      <dgm:prSet/>
      <dgm:spPr/>
      <dgm:t>
        <a:bodyPr/>
        <a:lstStyle/>
        <a:p>
          <a:pPr>
            <a:defRPr b="1"/>
          </a:pPr>
          <a:r>
            <a:rPr lang="en-US" dirty="0"/>
            <a:t>2021</a:t>
          </a:r>
        </a:p>
      </dgm:t>
    </dgm:pt>
    <dgm:pt modelId="{17E23A38-7965-4DA7-B540-2C6627E67A73}" type="parTrans" cxnId="{D1FACAE9-BF85-43ED-902F-28FCA75AF5CA}">
      <dgm:prSet/>
      <dgm:spPr/>
      <dgm:t>
        <a:bodyPr/>
        <a:lstStyle/>
        <a:p>
          <a:endParaRPr lang="en-GB"/>
        </a:p>
      </dgm:t>
    </dgm:pt>
    <dgm:pt modelId="{FC8DE8EF-4448-474B-B30F-1A714698F34C}" type="sibTrans" cxnId="{D1FACAE9-BF85-43ED-902F-28FCA75AF5CA}">
      <dgm:prSet/>
      <dgm:spPr/>
      <dgm:t>
        <a:bodyPr/>
        <a:lstStyle/>
        <a:p>
          <a:endParaRPr lang="en-GB"/>
        </a:p>
      </dgm:t>
    </dgm:pt>
    <dgm:pt modelId="{30E8B813-0BA7-42DD-97B3-AC1DFA14B713}">
      <dgm:prSet custT="1"/>
      <dgm:spPr/>
      <dgm:t>
        <a:bodyPr/>
        <a:lstStyle/>
        <a:p>
          <a:r>
            <a:rPr lang="en-US" sz="1400" b="0" i="0" dirty="0"/>
            <a:t>Family Division of the High Court ruled that parental consent forms a legal basis to prescribe hormone blockers to children under-16</a:t>
          </a:r>
          <a:endParaRPr lang="en-GB" sz="1400" dirty="0"/>
        </a:p>
      </dgm:t>
    </dgm:pt>
    <dgm:pt modelId="{02635CC2-BE86-4E63-B94E-CB9F4C07EBA6}" type="parTrans" cxnId="{59358B68-B0AE-477C-8F3A-59F89661F58B}">
      <dgm:prSet/>
      <dgm:spPr/>
      <dgm:t>
        <a:bodyPr/>
        <a:lstStyle/>
        <a:p>
          <a:endParaRPr lang="en-GB"/>
        </a:p>
      </dgm:t>
    </dgm:pt>
    <dgm:pt modelId="{1135E737-3AF8-417C-9337-FC37370D1104}" type="sibTrans" cxnId="{59358B68-B0AE-477C-8F3A-59F89661F58B}">
      <dgm:prSet/>
      <dgm:spPr/>
      <dgm:t>
        <a:bodyPr/>
        <a:lstStyle/>
        <a:p>
          <a:endParaRPr lang="en-GB"/>
        </a:p>
      </dgm:t>
    </dgm:pt>
    <dgm:pt modelId="{26F9D4DA-C24E-4BE0-91BC-597DCC188077}">
      <dgm:prSet/>
      <dgm:spPr/>
      <dgm:t>
        <a:bodyPr/>
        <a:lstStyle/>
        <a:p>
          <a:pPr>
            <a:defRPr b="1"/>
          </a:pPr>
          <a:r>
            <a:rPr lang="en-US" dirty="0"/>
            <a:t>1980</a:t>
          </a:r>
        </a:p>
      </dgm:t>
    </dgm:pt>
    <dgm:pt modelId="{4B9C6523-C76A-4201-8BED-1891139994C0}" type="parTrans" cxnId="{75290E3B-F8E6-40F3-949A-C5EB3D186A7A}">
      <dgm:prSet/>
      <dgm:spPr/>
      <dgm:t>
        <a:bodyPr/>
        <a:lstStyle/>
        <a:p>
          <a:endParaRPr lang="en-GB"/>
        </a:p>
      </dgm:t>
    </dgm:pt>
    <dgm:pt modelId="{77D66B7D-FD42-48C0-A7CC-B9959791BE0E}" type="sibTrans" cxnId="{75290E3B-F8E6-40F3-949A-C5EB3D186A7A}">
      <dgm:prSet/>
      <dgm:spPr/>
      <dgm:t>
        <a:bodyPr/>
        <a:lstStyle/>
        <a:p>
          <a:endParaRPr lang="en-GB"/>
        </a:p>
      </dgm:t>
    </dgm:pt>
    <dgm:pt modelId="{C3EF18B0-DEC0-4119-8739-BAE5EBA568A9}">
      <dgm:prSet/>
      <dgm:spPr/>
      <dgm:t>
        <a:bodyPr/>
        <a:lstStyle/>
        <a:p>
          <a:r>
            <a:rPr lang="en-US" dirty="0"/>
            <a:t>‘Gender identity disorder‘ was added to the list of disorders in the manual used by mental health professionals in the UK.</a:t>
          </a:r>
          <a:endParaRPr lang="en-GB" dirty="0"/>
        </a:p>
      </dgm:t>
    </dgm:pt>
    <dgm:pt modelId="{B3D56CEF-3F4E-4A7C-8EC2-15A8F7237CCB}" type="parTrans" cxnId="{E0262602-FA97-4AF6-81CA-C2D305F61158}">
      <dgm:prSet/>
      <dgm:spPr/>
      <dgm:t>
        <a:bodyPr/>
        <a:lstStyle/>
        <a:p>
          <a:endParaRPr lang="en-GB"/>
        </a:p>
      </dgm:t>
    </dgm:pt>
    <dgm:pt modelId="{0D1669CE-1CA4-4A98-A4C1-C4157BD104E1}" type="sibTrans" cxnId="{E0262602-FA97-4AF6-81CA-C2D305F61158}">
      <dgm:prSet/>
      <dgm:spPr/>
      <dgm:t>
        <a:bodyPr/>
        <a:lstStyle/>
        <a:p>
          <a:endParaRPr lang="en-GB"/>
        </a:p>
      </dgm:t>
    </dgm:pt>
    <dgm:pt modelId="{0CEA4A31-D1FB-45C5-9493-0891E2F03640}">
      <dgm:prSet/>
      <dgm:spPr/>
      <dgm:t>
        <a:bodyPr/>
        <a:lstStyle/>
        <a:p>
          <a:pPr>
            <a:defRPr b="1"/>
          </a:pPr>
          <a:r>
            <a:rPr lang="en-US" dirty="0"/>
            <a:t>2008</a:t>
          </a:r>
        </a:p>
      </dgm:t>
    </dgm:pt>
    <dgm:pt modelId="{35BDB906-BF17-49B3-80FE-8B7897117111}" type="parTrans" cxnId="{53B023E0-046C-4B7B-B721-456C8021B1E0}">
      <dgm:prSet/>
      <dgm:spPr/>
      <dgm:t>
        <a:bodyPr/>
        <a:lstStyle/>
        <a:p>
          <a:endParaRPr lang="en-GB"/>
        </a:p>
      </dgm:t>
    </dgm:pt>
    <dgm:pt modelId="{81101F02-E016-4935-A59A-64A992F29D27}" type="sibTrans" cxnId="{53B023E0-046C-4B7B-B721-456C8021B1E0}">
      <dgm:prSet/>
      <dgm:spPr/>
      <dgm:t>
        <a:bodyPr/>
        <a:lstStyle/>
        <a:p>
          <a:endParaRPr lang="en-GB"/>
        </a:p>
      </dgm:t>
    </dgm:pt>
    <dgm:pt modelId="{68814E58-2BC2-443C-B2F2-9CE41AC09CF2}">
      <dgm:prSet/>
      <dgm:spPr/>
      <dgm:t>
        <a:bodyPr/>
        <a:lstStyle/>
        <a:p>
          <a:r>
            <a:rPr lang="en-US" b="0" i="0"/>
            <a:t>Same-sex couples were recognised as the legal parents of children conceived through the use of donated sperm, eggs or embryos.</a:t>
          </a:r>
          <a:endParaRPr lang="en-GB"/>
        </a:p>
      </dgm:t>
    </dgm:pt>
    <dgm:pt modelId="{B6888A03-06BA-4431-9BB4-97B4469FBCB1}" type="parTrans" cxnId="{BA6DEE83-89D4-4C1E-8E31-83880FCEC224}">
      <dgm:prSet/>
      <dgm:spPr/>
      <dgm:t>
        <a:bodyPr/>
        <a:lstStyle/>
        <a:p>
          <a:endParaRPr lang="en-GB"/>
        </a:p>
      </dgm:t>
    </dgm:pt>
    <dgm:pt modelId="{48B038D7-BFA8-426A-941E-715B7D0F2E42}" type="sibTrans" cxnId="{BA6DEE83-89D4-4C1E-8E31-83880FCEC224}">
      <dgm:prSet/>
      <dgm:spPr/>
      <dgm:t>
        <a:bodyPr/>
        <a:lstStyle/>
        <a:p>
          <a:endParaRPr lang="en-GB"/>
        </a:p>
      </dgm:t>
    </dgm:pt>
    <dgm:pt modelId="{C31C7407-1AE4-458E-A597-75C767B698D4}" type="pres">
      <dgm:prSet presAssocID="{66C95143-17E5-4C30-9DF2-8F93E598BBA0}" presName="root" presStyleCnt="0">
        <dgm:presLayoutVars>
          <dgm:chMax/>
          <dgm:chPref/>
          <dgm:animLvl val="lvl"/>
        </dgm:presLayoutVars>
      </dgm:prSet>
      <dgm:spPr/>
    </dgm:pt>
    <dgm:pt modelId="{D0BFC53B-2446-4FB7-BE72-7A9D783CF637}" type="pres">
      <dgm:prSet presAssocID="{66C95143-17E5-4C30-9DF2-8F93E598BBA0}" presName="divider" presStyleLbl="node1" presStyleIdx="0" presStyleCnt="1"/>
      <dgm:spPr/>
    </dgm:pt>
    <dgm:pt modelId="{A8A3F2DB-5C6E-4701-B874-212B4EFB6357}" type="pres">
      <dgm:prSet presAssocID="{66C95143-17E5-4C30-9DF2-8F93E598BBA0}" presName="nodes" presStyleCnt="0">
        <dgm:presLayoutVars>
          <dgm:chMax/>
          <dgm:chPref/>
          <dgm:animLvl val="lvl"/>
        </dgm:presLayoutVars>
      </dgm:prSet>
      <dgm:spPr/>
    </dgm:pt>
    <dgm:pt modelId="{B216231A-EA9C-42BD-A5C4-47009FD61458}" type="pres">
      <dgm:prSet presAssocID="{9EA94E96-B3E7-4563-A82B-A352D1C9EDC4}" presName="composite" presStyleCnt="0"/>
      <dgm:spPr/>
    </dgm:pt>
    <dgm:pt modelId="{A7C1C467-2F13-4FA5-830A-7CAFB61322BC}" type="pres">
      <dgm:prSet presAssocID="{9EA94E96-B3E7-4563-A82B-A352D1C9EDC4}" presName="L1TextContainer" presStyleLbl="revTx" presStyleIdx="0" presStyleCnt="8">
        <dgm:presLayoutVars>
          <dgm:chMax val="1"/>
          <dgm:chPref val="1"/>
          <dgm:bulletEnabled val="1"/>
        </dgm:presLayoutVars>
      </dgm:prSet>
      <dgm:spPr/>
    </dgm:pt>
    <dgm:pt modelId="{45307B68-8B7A-4005-B773-16ACECE5417E}" type="pres">
      <dgm:prSet presAssocID="{9EA94E96-B3E7-4563-A82B-A352D1C9EDC4}" presName="L2TextContainerWrapper" presStyleCnt="0">
        <dgm:presLayoutVars>
          <dgm:chMax val="0"/>
          <dgm:chPref val="0"/>
          <dgm:bulletEnabled val="1"/>
        </dgm:presLayoutVars>
      </dgm:prSet>
      <dgm:spPr/>
    </dgm:pt>
    <dgm:pt modelId="{E05C82CF-3DEF-4326-8500-EA6E88CE2465}" type="pres">
      <dgm:prSet presAssocID="{9EA94E96-B3E7-4563-A82B-A352D1C9EDC4}" presName="L2TextContainer" presStyleLbl="bgAccFollowNode1" presStyleIdx="0" presStyleCnt="8"/>
      <dgm:spPr/>
    </dgm:pt>
    <dgm:pt modelId="{C799E929-4B4D-4687-98EF-05F7920CBC3C}" type="pres">
      <dgm:prSet presAssocID="{9EA94E96-B3E7-4563-A82B-A352D1C9EDC4}" presName="FlexibleEmptyPlaceHolder" presStyleCnt="0"/>
      <dgm:spPr/>
    </dgm:pt>
    <dgm:pt modelId="{C0C16123-6829-45AB-9489-F9C0ED8279FF}" type="pres">
      <dgm:prSet presAssocID="{9EA94E96-B3E7-4563-A82B-A352D1C9EDC4}" presName="ConnectLine" presStyleLbl="alignNode1" presStyleIdx="0" presStyleCnt="8"/>
      <dgm:spPr>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gm:spPr>
    </dgm:pt>
    <dgm:pt modelId="{96C37359-F299-4BF9-98E1-1F69D2371D48}" type="pres">
      <dgm:prSet presAssocID="{9EA94E96-B3E7-4563-A82B-A352D1C9EDC4}"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DFE71F43-AABC-48E9-AAB6-1357642AECCB}" type="pres">
      <dgm:prSet presAssocID="{9EA94E96-B3E7-4563-A82B-A352D1C9EDC4}" presName="EmptyPlaceHolder" presStyleCnt="0"/>
      <dgm:spPr/>
    </dgm:pt>
    <dgm:pt modelId="{4720B7B0-3CCA-4283-ACB4-5216945E3B50}" type="pres">
      <dgm:prSet presAssocID="{79D70F63-1834-4BAF-8F30-7DC74D388839}" presName="spaceBetweenRectangles" presStyleCnt="0"/>
      <dgm:spPr/>
    </dgm:pt>
    <dgm:pt modelId="{68008600-E0DC-498B-9EA2-29280E083E8B}" type="pres">
      <dgm:prSet presAssocID="{26F9D4DA-C24E-4BE0-91BC-597DCC188077}" presName="composite" presStyleCnt="0"/>
      <dgm:spPr/>
    </dgm:pt>
    <dgm:pt modelId="{9939ED08-55B3-4A27-8B4B-00A9127AB141}" type="pres">
      <dgm:prSet presAssocID="{26F9D4DA-C24E-4BE0-91BC-597DCC188077}" presName="L1TextContainer" presStyleLbl="revTx" presStyleIdx="1" presStyleCnt="8">
        <dgm:presLayoutVars>
          <dgm:chMax val="1"/>
          <dgm:chPref val="1"/>
          <dgm:bulletEnabled val="1"/>
        </dgm:presLayoutVars>
      </dgm:prSet>
      <dgm:spPr/>
    </dgm:pt>
    <dgm:pt modelId="{D53E3B28-3F65-40E0-9385-542168900A29}" type="pres">
      <dgm:prSet presAssocID="{26F9D4DA-C24E-4BE0-91BC-597DCC188077}" presName="L2TextContainerWrapper" presStyleCnt="0">
        <dgm:presLayoutVars>
          <dgm:chMax val="0"/>
          <dgm:chPref val="0"/>
          <dgm:bulletEnabled val="1"/>
        </dgm:presLayoutVars>
      </dgm:prSet>
      <dgm:spPr/>
    </dgm:pt>
    <dgm:pt modelId="{66780C14-6C3B-4264-915E-FD793A301EC5}" type="pres">
      <dgm:prSet presAssocID="{26F9D4DA-C24E-4BE0-91BC-597DCC188077}" presName="L2TextContainer" presStyleLbl="bgAccFollowNode1" presStyleIdx="1" presStyleCnt="8"/>
      <dgm:spPr/>
    </dgm:pt>
    <dgm:pt modelId="{A468C44E-7279-4AA1-8E47-AB4AC092447F}" type="pres">
      <dgm:prSet presAssocID="{26F9D4DA-C24E-4BE0-91BC-597DCC188077}" presName="FlexibleEmptyPlaceHolder" presStyleCnt="0"/>
      <dgm:spPr/>
    </dgm:pt>
    <dgm:pt modelId="{D93C427E-9004-4EF6-8C92-ED0395F4C050}" type="pres">
      <dgm:prSet presAssocID="{26F9D4DA-C24E-4BE0-91BC-597DCC188077}" presName="ConnectLine" presStyleLbl="alignNode1" presStyleIdx="1" presStyleCnt="8"/>
      <dgm:spPr>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miter lim="800000"/>
        </a:ln>
        <a:effectLst/>
      </dgm:spPr>
    </dgm:pt>
    <dgm:pt modelId="{B1FB9D55-BCEE-4877-A925-729C364EC8A8}" type="pres">
      <dgm:prSet presAssocID="{26F9D4DA-C24E-4BE0-91BC-597DCC188077}" presName="ConnectorPoint"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64DD7610-7341-466D-B557-F5080B4138EF}" type="pres">
      <dgm:prSet presAssocID="{26F9D4DA-C24E-4BE0-91BC-597DCC188077}" presName="EmptyPlaceHolder" presStyleCnt="0"/>
      <dgm:spPr/>
    </dgm:pt>
    <dgm:pt modelId="{A3D46313-4B4D-40ED-AFFC-3DA79AA5AA10}" type="pres">
      <dgm:prSet presAssocID="{77D66B7D-FD42-48C0-A7CC-B9959791BE0E}" presName="spaceBetweenRectangles" presStyleCnt="0"/>
      <dgm:spPr/>
    </dgm:pt>
    <dgm:pt modelId="{E9A5B017-A83D-4C16-8BA9-7BA63F200A18}" type="pres">
      <dgm:prSet presAssocID="{FEA50E0C-E004-48F7-A086-7B3FD10E8E96}" presName="composite" presStyleCnt="0"/>
      <dgm:spPr/>
    </dgm:pt>
    <dgm:pt modelId="{F3B3CB81-E7D5-4FE7-BFA1-A7B37130DC25}" type="pres">
      <dgm:prSet presAssocID="{FEA50E0C-E004-48F7-A086-7B3FD10E8E96}" presName="L1TextContainer" presStyleLbl="revTx" presStyleIdx="2" presStyleCnt="8">
        <dgm:presLayoutVars>
          <dgm:chMax val="1"/>
          <dgm:chPref val="1"/>
          <dgm:bulletEnabled val="1"/>
        </dgm:presLayoutVars>
      </dgm:prSet>
      <dgm:spPr/>
    </dgm:pt>
    <dgm:pt modelId="{520101B5-6EF6-4678-A0C8-412D63E683D9}" type="pres">
      <dgm:prSet presAssocID="{FEA50E0C-E004-48F7-A086-7B3FD10E8E96}" presName="L2TextContainerWrapper" presStyleCnt="0">
        <dgm:presLayoutVars>
          <dgm:chMax val="0"/>
          <dgm:chPref val="0"/>
          <dgm:bulletEnabled val="1"/>
        </dgm:presLayoutVars>
      </dgm:prSet>
      <dgm:spPr/>
    </dgm:pt>
    <dgm:pt modelId="{EBE0764F-48A6-4DFC-993F-027C6D87E518}" type="pres">
      <dgm:prSet presAssocID="{FEA50E0C-E004-48F7-A086-7B3FD10E8E96}" presName="L2TextContainer" presStyleLbl="bgAccFollowNode1" presStyleIdx="2" presStyleCnt="8"/>
      <dgm:spPr/>
    </dgm:pt>
    <dgm:pt modelId="{7236DFA6-760B-4471-8668-5C8C266D702D}" type="pres">
      <dgm:prSet presAssocID="{FEA50E0C-E004-48F7-A086-7B3FD10E8E96}" presName="FlexibleEmptyPlaceHolder" presStyleCnt="0"/>
      <dgm:spPr/>
    </dgm:pt>
    <dgm:pt modelId="{84BEC65B-7083-4190-8964-B339ACA5CE24}" type="pres">
      <dgm:prSet presAssocID="{FEA50E0C-E004-48F7-A086-7B3FD10E8E96}" presName="ConnectLine" presStyleLbl="alignNode1" presStyleIdx="2" presStyleCnt="8"/>
      <dgm:spPr>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gm:spPr>
    </dgm:pt>
    <dgm:pt modelId="{4185912A-DCF6-45DA-9F0E-BD84050E1042}" type="pres">
      <dgm:prSet presAssocID="{FEA50E0C-E004-48F7-A086-7B3FD10E8E96}"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A0977CDD-38A2-4D91-92AF-5E1FEBDC0EF1}" type="pres">
      <dgm:prSet presAssocID="{FEA50E0C-E004-48F7-A086-7B3FD10E8E96}" presName="EmptyPlaceHolder" presStyleCnt="0"/>
      <dgm:spPr/>
    </dgm:pt>
    <dgm:pt modelId="{6255B49A-346D-47EB-B9C5-4C9D5A65352F}" type="pres">
      <dgm:prSet presAssocID="{7DE761FA-E1A0-4D4A-90FD-5E10E3C21BE3}" presName="spaceBetweenRectangles" presStyleCnt="0"/>
      <dgm:spPr/>
    </dgm:pt>
    <dgm:pt modelId="{09022302-9EFC-4479-824E-F23CA400DFAC}" type="pres">
      <dgm:prSet presAssocID="{3FCBB1C8-67E6-4388-ABAF-135CD0380AA2}" presName="composite" presStyleCnt="0"/>
      <dgm:spPr/>
    </dgm:pt>
    <dgm:pt modelId="{08645E1F-FFF9-4971-BC05-E8BFB154A917}" type="pres">
      <dgm:prSet presAssocID="{3FCBB1C8-67E6-4388-ABAF-135CD0380AA2}" presName="L1TextContainer" presStyleLbl="revTx" presStyleIdx="3" presStyleCnt="8">
        <dgm:presLayoutVars>
          <dgm:chMax val="1"/>
          <dgm:chPref val="1"/>
          <dgm:bulletEnabled val="1"/>
        </dgm:presLayoutVars>
      </dgm:prSet>
      <dgm:spPr/>
    </dgm:pt>
    <dgm:pt modelId="{1FA2A6AF-86D0-44D3-90F2-94041D277134}" type="pres">
      <dgm:prSet presAssocID="{3FCBB1C8-67E6-4388-ABAF-135CD0380AA2}" presName="L2TextContainerWrapper" presStyleCnt="0">
        <dgm:presLayoutVars>
          <dgm:chMax val="0"/>
          <dgm:chPref val="0"/>
          <dgm:bulletEnabled val="1"/>
        </dgm:presLayoutVars>
      </dgm:prSet>
      <dgm:spPr/>
    </dgm:pt>
    <dgm:pt modelId="{303C3EFF-B31E-4570-9876-5A5F423143E4}" type="pres">
      <dgm:prSet presAssocID="{3FCBB1C8-67E6-4388-ABAF-135CD0380AA2}" presName="L2TextContainer" presStyleLbl="bgAccFollowNode1" presStyleIdx="3" presStyleCnt="8" custScaleX="107160" custScaleY="101181"/>
      <dgm:spPr/>
    </dgm:pt>
    <dgm:pt modelId="{0A78B9C9-12B3-4CA2-AF45-E33D5904CE22}" type="pres">
      <dgm:prSet presAssocID="{3FCBB1C8-67E6-4388-ABAF-135CD0380AA2}" presName="FlexibleEmptyPlaceHolder" presStyleCnt="0"/>
      <dgm:spPr/>
    </dgm:pt>
    <dgm:pt modelId="{6CF8E07D-5F0F-40E8-B4A8-6618AB04E100}" type="pres">
      <dgm:prSet presAssocID="{3FCBB1C8-67E6-4388-ABAF-135CD0380AA2}" presName="ConnectLine" presStyleLbl="alignNode1" presStyleIdx="3" presStyleCnt="8"/>
      <dgm:spPr>
        <a:solidFill>
          <a:schemeClr val="accent2">
            <a:hueOff val="0"/>
            <a:satOff val="0"/>
            <a:lumOff val="17777"/>
            <a:alphaOff val="0"/>
          </a:schemeClr>
        </a:solidFill>
        <a:ln w="6350" cap="flat" cmpd="sng" algn="ctr">
          <a:solidFill>
            <a:schemeClr val="accent2">
              <a:hueOff val="0"/>
              <a:satOff val="0"/>
              <a:lumOff val="17777"/>
              <a:alphaOff val="0"/>
            </a:schemeClr>
          </a:solidFill>
          <a:prstDash val="dash"/>
          <a:miter lim="800000"/>
        </a:ln>
        <a:effectLst/>
      </dgm:spPr>
    </dgm:pt>
    <dgm:pt modelId="{B1FAF096-0671-40CA-812A-50D1D489FCEE}" type="pres">
      <dgm:prSet presAssocID="{3FCBB1C8-67E6-4388-ABAF-135CD0380AA2}"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43FE4379-EC55-4206-B4C2-81DB485EAA8B}" type="pres">
      <dgm:prSet presAssocID="{3FCBB1C8-67E6-4388-ABAF-135CD0380AA2}" presName="EmptyPlaceHolder" presStyleCnt="0"/>
      <dgm:spPr/>
    </dgm:pt>
    <dgm:pt modelId="{EC31EC11-8710-4242-81D1-6281F3F3EECA}" type="pres">
      <dgm:prSet presAssocID="{B4AFB47A-FDD8-471F-8412-72AA6922D9AA}" presName="spaceBetweenRectangles" presStyleCnt="0"/>
      <dgm:spPr/>
    </dgm:pt>
    <dgm:pt modelId="{568A5EE8-0777-496F-A571-1B44A21B56BE}" type="pres">
      <dgm:prSet presAssocID="{0CEA4A31-D1FB-45C5-9493-0891E2F03640}" presName="composite" presStyleCnt="0"/>
      <dgm:spPr/>
    </dgm:pt>
    <dgm:pt modelId="{8704767E-1526-43D5-A3D6-3C04B2988DA6}" type="pres">
      <dgm:prSet presAssocID="{0CEA4A31-D1FB-45C5-9493-0891E2F03640}" presName="L1TextContainer" presStyleLbl="revTx" presStyleIdx="4" presStyleCnt="8">
        <dgm:presLayoutVars>
          <dgm:chMax val="1"/>
          <dgm:chPref val="1"/>
          <dgm:bulletEnabled val="1"/>
        </dgm:presLayoutVars>
      </dgm:prSet>
      <dgm:spPr/>
    </dgm:pt>
    <dgm:pt modelId="{D99E1C37-2CE0-4CBA-B009-2CB4F170A63E}" type="pres">
      <dgm:prSet presAssocID="{0CEA4A31-D1FB-45C5-9493-0891E2F03640}" presName="L2TextContainerWrapper" presStyleCnt="0">
        <dgm:presLayoutVars>
          <dgm:chMax val="0"/>
          <dgm:chPref val="0"/>
          <dgm:bulletEnabled val="1"/>
        </dgm:presLayoutVars>
      </dgm:prSet>
      <dgm:spPr/>
    </dgm:pt>
    <dgm:pt modelId="{8313EF5B-72E1-4759-BE9D-235F0C4A495F}" type="pres">
      <dgm:prSet presAssocID="{0CEA4A31-D1FB-45C5-9493-0891E2F03640}" presName="L2TextContainer" presStyleLbl="bgAccFollowNode1" presStyleIdx="4" presStyleCnt="8"/>
      <dgm:spPr/>
    </dgm:pt>
    <dgm:pt modelId="{57578A8A-F20D-415B-A3A2-37A0296910F8}" type="pres">
      <dgm:prSet presAssocID="{0CEA4A31-D1FB-45C5-9493-0891E2F03640}" presName="FlexibleEmptyPlaceHolder" presStyleCnt="0"/>
      <dgm:spPr/>
    </dgm:pt>
    <dgm:pt modelId="{B1D0BDFE-97AC-49FB-9222-8A6E9086EC86}" type="pres">
      <dgm:prSet presAssocID="{0CEA4A31-D1FB-45C5-9493-0891E2F03640}" presName="ConnectLine" presStyleLbl="alignNode1" presStyleIdx="4" presStyleCnt="8"/>
      <dgm:spPr>
        <a:solidFill>
          <a:schemeClr val="accent2">
            <a:hueOff val="-831636"/>
            <a:satOff val="-47959"/>
            <a:lumOff val="4930"/>
            <a:alphaOff val="0"/>
          </a:schemeClr>
        </a:solidFill>
        <a:ln w="6350" cap="flat" cmpd="sng" algn="ctr">
          <a:solidFill>
            <a:schemeClr val="accent2">
              <a:hueOff val="-831636"/>
              <a:satOff val="-47959"/>
              <a:lumOff val="4930"/>
              <a:alphaOff val="0"/>
            </a:schemeClr>
          </a:solidFill>
          <a:prstDash val="dash"/>
          <a:miter lim="800000"/>
        </a:ln>
        <a:effectLst/>
      </dgm:spPr>
    </dgm:pt>
    <dgm:pt modelId="{75295456-6076-4846-8190-200F81F7F273}" type="pres">
      <dgm:prSet presAssocID="{0CEA4A31-D1FB-45C5-9493-0891E2F03640}"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B1B2CAF4-E95F-4CF1-8916-F800F4AFAAA8}" type="pres">
      <dgm:prSet presAssocID="{0CEA4A31-D1FB-45C5-9493-0891E2F03640}" presName="EmptyPlaceHolder" presStyleCnt="0"/>
      <dgm:spPr/>
    </dgm:pt>
    <dgm:pt modelId="{54C81C68-D4C7-4786-8993-A2DB58A9769B}" type="pres">
      <dgm:prSet presAssocID="{81101F02-E016-4935-A59A-64A992F29D27}" presName="spaceBetweenRectangles" presStyleCnt="0"/>
      <dgm:spPr/>
    </dgm:pt>
    <dgm:pt modelId="{7F2A7172-0274-402D-AE5E-1858808C770F}" type="pres">
      <dgm:prSet presAssocID="{87FDEF1C-8233-4825-9C09-67EE5ECED6D4}" presName="composite" presStyleCnt="0"/>
      <dgm:spPr/>
    </dgm:pt>
    <dgm:pt modelId="{574D5147-C2DD-4C2F-BA1C-5AD26ED40A0B}" type="pres">
      <dgm:prSet presAssocID="{87FDEF1C-8233-4825-9C09-67EE5ECED6D4}" presName="L1TextContainer" presStyleLbl="revTx" presStyleIdx="5" presStyleCnt="8">
        <dgm:presLayoutVars>
          <dgm:chMax val="1"/>
          <dgm:chPref val="1"/>
          <dgm:bulletEnabled val="1"/>
        </dgm:presLayoutVars>
      </dgm:prSet>
      <dgm:spPr/>
    </dgm:pt>
    <dgm:pt modelId="{5C5BA9F4-E018-4D5B-A0FE-A8238C8B7429}" type="pres">
      <dgm:prSet presAssocID="{87FDEF1C-8233-4825-9C09-67EE5ECED6D4}" presName="L2TextContainerWrapper" presStyleCnt="0">
        <dgm:presLayoutVars>
          <dgm:chMax val="0"/>
          <dgm:chPref val="0"/>
          <dgm:bulletEnabled val="1"/>
        </dgm:presLayoutVars>
      </dgm:prSet>
      <dgm:spPr/>
    </dgm:pt>
    <dgm:pt modelId="{21000DE9-EE79-4A71-936A-5EDFFFF8D0E6}" type="pres">
      <dgm:prSet presAssocID="{87FDEF1C-8233-4825-9C09-67EE5ECED6D4}" presName="L2TextContainer" presStyleLbl="bgAccFollowNode1" presStyleIdx="5" presStyleCnt="8" custScaleX="88380"/>
      <dgm:spPr/>
    </dgm:pt>
    <dgm:pt modelId="{422CE96C-C72C-4C04-A03B-137C2144E4C2}" type="pres">
      <dgm:prSet presAssocID="{87FDEF1C-8233-4825-9C09-67EE5ECED6D4}" presName="FlexibleEmptyPlaceHolder" presStyleCnt="0"/>
      <dgm:spPr/>
    </dgm:pt>
    <dgm:pt modelId="{7762C99E-FD0F-4668-89F6-2007E597007C}" type="pres">
      <dgm:prSet presAssocID="{87FDEF1C-8233-4825-9C09-67EE5ECED6D4}" presName="ConnectLine" presStyleLbl="alignNode1" presStyleIdx="5" presStyleCnt="8"/>
      <dgm:spPr>
        <a:solidFill>
          <a:schemeClr val="accent2">
            <a:hueOff val="0"/>
            <a:satOff val="0"/>
            <a:lumOff val="21332"/>
            <a:alphaOff val="0"/>
          </a:schemeClr>
        </a:solidFill>
        <a:ln w="6350" cap="flat" cmpd="sng" algn="ctr">
          <a:solidFill>
            <a:schemeClr val="accent2">
              <a:hueOff val="0"/>
              <a:satOff val="0"/>
              <a:lumOff val="21332"/>
              <a:alphaOff val="0"/>
            </a:schemeClr>
          </a:solidFill>
          <a:prstDash val="dash"/>
          <a:miter lim="800000"/>
        </a:ln>
        <a:effectLst/>
      </dgm:spPr>
    </dgm:pt>
    <dgm:pt modelId="{29A122AB-C554-4532-A746-75F7970B2A00}" type="pres">
      <dgm:prSet presAssocID="{87FDEF1C-8233-4825-9C09-67EE5ECED6D4}"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E5B16E29-32BD-4003-A0AA-A2BD8821B1CA}" type="pres">
      <dgm:prSet presAssocID="{87FDEF1C-8233-4825-9C09-67EE5ECED6D4}" presName="EmptyPlaceHolder" presStyleCnt="0"/>
      <dgm:spPr/>
    </dgm:pt>
    <dgm:pt modelId="{EB26DB93-943C-4E5A-A640-463775F396F1}" type="pres">
      <dgm:prSet presAssocID="{A3BB306B-048D-4958-8EC1-9859782A9CFC}" presName="spaceBetweenRectangles" presStyleCnt="0"/>
      <dgm:spPr/>
    </dgm:pt>
    <dgm:pt modelId="{7F233D88-741A-4516-8DFD-A64C0675EFA2}" type="pres">
      <dgm:prSet presAssocID="{BEEB663A-2FB5-4435-92CE-4F5BC5E60DE0}" presName="composite" presStyleCnt="0"/>
      <dgm:spPr/>
    </dgm:pt>
    <dgm:pt modelId="{9580C211-E826-4A5F-A07D-4C7A44836DFE}" type="pres">
      <dgm:prSet presAssocID="{BEEB663A-2FB5-4435-92CE-4F5BC5E60DE0}" presName="L1TextContainer" presStyleLbl="revTx" presStyleIdx="6" presStyleCnt="8">
        <dgm:presLayoutVars>
          <dgm:chMax val="1"/>
          <dgm:chPref val="1"/>
          <dgm:bulletEnabled val="1"/>
        </dgm:presLayoutVars>
      </dgm:prSet>
      <dgm:spPr/>
    </dgm:pt>
    <dgm:pt modelId="{024DDF35-97A5-4524-AB57-AA4C433BCEEF}" type="pres">
      <dgm:prSet presAssocID="{BEEB663A-2FB5-4435-92CE-4F5BC5E60DE0}" presName="L2TextContainerWrapper" presStyleCnt="0">
        <dgm:presLayoutVars>
          <dgm:chMax val="0"/>
          <dgm:chPref val="0"/>
          <dgm:bulletEnabled val="1"/>
        </dgm:presLayoutVars>
      </dgm:prSet>
      <dgm:spPr/>
    </dgm:pt>
    <dgm:pt modelId="{B92DDB3E-0D88-4320-9DEE-CF85673140BF}" type="pres">
      <dgm:prSet presAssocID="{BEEB663A-2FB5-4435-92CE-4F5BC5E60DE0}" presName="L2TextContainer" presStyleLbl="bgAccFollowNode1" presStyleIdx="6" presStyleCnt="8" custScaleX="102237" custScaleY="101987"/>
      <dgm:spPr/>
    </dgm:pt>
    <dgm:pt modelId="{98A38A7E-2045-45D0-89E1-8A1AD526A226}" type="pres">
      <dgm:prSet presAssocID="{BEEB663A-2FB5-4435-92CE-4F5BC5E60DE0}" presName="FlexibleEmptyPlaceHolder" presStyleCnt="0"/>
      <dgm:spPr/>
    </dgm:pt>
    <dgm:pt modelId="{B4D727E3-907C-40D8-9354-DD123A7F3DBA}" type="pres">
      <dgm:prSet presAssocID="{BEEB663A-2FB5-4435-92CE-4F5BC5E60DE0}" presName="ConnectLine" presStyleLbl="alignNode1" presStyleIdx="6" presStyleCnt="8"/>
      <dgm:spPr>
        <a:solidFill>
          <a:schemeClr val="accent2">
            <a:hueOff val="0"/>
            <a:satOff val="0"/>
            <a:lumOff val="26665"/>
            <a:alphaOff val="0"/>
          </a:schemeClr>
        </a:solidFill>
        <a:ln w="6350" cap="flat" cmpd="sng" algn="ctr">
          <a:solidFill>
            <a:schemeClr val="accent2">
              <a:hueOff val="0"/>
              <a:satOff val="0"/>
              <a:lumOff val="26665"/>
              <a:alphaOff val="0"/>
            </a:schemeClr>
          </a:solidFill>
          <a:prstDash val="dash"/>
          <a:miter lim="800000"/>
        </a:ln>
        <a:effectLst/>
      </dgm:spPr>
    </dgm:pt>
    <dgm:pt modelId="{63ACA21D-2ADB-477D-8187-FAE6E7304D06}" type="pres">
      <dgm:prSet presAssocID="{BEEB663A-2FB5-4435-92CE-4F5BC5E60DE0}"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14B72D4-CB88-4DCF-92BD-119DDC3C59F3}" type="pres">
      <dgm:prSet presAssocID="{BEEB663A-2FB5-4435-92CE-4F5BC5E60DE0}" presName="EmptyPlaceHolder" presStyleCnt="0"/>
      <dgm:spPr/>
    </dgm:pt>
    <dgm:pt modelId="{3DA99762-79DD-41E0-9EBF-E6B1FE69E24A}" type="pres">
      <dgm:prSet presAssocID="{AA9B11CE-682E-45AF-B2E5-B35989423A2B}" presName="spaceBetweenRectangles" presStyleCnt="0"/>
      <dgm:spPr/>
    </dgm:pt>
    <dgm:pt modelId="{3299FE87-805E-4F4B-AB8C-C8EE233716CB}" type="pres">
      <dgm:prSet presAssocID="{C8CDACDE-E83B-48BA-8D91-1FA68A050FB3}" presName="composite" presStyleCnt="0"/>
      <dgm:spPr/>
    </dgm:pt>
    <dgm:pt modelId="{9D0687B2-4C8A-4E69-BFFD-71F721471613}" type="pres">
      <dgm:prSet presAssocID="{C8CDACDE-E83B-48BA-8D91-1FA68A050FB3}" presName="L1TextContainer" presStyleLbl="revTx" presStyleIdx="7" presStyleCnt="8">
        <dgm:presLayoutVars>
          <dgm:chMax val="1"/>
          <dgm:chPref val="1"/>
          <dgm:bulletEnabled val="1"/>
        </dgm:presLayoutVars>
      </dgm:prSet>
      <dgm:spPr/>
    </dgm:pt>
    <dgm:pt modelId="{ABBB5407-A9B0-4BE0-A701-8C01CC357B72}" type="pres">
      <dgm:prSet presAssocID="{C8CDACDE-E83B-48BA-8D91-1FA68A050FB3}" presName="L2TextContainerWrapper" presStyleCnt="0">
        <dgm:presLayoutVars>
          <dgm:chMax val="0"/>
          <dgm:chPref val="0"/>
          <dgm:bulletEnabled val="1"/>
        </dgm:presLayoutVars>
      </dgm:prSet>
      <dgm:spPr/>
    </dgm:pt>
    <dgm:pt modelId="{94B49770-E24B-425D-88ED-BCD0EFBF625A}" type="pres">
      <dgm:prSet presAssocID="{C8CDACDE-E83B-48BA-8D91-1FA68A050FB3}" presName="L2TextContainer" presStyleLbl="bgAccFollowNode1" presStyleIdx="7" presStyleCnt="8" custScaleX="114525"/>
      <dgm:spPr/>
    </dgm:pt>
    <dgm:pt modelId="{B6E1A95A-17A1-4DAA-8E2F-A6FE0D96822F}" type="pres">
      <dgm:prSet presAssocID="{C8CDACDE-E83B-48BA-8D91-1FA68A050FB3}" presName="FlexibleEmptyPlaceHolder" presStyleCnt="0"/>
      <dgm:spPr/>
    </dgm:pt>
    <dgm:pt modelId="{31E009D5-FB72-4B8B-8C91-49EAE46D83DE}" type="pres">
      <dgm:prSet presAssocID="{C8CDACDE-E83B-48BA-8D91-1FA68A050FB3}" presName="ConnectLine" presStyleLbl="alignNode1" presStyleIdx="7" presStyleCnt="8"/>
      <dgm:spPr>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gm:spPr>
    </dgm:pt>
    <dgm:pt modelId="{0EA5B5B1-26BC-4EAC-A807-CA068DE76E70}" type="pres">
      <dgm:prSet presAssocID="{C8CDACDE-E83B-48BA-8D91-1FA68A050FB3}"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F077C63D-FD01-4C35-A3B7-C92E88AFD1B6}" type="pres">
      <dgm:prSet presAssocID="{C8CDACDE-E83B-48BA-8D91-1FA68A050FB3}" presName="EmptyPlaceHolder" presStyleCnt="0"/>
      <dgm:spPr/>
    </dgm:pt>
  </dgm:ptLst>
  <dgm:cxnLst>
    <dgm:cxn modelId="{E0262602-FA97-4AF6-81CA-C2D305F61158}" srcId="{26F9D4DA-C24E-4BE0-91BC-597DCC188077}" destId="{C3EF18B0-DEC0-4119-8739-BAE5EBA568A9}" srcOrd="0" destOrd="0" parTransId="{B3D56CEF-3F4E-4A7C-8EC2-15A8F7237CCB}" sibTransId="{0D1669CE-1CA4-4A98-A4C1-C4157BD104E1}"/>
    <dgm:cxn modelId="{87F49A04-D00D-4952-9F88-F3DF86BD9CAB}" type="presOf" srcId="{C8CDACDE-E83B-48BA-8D91-1FA68A050FB3}" destId="{9D0687B2-4C8A-4E69-BFFD-71F721471613}" srcOrd="0" destOrd="0" presId="urn:microsoft.com/office/officeart/2017/3/layout/HorizontalPathTimeline"/>
    <dgm:cxn modelId="{88738E0A-6EE5-4ACE-95DF-CE40841DDA35}" type="presOf" srcId="{BEEB663A-2FB5-4435-92CE-4F5BC5E60DE0}" destId="{9580C211-E826-4A5F-A07D-4C7A44836DFE}" srcOrd="0" destOrd="0" presId="urn:microsoft.com/office/officeart/2017/3/layout/HorizontalPathTimeline"/>
    <dgm:cxn modelId="{57A71C0B-ADBA-4380-BCD8-9317C25967DF}" srcId="{66C95143-17E5-4C30-9DF2-8F93E598BBA0}" destId="{BEEB663A-2FB5-4435-92CE-4F5BC5E60DE0}" srcOrd="6" destOrd="0" parTransId="{DE2C976B-6F3A-49C0-8CA7-33FC2C00A601}" sibTransId="{AA9B11CE-682E-45AF-B2E5-B35989423A2B}"/>
    <dgm:cxn modelId="{0F3FA61A-DD9C-475C-8C13-07DA4BE5848F}" srcId="{66C95143-17E5-4C30-9DF2-8F93E598BBA0}" destId="{FEA50E0C-E004-48F7-A086-7B3FD10E8E96}" srcOrd="2" destOrd="0" parTransId="{10C7B32D-78AC-43EB-8E4D-5268D23B7744}" sibTransId="{7DE761FA-E1A0-4D4A-90FD-5E10E3C21BE3}"/>
    <dgm:cxn modelId="{E6EE2A1E-456B-415F-AE66-CAD4FB14D03B}" type="presOf" srcId="{DF90804E-3192-4F20-B889-CA2B1E01816C}" destId="{B92DDB3E-0D88-4320-9DEE-CF85673140BF}" srcOrd="0" destOrd="0" presId="urn:microsoft.com/office/officeart/2017/3/layout/HorizontalPathTimeline"/>
    <dgm:cxn modelId="{53317836-B211-41C4-846A-2640BC91CF25}" type="presOf" srcId="{8163E53E-2002-4228-A998-3C04C1DDE263}" destId="{303C3EFF-B31E-4570-9876-5A5F423143E4}" srcOrd="0" destOrd="0" presId="urn:microsoft.com/office/officeart/2017/3/layout/HorizontalPathTimeline"/>
    <dgm:cxn modelId="{E127D438-3003-4A85-93C6-11EB48FE9917}" type="presOf" srcId="{66C95143-17E5-4C30-9DF2-8F93E598BBA0}" destId="{C31C7407-1AE4-458E-A597-75C767B698D4}" srcOrd="0" destOrd="0" presId="urn:microsoft.com/office/officeart/2017/3/layout/HorizontalPathTimeline"/>
    <dgm:cxn modelId="{75290E3B-F8E6-40F3-949A-C5EB3D186A7A}" srcId="{66C95143-17E5-4C30-9DF2-8F93E598BBA0}" destId="{26F9D4DA-C24E-4BE0-91BC-597DCC188077}" srcOrd="1" destOrd="0" parTransId="{4B9C6523-C76A-4201-8BED-1891139994C0}" sibTransId="{77D66B7D-FD42-48C0-A7CC-B9959791BE0E}"/>
    <dgm:cxn modelId="{800E6040-0816-4A0D-A961-3D43C30FB714}" srcId="{FEA50E0C-E004-48F7-A086-7B3FD10E8E96}" destId="{60AB0FD6-6868-49BF-948B-DC7C650694B1}" srcOrd="0" destOrd="0" parTransId="{6BD2FB95-85C0-4594-B3AE-1549C9CE20FB}" sibTransId="{18B7B190-73F2-454E-B310-42EFA3CE276F}"/>
    <dgm:cxn modelId="{9DD3B65E-2A6D-4CD1-9560-F0AA79E28E6E}" srcId="{9EA94E96-B3E7-4563-A82B-A352D1C9EDC4}" destId="{2AD419B4-1386-41E8-AE65-534B1EBB42D4}" srcOrd="0" destOrd="0" parTransId="{205D36B4-5C77-4526-BF25-5D54A79876A4}" sibTransId="{A180874A-7B34-413A-B783-F2F9315A291C}"/>
    <dgm:cxn modelId="{59358B68-B0AE-477C-8F3A-59F89661F58B}" srcId="{C8CDACDE-E83B-48BA-8D91-1FA68A050FB3}" destId="{30E8B813-0BA7-42DD-97B3-AC1DFA14B713}" srcOrd="0" destOrd="0" parTransId="{02635CC2-BE86-4E63-B94E-CB9F4C07EBA6}" sibTransId="{1135E737-3AF8-417C-9337-FC37370D1104}"/>
    <dgm:cxn modelId="{584BFE68-1F0B-42A9-BE11-71ECAFF3669B}" srcId="{66C95143-17E5-4C30-9DF2-8F93E598BBA0}" destId="{87FDEF1C-8233-4825-9C09-67EE5ECED6D4}" srcOrd="5" destOrd="0" parTransId="{DE6530E0-BAD9-404D-B925-1B18A0BAC146}" sibTransId="{A3BB306B-048D-4958-8EC1-9859782A9CFC}"/>
    <dgm:cxn modelId="{36DBCF6A-897D-48E9-812A-715A53FCC207}" type="presOf" srcId="{0CEA4A31-D1FB-45C5-9493-0891E2F03640}" destId="{8704767E-1526-43D5-A3D6-3C04B2988DA6}" srcOrd="0" destOrd="0" presId="urn:microsoft.com/office/officeart/2017/3/layout/HorizontalPathTimeline"/>
    <dgm:cxn modelId="{4447E06C-A62F-47E9-ABF1-E50C4AEBABD7}" type="presOf" srcId="{68814E58-2BC2-443C-B2F2-9CE41AC09CF2}" destId="{8313EF5B-72E1-4759-BE9D-235F0C4A495F}" srcOrd="0" destOrd="0" presId="urn:microsoft.com/office/officeart/2017/3/layout/HorizontalPathTimeline"/>
    <dgm:cxn modelId="{6244694F-0C34-4148-8C6C-B100B88D0B0D}" type="presOf" srcId="{FEA50E0C-E004-48F7-A086-7B3FD10E8E96}" destId="{F3B3CB81-E7D5-4FE7-BFA1-A7B37130DC25}" srcOrd="0" destOrd="0" presId="urn:microsoft.com/office/officeart/2017/3/layout/HorizontalPathTimeline"/>
    <dgm:cxn modelId="{B7E06E75-87BF-4A1A-B81D-6BDA4B43EE1E}" type="presOf" srcId="{3FCBB1C8-67E6-4388-ABAF-135CD0380AA2}" destId="{08645E1F-FFF9-4971-BC05-E8BFB154A917}" srcOrd="0" destOrd="0" presId="urn:microsoft.com/office/officeart/2017/3/layout/HorizontalPathTimeline"/>
    <dgm:cxn modelId="{BA6DEE83-89D4-4C1E-8E31-83880FCEC224}" srcId="{0CEA4A31-D1FB-45C5-9493-0891E2F03640}" destId="{68814E58-2BC2-443C-B2F2-9CE41AC09CF2}" srcOrd="0" destOrd="0" parTransId="{B6888A03-06BA-4431-9BB4-97B4469FBCB1}" sibTransId="{48B038D7-BFA8-426A-941E-715B7D0F2E42}"/>
    <dgm:cxn modelId="{369EAA86-5FFA-4425-9FAA-83EB2547EA5B}" type="presOf" srcId="{9EA94E96-B3E7-4563-A82B-A352D1C9EDC4}" destId="{A7C1C467-2F13-4FA5-830A-7CAFB61322BC}" srcOrd="0" destOrd="0" presId="urn:microsoft.com/office/officeart/2017/3/layout/HorizontalPathTimeline"/>
    <dgm:cxn modelId="{26B74C8F-29B7-454E-A2D8-5AE6AC01B2D3}" srcId="{66C95143-17E5-4C30-9DF2-8F93E598BBA0}" destId="{3FCBB1C8-67E6-4388-ABAF-135CD0380AA2}" srcOrd="3" destOrd="0" parTransId="{F8D70077-E1DE-455B-A4BE-123A1C8FF93E}" sibTransId="{B4AFB47A-FDD8-471F-8412-72AA6922D9AA}"/>
    <dgm:cxn modelId="{91708EAF-3DAB-4168-8982-041ACADFE56B}" type="presOf" srcId="{87FDEF1C-8233-4825-9C09-67EE5ECED6D4}" destId="{574D5147-C2DD-4C2F-BA1C-5AD26ED40A0B}" srcOrd="0" destOrd="0" presId="urn:microsoft.com/office/officeart/2017/3/layout/HorizontalPathTimeline"/>
    <dgm:cxn modelId="{DE2A47B4-D8A6-4EAF-9E63-EEDC85380BBF}" srcId="{BEEB663A-2FB5-4435-92CE-4F5BC5E60DE0}" destId="{DF90804E-3192-4F20-B889-CA2B1E01816C}" srcOrd="0" destOrd="0" parTransId="{7EBAED69-9D8A-4242-A753-BDEC5C6ED69F}" sibTransId="{976DB7D5-83E6-4508-A4BF-54C525755658}"/>
    <dgm:cxn modelId="{7F7308B5-E160-4344-8DD4-C5B7BCABCE57}" srcId="{3FCBB1C8-67E6-4388-ABAF-135CD0380AA2}" destId="{8163E53E-2002-4228-A998-3C04C1DDE263}" srcOrd="0" destOrd="0" parTransId="{B01037C4-9E44-416C-85CA-2D3DF6487A10}" sibTransId="{D3902C1C-D0F0-4EC8-861B-E1EFD09677C8}"/>
    <dgm:cxn modelId="{012278C0-8781-486D-A0AB-EE81F8CAF57A}" type="presOf" srcId="{30E8B813-0BA7-42DD-97B3-AC1DFA14B713}" destId="{94B49770-E24B-425D-88ED-BCD0EFBF625A}" srcOrd="0" destOrd="0" presId="urn:microsoft.com/office/officeart/2017/3/layout/HorizontalPathTimeline"/>
    <dgm:cxn modelId="{74A3C4C3-E274-4BE9-87A7-FF5E354B6BDF}" srcId="{66C95143-17E5-4C30-9DF2-8F93E598BBA0}" destId="{9EA94E96-B3E7-4563-A82B-A352D1C9EDC4}" srcOrd="0" destOrd="0" parTransId="{560849B1-6281-4A6D-B68F-42C19F562A9B}" sibTransId="{79D70F63-1834-4BAF-8F30-7DC74D388839}"/>
    <dgm:cxn modelId="{A9445ED7-1301-4AC0-B996-3011051480A0}" srcId="{87FDEF1C-8233-4825-9C09-67EE5ECED6D4}" destId="{7C02FB8D-999C-4124-9D58-97D7FA993397}" srcOrd="0" destOrd="0" parTransId="{C973F15E-AD5A-4DBA-BDD4-DBB2CECD18FF}" sibTransId="{57DAD2A3-1528-4995-A906-6C159D991F7D}"/>
    <dgm:cxn modelId="{B642C2D8-2610-4BF7-B24F-CDA5802D49C9}" type="presOf" srcId="{2AD419B4-1386-41E8-AE65-534B1EBB42D4}" destId="{E05C82CF-3DEF-4326-8500-EA6E88CE2465}" srcOrd="0" destOrd="0" presId="urn:microsoft.com/office/officeart/2017/3/layout/HorizontalPathTimeline"/>
    <dgm:cxn modelId="{3F9301DE-B0CB-428D-8AE5-664E2DD3A6BD}" type="presOf" srcId="{7C02FB8D-999C-4124-9D58-97D7FA993397}" destId="{21000DE9-EE79-4A71-936A-5EDFFFF8D0E6}" srcOrd="0" destOrd="0" presId="urn:microsoft.com/office/officeart/2017/3/layout/HorizontalPathTimeline"/>
    <dgm:cxn modelId="{53B023E0-046C-4B7B-B721-456C8021B1E0}" srcId="{66C95143-17E5-4C30-9DF2-8F93E598BBA0}" destId="{0CEA4A31-D1FB-45C5-9493-0891E2F03640}" srcOrd="4" destOrd="0" parTransId="{35BDB906-BF17-49B3-80FE-8B7897117111}" sibTransId="{81101F02-E016-4935-A59A-64A992F29D27}"/>
    <dgm:cxn modelId="{96D030E4-7D20-48BF-863B-D884F9A15A95}" type="presOf" srcId="{60AB0FD6-6868-49BF-948B-DC7C650694B1}" destId="{EBE0764F-48A6-4DFC-993F-027C6D87E518}" srcOrd="0" destOrd="0" presId="urn:microsoft.com/office/officeart/2017/3/layout/HorizontalPathTimeline"/>
    <dgm:cxn modelId="{599D3DE7-F35A-4E70-AB41-A05BF8B6F799}" type="presOf" srcId="{C3EF18B0-DEC0-4119-8739-BAE5EBA568A9}" destId="{66780C14-6C3B-4264-915E-FD793A301EC5}" srcOrd="0" destOrd="0" presId="urn:microsoft.com/office/officeart/2017/3/layout/HorizontalPathTimeline"/>
    <dgm:cxn modelId="{13E9D1E7-0C49-40B3-9C1F-D0A9E86BBB06}" type="presOf" srcId="{26F9D4DA-C24E-4BE0-91BC-597DCC188077}" destId="{9939ED08-55B3-4A27-8B4B-00A9127AB141}" srcOrd="0" destOrd="0" presId="urn:microsoft.com/office/officeart/2017/3/layout/HorizontalPathTimeline"/>
    <dgm:cxn modelId="{D1FACAE9-BF85-43ED-902F-28FCA75AF5CA}" srcId="{66C95143-17E5-4C30-9DF2-8F93E598BBA0}" destId="{C8CDACDE-E83B-48BA-8D91-1FA68A050FB3}" srcOrd="7" destOrd="0" parTransId="{17E23A38-7965-4DA7-B540-2C6627E67A73}" sibTransId="{FC8DE8EF-4448-474B-B30F-1A714698F34C}"/>
    <dgm:cxn modelId="{E379F821-B051-47A9-A900-61AE35B9AF57}" type="presParOf" srcId="{C31C7407-1AE4-458E-A597-75C767B698D4}" destId="{D0BFC53B-2446-4FB7-BE72-7A9D783CF637}" srcOrd="0" destOrd="0" presId="urn:microsoft.com/office/officeart/2017/3/layout/HorizontalPathTimeline"/>
    <dgm:cxn modelId="{DDE799A5-7EAE-4C8E-B93A-638C32AA9A3A}" type="presParOf" srcId="{C31C7407-1AE4-458E-A597-75C767B698D4}" destId="{A8A3F2DB-5C6E-4701-B874-212B4EFB6357}" srcOrd="1" destOrd="0" presId="urn:microsoft.com/office/officeart/2017/3/layout/HorizontalPathTimeline"/>
    <dgm:cxn modelId="{B89C68C5-2F32-4B80-A0FF-57BD83D9A061}" type="presParOf" srcId="{A8A3F2DB-5C6E-4701-B874-212B4EFB6357}" destId="{B216231A-EA9C-42BD-A5C4-47009FD61458}" srcOrd="0" destOrd="0" presId="urn:microsoft.com/office/officeart/2017/3/layout/HorizontalPathTimeline"/>
    <dgm:cxn modelId="{7BF6C667-6564-4E4B-8F8B-7404A115532B}" type="presParOf" srcId="{B216231A-EA9C-42BD-A5C4-47009FD61458}" destId="{A7C1C467-2F13-4FA5-830A-7CAFB61322BC}" srcOrd="0" destOrd="0" presId="urn:microsoft.com/office/officeart/2017/3/layout/HorizontalPathTimeline"/>
    <dgm:cxn modelId="{8B79A06C-CFE2-44D8-ADDD-F6D4839FD047}" type="presParOf" srcId="{B216231A-EA9C-42BD-A5C4-47009FD61458}" destId="{45307B68-8B7A-4005-B773-16ACECE5417E}" srcOrd="1" destOrd="0" presId="urn:microsoft.com/office/officeart/2017/3/layout/HorizontalPathTimeline"/>
    <dgm:cxn modelId="{FACDFD51-4BFB-4609-A412-023BCB16D2C1}" type="presParOf" srcId="{45307B68-8B7A-4005-B773-16ACECE5417E}" destId="{E05C82CF-3DEF-4326-8500-EA6E88CE2465}" srcOrd="0" destOrd="0" presId="urn:microsoft.com/office/officeart/2017/3/layout/HorizontalPathTimeline"/>
    <dgm:cxn modelId="{7C28C483-8C83-4C24-922F-52EDC687C35C}" type="presParOf" srcId="{45307B68-8B7A-4005-B773-16ACECE5417E}" destId="{C799E929-4B4D-4687-98EF-05F7920CBC3C}" srcOrd="1" destOrd="0" presId="urn:microsoft.com/office/officeart/2017/3/layout/HorizontalPathTimeline"/>
    <dgm:cxn modelId="{4A9700A3-304A-48BC-9F69-96CA89832673}" type="presParOf" srcId="{B216231A-EA9C-42BD-A5C4-47009FD61458}" destId="{C0C16123-6829-45AB-9489-F9C0ED8279FF}" srcOrd="2" destOrd="0" presId="urn:microsoft.com/office/officeart/2017/3/layout/HorizontalPathTimeline"/>
    <dgm:cxn modelId="{9DC19FCF-4F19-476C-9CDD-3B43ED676D5C}" type="presParOf" srcId="{B216231A-EA9C-42BD-A5C4-47009FD61458}" destId="{96C37359-F299-4BF9-98E1-1F69D2371D48}" srcOrd="3" destOrd="0" presId="urn:microsoft.com/office/officeart/2017/3/layout/HorizontalPathTimeline"/>
    <dgm:cxn modelId="{72C8C51B-973E-4CA0-8B26-F85D64E62C34}" type="presParOf" srcId="{B216231A-EA9C-42BD-A5C4-47009FD61458}" destId="{DFE71F43-AABC-48E9-AAB6-1357642AECCB}" srcOrd="4" destOrd="0" presId="urn:microsoft.com/office/officeart/2017/3/layout/HorizontalPathTimeline"/>
    <dgm:cxn modelId="{47EE3719-7746-4AC0-82D5-B812DE13E144}" type="presParOf" srcId="{A8A3F2DB-5C6E-4701-B874-212B4EFB6357}" destId="{4720B7B0-3CCA-4283-ACB4-5216945E3B50}" srcOrd="1" destOrd="0" presId="urn:microsoft.com/office/officeart/2017/3/layout/HorizontalPathTimeline"/>
    <dgm:cxn modelId="{C77E94CC-C26A-4D4E-8FFA-4A642474018D}" type="presParOf" srcId="{A8A3F2DB-5C6E-4701-B874-212B4EFB6357}" destId="{68008600-E0DC-498B-9EA2-29280E083E8B}" srcOrd="2" destOrd="0" presId="urn:microsoft.com/office/officeart/2017/3/layout/HorizontalPathTimeline"/>
    <dgm:cxn modelId="{1CFF5B4C-B6E3-45B9-82B3-9F7B3A319B97}" type="presParOf" srcId="{68008600-E0DC-498B-9EA2-29280E083E8B}" destId="{9939ED08-55B3-4A27-8B4B-00A9127AB141}" srcOrd="0" destOrd="0" presId="urn:microsoft.com/office/officeart/2017/3/layout/HorizontalPathTimeline"/>
    <dgm:cxn modelId="{C90FDE94-4D20-4811-8E90-430867B1F2FA}" type="presParOf" srcId="{68008600-E0DC-498B-9EA2-29280E083E8B}" destId="{D53E3B28-3F65-40E0-9385-542168900A29}" srcOrd="1" destOrd="0" presId="urn:microsoft.com/office/officeart/2017/3/layout/HorizontalPathTimeline"/>
    <dgm:cxn modelId="{0B577E68-9ABF-43F7-8388-2B1D60AA7132}" type="presParOf" srcId="{D53E3B28-3F65-40E0-9385-542168900A29}" destId="{66780C14-6C3B-4264-915E-FD793A301EC5}" srcOrd="0" destOrd="0" presId="urn:microsoft.com/office/officeart/2017/3/layout/HorizontalPathTimeline"/>
    <dgm:cxn modelId="{398F1D60-7EFD-4773-8D4B-137A8E2D59DF}" type="presParOf" srcId="{D53E3B28-3F65-40E0-9385-542168900A29}" destId="{A468C44E-7279-4AA1-8E47-AB4AC092447F}" srcOrd="1" destOrd="0" presId="urn:microsoft.com/office/officeart/2017/3/layout/HorizontalPathTimeline"/>
    <dgm:cxn modelId="{EB45C50F-6C84-438E-A6EB-4F2ADE403EFC}" type="presParOf" srcId="{68008600-E0DC-498B-9EA2-29280E083E8B}" destId="{D93C427E-9004-4EF6-8C92-ED0395F4C050}" srcOrd="2" destOrd="0" presId="urn:microsoft.com/office/officeart/2017/3/layout/HorizontalPathTimeline"/>
    <dgm:cxn modelId="{F6347309-5D3D-4457-BC54-3ABDBA710121}" type="presParOf" srcId="{68008600-E0DC-498B-9EA2-29280E083E8B}" destId="{B1FB9D55-BCEE-4877-A925-729C364EC8A8}" srcOrd="3" destOrd="0" presId="urn:microsoft.com/office/officeart/2017/3/layout/HorizontalPathTimeline"/>
    <dgm:cxn modelId="{0EF768DE-74A1-40F1-B1C5-A8F2D723616E}" type="presParOf" srcId="{68008600-E0DC-498B-9EA2-29280E083E8B}" destId="{64DD7610-7341-466D-B557-F5080B4138EF}" srcOrd="4" destOrd="0" presId="urn:microsoft.com/office/officeart/2017/3/layout/HorizontalPathTimeline"/>
    <dgm:cxn modelId="{D77DA918-AF2D-4F7B-91B1-BE8B4B9C3EC7}" type="presParOf" srcId="{A8A3F2DB-5C6E-4701-B874-212B4EFB6357}" destId="{A3D46313-4B4D-40ED-AFFC-3DA79AA5AA10}" srcOrd="3" destOrd="0" presId="urn:microsoft.com/office/officeart/2017/3/layout/HorizontalPathTimeline"/>
    <dgm:cxn modelId="{5336F16E-5AED-4456-B2EE-1DC297BD93F6}" type="presParOf" srcId="{A8A3F2DB-5C6E-4701-B874-212B4EFB6357}" destId="{E9A5B017-A83D-4C16-8BA9-7BA63F200A18}" srcOrd="4" destOrd="0" presId="urn:microsoft.com/office/officeart/2017/3/layout/HorizontalPathTimeline"/>
    <dgm:cxn modelId="{87A28D25-BECF-4273-8C1F-8CC2BF2AB019}" type="presParOf" srcId="{E9A5B017-A83D-4C16-8BA9-7BA63F200A18}" destId="{F3B3CB81-E7D5-4FE7-BFA1-A7B37130DC25}" srcOrd="0" destOrd="0" presId="urn:microsoft.com/office/officeart/2017/3/layout/HorizontalPathTimeline"/>
    <dgm:cxn modelId="{1BC63AD2-E264-4564-84C3-3B1CB0C489FF}" type="presParOf" srcId="{E9A5B017-A83D-4C16-8BA9-7BA63F200A18}" destId="{520101B5-6EF6-4678-A0C8-412D63E683D9}" srcOrd="1" destOrd="0" presId="urn:microsoft.com/office/officeart/2017/3/layout/HorizontalPathTimeline"/>
    <dgm:cxn modelId="{5496B28E-F3EE-4B28-9D86-9DC5359A60FD}" type="presParOf" srcId="{520101B5-6EF6-4678-A0C8-412D63E683D9}" destId="{EBE0764F-48A6-4DFC-993F-027C6D87E518}" srcOrd="0" destOrd="0" presId="urn:microsoft.com/office/officeart/2017/3/layout/HorizontalPathTimeline"/>
    <dgm:cxn modelId="{7344D9C0-C1FD-4C2C-8E3E-539269401836}" type="presParOf" srcId="{520101B5-6EF6-4678-A0C8-412D63E683D9}" destId="{7236DFA6-760B-4471-8668-5C8C266D702D}" srcOrd="1" destOrd="0" presId="urn:microsoft.com/office/officeart/2017/3/layout/HorizontalPathTimeline"/>
    <dgm:cxn modelId="{9714360A-5820-4950-84D1-7EA63E9538FF}" type="presParOf" srcId="{E9A5B017-A83D-4C16-8BA9-7BA63F200A18}" destId="{84BEC65B-7083-4190-8964-B339ACA5CE24}" srcOrd="2" destOrd="0" presId="urn:microsoft.com/office/officeart/2017/3/layout/HorizontalPathTimeline"/>
    <dgm:cxn modelId="{05C244EA-3FDE-4E1A-84DB-329309A4EA23}" type="presParOf" srcId="{E9A5B017-A83D-4C16-8BA9-7BA63F200A18}" destId="{4185912A-DCF6-45DA-9F0E-BD84050E1042}" srcOrd="3" destOrd="0" presId="urn:microsoft.com/office/officeart/2017/3/layout/HorizontalPathTimeline"/>
    <dgm:cxn modelId="{205BFC3C-507E-40B1-8DBB-F98ED1B0A81B}" type="presParOf" srcId="{E9A5B017-A83D-4C16-8BA9-7BA63F200A18}" destId="{A0977CDD-38A2-4D91-92AF-5E1FEBDC0EF1}" srcOrd="4" destOrd="0" presId="urn:microsoft.com/office/officeart/2017/3/layout/HorizontalPathTimeline"/>
    <dgm:cxn modelId="{0986078B-1376-451B-870F-105D55F2F703}" type="presParOf" srcId="{A8A3F2DB-5C6E-4701-B874-212B4EFB6357}" destId="{6255B49A-346D-47EB-B9C5-4C9D5A65352F}" srcOrd="5" destOrd="0" presId="urn:microsoft.com/office/officeart/2017/3/layout/HorizontalPathTimeline"/>
    <dgm:cxn modelId="{08977DF5-4BD6-43F9-B2B0-FA181FA05967}" type="presParOf" srcId="{A8A3F2DB-5C6E-4701-B874-212B4EFB6357}" destId="{09022302-9EFC-4479-824E-F23CA400DFAC}" srcOrd="6" destOrd="0" presId="urn:microsoft.com/office/officeart/2017/3/layout/HorizontalPathTimeline"/>
    <dgm:cxn modelId="{92C7962C-3E4F-4E2D-970A-557195052099}" type="presParOf" srcId="{09022302-9EFC-4479-824E-F23CA400DFAC}" destId="{08645E1F-FFF9-4971-BC05-E8BFB154A917}" srcOrd="0" destOrd="0" presId="urn:microsoft.com/office/officeart/2017/3/layout/HorizontalPathTimeline"/>
    <dgm:cxn modelId="{1D572CA8-6A10-470B-B644-088159973EE0}" type="presParOf" srcId="{09022302-9EFC-4479-824E-F23CA400DFAC}" destId="{1FA2A6AF-86D0-44D3-90F2-94041D277134}" srcOrd="1" destOrd="0" presId="urn:microsoft.com/office/officeart/2017/3/layout/HorizontalPathTimeline"/>
    <dgm:cxn modelId="{B60ADA51-6C53-40E3-B685-AB0A2B98E288}" type="presParOf" srcId="{1FA2A6AF-86D0-44D3-90F2-94041D277134}" destId="{303C3EFF-B31E-4570-9876-5A5F423143E4}" srcOrd="0" destOrd="0" presId="urn:microsoft.com/office/officeart/2017/3/layout/HorizontalPathTimeline"/>
    <dgm:cxn modelId="{DDCCAB15-D9D8-44F3-BA03-E5BF818FCBC8}" type="presParOf" srcId="{1FA2A6AF-86D0-44D3-90F2-94041D277134}" destId="{0A78B9C9-12B3-4CA2-AF45-E33D5904CE22}" srcOrd="1" destOrd="0" presId="urn:microsoft.com/office/officeart/2017/3/layout/HorizontalPathTimeline"/>
    <dgm:cxn modelId="{7DBEBCD7-53AF-4E70-9685-BE4BC676D823}" type="presParOf" srcId="{09022302-9EFC-4479-824E-F23CA400DFAC}" destId="{6CF8E07D-5F0F-40E8-B4A8-6618AB04E100}" srcOrd="2" destOrd="0" presId="urn:microsoft.com/office/officeart/2017/3/layout/HorizontalPathTimeline"/>
    <dgm:cxn modelId="{16E44633-DA73-45C3-A69A-57A33E6B9D91}" type="presParOf" srcId="{09022302-9EFC-4479-824E-F23CA400DFAC}" destId="{B1FAF096-0671-40CA-812A-50D1D489FCEE}" srcOrd="3" destOrd="0" presId="urn:microsoft.com/office/officeart/2017/3/layout/HorizontalPathTimeline"/>
    <dgm:cxn modelId="{D67C2119-56D8-41EA-913B-6AAA2C560722}" type="presParOf" srcId="{09022302-9EFC-4479-824E-F23CA400DFAC}" destId="{43FE4379-EC55-4206-B4C2-81DB485EAA8B}" srcOrd="4" destOrd="0" presId="urn:microsoft.com/office/officeart/2017/3/layout/HorizontalPathTimeline"/>
    <dgm:cxn modelId="{6F7C91E9-BC1E-4CA8-B738-F540C0643C86}" type="presParOf" srcId="{A8A3F2DB-5C6E-4701-B874-212B4EFB6357}" destId="{EC31EC11-8710-4242-81D1-6281F3F3EECA}" srcOrd="7" destOrd="0" presId="urn:microsoft.com/office/officeart/2017/3/layout/HorizontalPathTimeline"/>
    <dgm:cxn modelId="{7246095F-BC90-4F9A-8C24-3EECCF99BEC4}" type="presParOf" srcId="{A8A3F2DB-5C6E-4701-B874-212B4EFB6357}" destId="{568A5EE8-0777-496F-A571-1B44A21B56BE}" srcOrd="8" destOrd="0" presId="urn:microsoft.com/office/officeart/2017/3/layout/HorizontalPathTimeline"/>
    <dgm:cxn modelId="{EEF3FA8F-882E-49B0-B227-B6F69B6298C9}" type="presParOf" srcId="{568A5EE8-0777-496F-A571-1B44A21B56BE}" destId="{8704767E-1526-43D5-A3D6-3C04B2988DA6}" srcOrd="0" destOrd="0" presId="urn:microsoft.com/office/officeart/2017/3/layout/HorizontalPathTimeline"/>
    <dgm:cxn modelId="{EBB7D3E8-7BB0-4B51-9770-1A68FF73E8C8}" type="presParOf" srcId="{568A5EE8-0777-496F-A571-1B44A21B56BE}" destId="{D99E1C37-2CE0-4CBA-B009-2CB4F170A63E}" srcOrd="1" destOrd="0" presId="urn:microsoft.com/office/officeart/2017/3/layout/HorizontalPathTimeline"/>
    <dgm:cxn modelId="{B55FD15D-8AF1-44E5-9F57-127CA08A179B}" type="presParOf" srcId="{D99E1C37-2CE0-4CBA-B009-2CB4F170A63E}" destId="{8313EF5B-72E1-4759-BE9D-235F0C4A495F}" srcOrd="0" destOrd="0" presId="urn:microsoft.com/office/officeart/2017/3/layout/HorizontalPathTimeline"/>
    <dgm:cxn modelId="{C962E982-5549-4E47-93B9-2484709C4014}" type="presParOf" srcId="{D99E1C37-2CE0-4CBA-B009-2CB4F170A63E}" destId="{57578A8A-F20D-415B-A3A2-37A0296910F8}" srcOrd="1" destOrd="0" presId="urn:microsoft.com/office/officeart/2017/3/layout/HorizontalPathTimeline"/>
    <dgm:cxn modelId="{6578D4E1-7E55-4740-8DB2-4F217EA2C90D}" type="presParOf" srcId="{568A5EE8-0777-496F-A571-1B44A21B56BE}" destId="{B1D0BDFE-97AC-49FB-9222-8A6E9086EC86}" srcOrd="2" destOrd="0" presId="urn:microsoft.com/office/officeart/2017/3/layout/HorizontalPathTimeline"/>
    <dgm:cxn modelId="{B28C6FD8-6819-424F-896B-557FAAF9229F}" type="presParOf" srcId="{568A5EE8-0777-496F-A571-1B44A21B56BE}" destId="{75295456-6076-4846-8190-200F81F7F273}" srcOrd="3" destOrd="0" presId="urn:microsoft.com/office/officeart/2017/3/layout/HorizontalPathTimeline"/>
    <dgm:cxn modelId="{5C4FF1BD-B2B6-48D0-A1E2-EF41BF69B5D5}" type="presParOf" srcId="{568A5EE8-0777-496F-A571-1B44A21B56BE}" destId="{B1B2CAF4-E95F-4CF1-8916-F800F4AFAAA8}" srcOrd="4" destOrd="0" presId="urn:microsoft.com/office/officeart/2017/3/layout/HorizontalPathTimeline"/>
    <dgm:cxn modelId="{E44D5DC7-9333-49C8-8415-DE39092C603C}" type="presParOf" srcId="{A8A3F2DB-5C6E-4701-B874-212B4EFB6357}" destId="{54C81C68-D4C7-4786-8993-A2DB58A9769B}" srcOrd="9" destOrd="0" presId="urn:microsoft.com/office/officeart/2017/3/layout/HorizontalPathTimeline"/>
    <dgm:cxn modelId="{C29C081E-C1B5-4D93-B1BD-91C3101FA170}" type="presParOf" srcId="{A8A3F2DB-5C6E-4701-B874-212B4EFB6357}" destId="{7F2A7172-0274-402D-AE5E-1858808C770F}" srcOrd="10" destOrd="0" presId="urn:microsoft.com/office/officeart/2017/3/layout/HorizontalPathTimeline"/>
    <dgm:cxn modelId="{2E40B4B9-9947-4C8C-8CDB-D446EAEF4BE9}" type="presParOf" srcId="{7F2A7172-0274-402D-AE5E-1858808C770F}" destId="{574D5147-C2DD-4C2F-BA1C-5AD26ED40A0B}" srcOrd="0" destOrd="0" presId="urn:microsoft.com/office/officeart/2017/3/layout/HorizontalPathTimeline"/>
    <dgm:cxn modelId="{F37EE7E6-A5A0-47F1-8550-DD31A99F30E1}" type="presParOf" srcId="{7F2A7172-0274-402D-AE5E-1858808C770F}" destId="{5C5BA9F4-E018-4D5B-A0FE-A8238C8B7429}" srcOrd="1" destOrd="0" presId="urn:microsoft.com/office/officeart/2017/3/layout/HorizontalPathTimeline"/>
    <dgm:cxn modelId="{D023630C-8BEA-4B51-9D8D-0CB1C05F4726}" type="presParOf" srcId="{5C5BA9F4-E018-4D5B-A0FE-A8238C8B7429}" destId="{21000DE9-EE79-4A71-936A-5EDFFFF8D0E6}" srcOrd="0" destOrd="0" presId="urn:microsoft.com/office/officeart/2017/3/layout/HorizontalPathTimeline"/>
    <dgm:cxn modelId="{8F4678D6-273F-485C-A606-FC60AC469FB4}" type="presParOf" srcId="{5C5BA9F4-E018-4D5B-A0FE-A8238C8B7429}" destId="{422CE96C-C72C-4C04-A03B-137C2144E4C2}" srcOrd="1" destOrd="0" presId="urn:microsoft.com/office/officeart/2017/3/layout/HorizontalPathTimeline"/>
    <dgm:cxn modelId="{C054BE3C-7780-4B35-8565-0505525C789C}" type="presParOf" srcId="{7F2A7172-0274-402D-AE5E-1858808C770F}" destId="{7762C99E-FD0F-4668-89F6-2007E597007C}" srcOrd="2" destOrd="0" presId="urn:microsoft.com/office/officeart/2017/3/layout/HorizontalPathTimeline"/>
    <dgm:cxn modelId="{4E3C74EF-CF33-497F-B195-E932B8F74D60}" type="presParOf" srcId="{7F2A7172-0274-402D-AE5E-1858808C770F}" destId="{29A122AB-C554-4532-A746-75F7970B2A00}" srcOrd="3" destOrd="0" presId="urn:microsoft.com/office/officeart/2017/3/layout/HorizontalPathTimeline"/>
    <dgm:cxn modelId="{F1A3154C-F848-4C40-A9CE-6D1BA9F6A630}" type="presParOf" srcId="{7F2A7172-0274-402D-AE5E-1858808C770F}" destId="{E5B16E29-32BD-4003-A0AA-A2BD8821B1CA}" srcOrd="4" destOrd="0" presId="urn:microsoft.com/office/officeart/2017/3/layout/HorizontalPathTimeline"/>
    <dgm:cxn modelId="{D64543F2-5A1D-4444-A094-7104E8CF1920}" type="presParOf" srcId="{A8A3F2DB-5C6E-4701-B874-212B4EFB6357}" destId="{EB26DB93-943C-4E5A-A640-463775F396F1}" srcOrd="11" destOrd="0" presId="urn:microsoft.com/office/officeart/2017/3/layout/HorizontalPathTimeline"/>
    <dgm:cxn modelId="{CA481A00-76D0-4F4E-A3C9-8723EEAB14F1}" type="presParOf" srcId="{A8A3F2DB-5C6E-4701-B874-212B4EFB6357}" destId="{7F233D88-741A-4516-8DFD-A64C0675EFA2}" srcOrd="12" destOrd="0" presId="urn:microsoft.com/office/officeart/2017/3/layout/HorizontalPathTimeline"/>
    <dgm:cxn modelId="{AE504C26-BAA1-425F-9309-3E2742A70F51}" type="presParOf" srcId="{7F233D88-741A-4516-8DFD-A64C0675EFA2}" destId="{9580C211-E826-4A5F-A07D-4C7A44836DFE}" srcOrd="0" destOrd="0" presId="urn:microsoft.com/office/officeart/2017/3/layout/HorizontalPathTimeline"/>
    <dgm:cxn modelId="{E0C970A2-2328-48ED-A719-56FBF47DB151}" type="presParOf" srcId="{7F233D88-741A-4516-8DFD-A64C0675EFA2}" destId="{024DDF35-97A5-4524-AB57-AA4C433BCEEF}" srcOrd="1" destOrd="0" presId="urn:microsoft.com/office/officeart/2017/3/layout/HorizontalPathTimeline"/>
    <dgm:cxn modelId="{CCC999BA-0B74-4050-9C19-BCF46166EBB8}" type="presParOf" srcId="{024DDF35-97A5-4524-AB57-AA4C433BCEEF}" destId="{B92DDB3E-0D88-4320-9DEE-CF85673140BF}" srcOrd="0" destOrd="0" presId="urn:microsoft.com/office/officeart/2017/3/layout/HorizontalPathTimeline"/>
    <dgm:cxn modelId="{292B74E5-DD46-4D86-9506-FB11BB23571D}" type="presParOf" srcId="{024DDF35-97A5-4524-AB57-AA4C433BCEEF}" destId="{98A38A7E-2045-45D0-89E1-8A1AD526A226}" srcOrd="1" destOrd="0" presId="urn:microsoft.com/office/officeart/2017/3/layout/HorizontalPathTimeline"/>
    <dgm:cxn modelId="{469F696D-F0F5-40B4-8B9A-2E00EEBD0CD6}" type="presParOf" srcId="{7F233D88-741A-4516-8DFD-A64C0675EFA2}" destId="{B4D727E3-907C-40D8-9354-DD123A7F3DBA}" srcOrd="2" destOrd="0" presId="urn:microsoft.com/office/officeart/2017/3/layout/HorizontalPathTimeline"/>
    <dgm:cxn modelId="{2D1EB1F4-6076-41A1-AB8F-144F52348D69}" type="presParOf" srcId="{7F233D88-741A-4516-8DFD-A64C0675EFA2}" destId="{63ACA21D-2ADB-477D-8187-FAE6E7304D06}" srcOrd="3" destOrd="0" presId="urn:microsoft.com/office/officeart/2017/3/layout/HorizontalPathTimeline"/>
    <dgm:cxn modelId="{8D8388AD-68B2-4DAF-AEAC-EAC2B91A1A1F}" type="presParOf" srcId="{7F233D88-741A-4516-8DFD-A64C0675EFA2}" destId="{A14B72D4-CB88-4DCF-92BD-119DDC3C59F3}" srcOrd="4" destOrd="0" presId="urn:microsoft.com/office/officeart/2017/3/layout/HorizontalPathTimeline"/>
    <dgm:cxn modelId="{CCADED56-83C9-4E09-BF99-4BA985622B82}" type="presParOf" srcId="{A8A3F2DB-5C6E-4701-B874-212B4EFB6357}" destId="{3DA99762-79DD-41E0-9EBF-E6B1FE69E24A}" srcOrd="13" destOrd="0" presId="urn:microsoft.com/office/officeart/2017/3/layout/HorizontalPathTimeline"/>
    <dgm:cxn modelId="{8FF4D55F-0E9B-4B3C-ACC7-5D4C5556AFE8}" type="presParOf" srcId="{A8A3F2DB-5C6E-4701-B874-212B4EFB6357}" destId="{3299FE87-805E-4F4B-AB8C-C8EE233716CB}" srcOrd="14" destOrd="0" presId="urn:microsoft.com/office/officeart/2017/3/layout/HorizontalPathTimeline"/>
    <dgm:cxn modelId="{A5F9253F-90A7-4980-9F2F-5D7C45D77FAC}" type="presParOf" srcId="{3299FE87-805E-4F4B-AB8C-C8EE233716CB}" destId="{9D0687B2-4C8A-4E69-BFFD-71F721471613}" srcOrd="0" destOrd="0" presId="urn:microsoft.com/office/officeart/2017/3/layout/HorizontalPathTimeline"/>
    <dgm:cxn modelId="{EE23F853-E587-4DD2-B389-3925704BE14B}" type="presParOf" srcId="{3299FE87-805E-4F4B-AB8C-C8EE233716CB}" destId="{ABBB5407-A9B0-4BE0-A701-8C01CC357B72}" srcOrd="1" destOrd="0" presId="urn:microsoft.com/office/officeart/2017/3/layout/HorizontalPathTimeline"/>
    <dgm:cxn modelId="{8BA7CFF8-1F87-4A3A-95A3-FC7EA1998103}" type="presParOf" srcId="{ABBB5407-A9B0-4BE0-A701-8C01CC357B72}" destId="{94B49770-E24B-425D-88ED-BCD0EFBF625A}" srcOrd="0" destOrd="0" presId="urn:microsoft.com/office/officeart/2017/3/layout/HorizontalPathTimeline"/>
    <dgm:cxn modelId="{23774D27-6201-4128-AFA3-6A3B4AF1755D}" type="presParOf" srcId="{ABBB5407-A9B0-4BE0-A701-8C01CC357B72}" destId="{B6E1A95A-17A1-4DAA-8E2F-A6FE0D96822F}" srcOrd="1" destOrd="0" presId="urn:microsoft.com/office/officeart/2017/3/layout/HorizontalPathTimeline"/>
    <dgm:cxn modelId="{3576367E-DE92-481F-9537-7CE866A9C868}" type="presParOf" srcId="{3299FE87-805E-4F4B-AB8C-C8EE233716CB}" destId="{31E009D5-FB72-4B8B-8C91-49EAE46D83DE}" srcOrd="2" destOrd="0" presId="urn:microsoft.com/office/officeart/2017/3/layout/HorizontalPathTimeline"/>
    <dgm:cxn modelId="{A567429C-BD19-43E8-AB60-74186BE47159}" type="presParOf" srcId="{3299FE87-805E-4F4B-AB8C-C8EE233716CB}" destId="{0EA5B5B1-26BC-4EAC-A807-CA068DE76E70}" srcOrd="3" destOrd="0" presId="urn:microsoft.com/office/officeart/2017/3/layout/HorizontalPathTimeline"/>
    <dgm:cxn modelId="{166E3CC9-914E-43F9-99C9-0291380ABF63}" type="presParOf" srcId="{3299FE87-805E-4F4B-AB8C-C8EE233716CB}" destId="{F077C63D-FD01-4C35-A3B7-C92E88AFD1B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24197-A1E1-4B70-99EC-B7D99D6EE4FE}"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0587B845-3DFD-4D87-88C0-0066D42F2ABB}">
      <dgm:prSet/>
      <dgm:spPr/>
      <dgm:t>
        <a:bodyPr/>
        <a:lstStyle/>
        <a:p>
          <a:r>
            <a:rPr lang="en-GB"/>
            <a:t>The Dewis Choice Project is t</a:t>
          </a:r>
          <a:r>
            <a:rPr lang="en-GB" i="0"/>
            <a:t>he first dedicated service in the UK for older men, women and non-binary people who’ve experienced domestic abuse from an intimate partner and/or adult family member.</a:t>
          </a:r>
          <a:endParaRPr lang="en-US"/>
        </a:p>
      </dgm:t>
    </dgm:pt>
    <dgm:pt modelId="{724AA4A6-C3E1-4E73-BA32-9DD7AAF1AA2D}" type="parTrans" cxnId="{3F407D6D-2E45-4B4A-9160-6FE6D7B55BD6}">
      <dgm:prSet/>
      <dgm:spPr/>
      <dgm:t>
        <a:bodyPr/>
        <a:lstStyle/>
        <a:p>
          <a:endParaRPr lang="en-US"/>
        </a:p>
      </dgm:t>
    </dgm:pt>
    <dgm:pt modelId="{0FA18F96-7A69-4458-BC0A-90AFADBACA97}" type="sibTrans" cxnId="{3F407D6D-2E45-4B4A-9160-6FE6D7B55BD6}">
      <dgm:prSet/>
      <dgm:spPr/>
      <dgm:t>
        <a:bodyPr/>
        <a:lstStyle/>
        <a:p>
          <a:endParaRPr lang="en-US"/>
        </a:p>
      </dgm:t>
    </dgm:pt>
    <dgm:pt modelId="{4F7B2AF1-702C-43E9-8857-9A26A8EBEE68}">
      <dgm:prSet/>
      <dgm:spPr/>
      <dgm:t>
        <a:bodyPr/>
        <a:lstStyle/>
        <a:p>
          <a:r>
            <a:rPr lang="en-GB"/>
            <a:t>They have a range of resources on their website including guidance for practitioners working with older victims, Dementia &amp; Domestic Abuse and Supporting older LGBTQ+ Survivors.</a:t>
          </a:r>
          <a:endParaRPr lang="en-US"/>
        </a:p>
      </dgm:t>
    </dgm:pt>
    <dgm:pt modelId="{DBB2A68F-DEEE-4497-B7DB-E3D5E4BCA72C}" type="parTrans" cxnId="{5A8B344F-E845-4465-B712-0E56BA2B0E3A}">
      <dgm:prSet/>
      <dgm:spPr/>
      <dgm:t>
        <a:bodyPr/>
        <a:lstStyle/>
        <a:p>
          <a:endParaRPr lang="en-US"/>
        </a:p>
      </dgm:t>
    </dgm:pt>
    <dgm:pt modelId="{0CED43A4-122D-4C77-9654-3BE63496F3B2}" type="sibTrans" cxnId="{5A8B344F-E845-4465-B712-0E56BA2B0E3A}">
      <dgm:prSet/>
      <dgm:spPr/>
      <dgm:t>
        <a:bodyPr/>
        <a:lstStyle/>
        <a:p>
          <a:endParaRPr lang="en-US"/>
        </a:p>
      </dgm:t>
    </dgm:pt>
    <dgm:pt modelId="{83243AC7-35BB-416D-8B7D-E49CA04D2718}">
      <dgm:prSet/>
      <dgm:spPr/>
      <dgm:t>
        <a:bodyPr/>
        <a:lstStyle/>
        <a:p>
          <a:r>
            <a:rPr lang="en-GB" dirty="0"/>
            <a:t>This film is part of their work with older LGBTQ+ survivors</a:t>
          </a:r>
        </a:p>
        <a:p>
          <a:r>
            <a:rPr lang="en-GB" dirty="0">
              <a:hlinkClick xmlns:r="http://schemas.openxmlformats.org/officeDocument/2006/relationships" r:id="rId1"/>
            </a:rPr>
            <a:t>Do You See Me? - YouTube</a:t>
          </a:r>
          <a:endParaRPr lang="en-US" dirty="0"/>
        </a:p>
      </dgm:t>
    </dgm:pt>
    <dgm:pt modelId="{F64DA73E-97BA-427C-8171-A56DCB8457B4}" type="parTrans" cxnId="{25712153-E2CF-448C-980C-5AB31DF4D0E4}">
      <dgm:prSet/>
      <dgm:spPr/>
      <dgm:t>
        <a:bodyPr/>
        <a:lstStyle/>
        <a:p>
          <a:endParaRPr lang="en-US"/>
        </a:p>
      </dgm:t>
    </dgm:pt>
    <dgm:pt modelId="{89061D3D-D7E7-47F4-8FE0-E8FE98605ACB}" type="sibTrans" cxnId="{25712153-E2CF-448C-980C-5AB31DF4D0E4}">
      <dgm:prSet/>
      <dgm:spPr/>
      <dgm:t>
        <a:bodyPr/>
        <a:lstStyle/>
        <a:p>
          <a:endParaRPr lang="en-US"/>
        </a:p>
      </dgm:t>
    </dgm:pt>
    <dgm:pt modelId="{3097D9CF-648F-46DA-A6F9-83AAED88B63A}">
      <dgm:prSet/>
      <dgm:spPr/>
      <dgm:t>
        <a:bodyPr/>
        <a:lstStyle/>
        <a:p>
          <a:r>
            <a:rPr lang="en-GB">
              <a:hlinkClick xmlns:r="http://schemas.openxmlformats.org/officeDocument/2006/relationships" r:id="rId2"/>
            </a:rPr>
            <a:t>About Us - Centre For Age Gender and Social Justice (dewischoice.org.uk)</a:t>
          </a:r>
          <a:endParaRPr lang="en-GB"/>
        </a:p>
      </dgm:t>
    </dgm:pt>
    <dgm:pt modelId="{7C35C1B2-32FA-4A91-B8F8-8334F5CD84E3}" type="parTrans" cxnId="{09068B1E-C1C0-4EB0-9534-0183EC87E3A2}">
      <dgm:prSet/>
      <dgm:spPr/>
      <dgm:t>
        <a:bodyPr/>
        <a:lstStyle/>
        <a:p>
          <a:endParaRPr lang="en-GB"/>
        </a:p>
      </dgm:t>
    </dgm:pt>
    <dgm:pt modelId="{85D20044-D06B-4C67-A463-2AC05F4F9A6D}" type="sibTrans" cxnId="{09068B1E-C1C0-4EB0-9534-0183EC87E3A2}">
      <dgm:prSet/>
      <dgm:spPr/>
      <dgm:t>
        <a:bodyPr/>
        <a:lstStyle/>
        <a:p>
          <a:endParaRPr lang="en-GB"/>
        </a:p>
      </dgm:t>
    </dgm:pt>
    <dgm:pt modelId="{C8911F30-D655-4802-89E5-6D304F326B08}" type="pres">
      <dgm:prSet presAssocID="{09A24197-A1E1-4B70-99EC-B7D99D6EE4FE}" presName="vert0" presStyleCnt="0">
        <dgm:presLayoutVars>
          <dgm:dir/>
          <dgm:animOne val="branch"/>
          <dgm:animLvl val="lvl"/>
        </dgm:presLayoutVars>
      </dgm:prSet>
      <dgm:spPr/>
    </dgm:pt>
    <dgm:pt modelId="{89CC61A2-6E74-432C-935B-02A9C5AD894F}" type="pres">
      <dgm:prSet presAssocID="{0587B845-3DFD-4D87-88C0-0066D42F2ABB}" presName="thickLine" presStyleLbl="alignNode1" presStyleIdx="0" presStyleCnt="4"/>
      <dgm:spPr/>
    </dgm:pt>
    <dgm:pt modelId="{7E7B6924-B401-4D44-9B71-BCD437BCC6A2}" type="pres">
      <dgm:prSet presAssocID="{0587B845-3DFD-4D87-88C0-0066D42F2ABB}" presName="horz1" presStyleCnt="0"/>
      <dgm:spPr/>
    </dgm:pt>
    <dgm:pt modelId="{C57561EF-0B61-4A83-B2F0-C60C308A2EF7}" type="pres">
      <dgm:prSet presAssocID="{0587B845-3DFD-4D87-88C0-0066D42F2ABB}" presName="tx1" presStyleLbl="revTx" presStyleIdx="0" presStyleCnt="4"/>
      <dgm:spPr/>
    </dgm:pt>
    <dgm:pt modelId="{4D88623D-271B-4C45-9339-7E53485C4271}" type="pres">
      <dgm:prSet presAssocID="{0587B845-3DFD-4D87-88C0-0066D42F2ABB}" presName="vert1" presStyleCnt="0"/>
      <dgm:spPr/>
    </dgm:pt>
    <dgm:pt modelId="{C1EA9095-509E-4F47-BA71-1FB92EB68FBA}" type="pres">
      <dgm:prSet presAssocID="{4F7B2AF1-702C-43E9-8857-9A26A8EBEE68}" presName="thickLine" presStyleLbl="alignNode1" presStyleIdx="1" presStyleCnt="4"/>
      <dgm:spPr/>
    </dgm:pt>
    <dgm:pt modelId="{2830599D-8DA5-405C-BEC7-90B8B454D510}" type="pres">
      <dgm:prSet presAssocID="{4F7B2AF1-702C-43E9-8857-9A26A8EBEE68}" presName="horz1" presStyleCnt="0"/>
      <dgm:spPr/>
    </dgm:pt>
    <dgm:pt modelId="{8A00B3F6-FCCB-46C1-8006-8AC55B5EA158}" type="pres">
      <dgm:prSet presAssocID="{4F7B2AF1-702C-43E9-8857-9A26A8EBEE68}" presName="tx1" presStyleLbl="revTx" presStyleIdx="1" presStyleCnt="4"/>
      <dgm:spPr/>
    </dgm:pt>
    <dgm:pt modelId="{94496971-5670-4F0F-92CD-CD9168713D53}" type="pres">
      <dgm:prSet presAssocID="{4F7B2AF1-702C-43E9-8857-9A26A8EBEE68}" presName="vert1" presStyleCnt="0"/>
      <dgm:spPr/>
    </dgm:pt>
    <dgm:pt modelId="{BC12D760-0DA4-4637-AF0C-8768CC536740}" type="pres">
      <dgm:prSet presAssocID="{83243AC7-35BB-416D-8B7D-E49CA04D2718}" presName="thickLine" presStyleLbl="alignNode1" presStyleIdx="2" presStyleCnt="4"/>
      <dgm:spPr/>
    </dgm:pt>
    <dgm:pt modelId="{C0D536FE-3315-447E-BA6F-46DE686349AF}" type="pres">
      <dgm:prSet presAssocID="{83243AC7-35BB-416D-8B7D-E49CA04D2718}" presName="horz1" presStyleCnt="0"/>
      <dgm:spPr/>
    </dgm:pt>
    <dgm:pt modelId="{0BB72C49-9AC9-42B2-82A1-2C1FC766CD5A}" type="pres">
      <dgm:prSet presAssocID="{83243AC7-35BB-416D-8B7D-E49CA04D2718}" presName="tx1" presStyleLbl="revTx" presStyleIdx="2" presStyleCnt="4"/>
      <dgm:spPr/>
    </dgm:pt>
    <dgm:pt modelId="{A5CF01E4-F36B-4284-8C12-6AB6E863D9AE}" type="pres">
      <dgm:prSet presAssocID="{83243AC7-35BB-416D-8B7D-E49CA04D2718}" presName="vert1" presStyleCnt="0"/>
      <dgm:spPr/>
    </dgm:pt>
    <dgm:pt modelId="{87F78399-1F21-41AB-B9ED-02F3A295C421}" type="pres">
      <dgm:prSet presAssocID="{3097D9CF-648F-46DA-A6F9-83AAED88B63A}" presName="thickLine" presStyleLbl="alignNode1" presStyleIdx="3" presStyleCnt="4"/>
      <dgm:spPr/>
    </dgm:pt>
    <dgm:pt modelId="{9D01211F-9D07-4F58-96D0-6FCC933221D9}" type="pres">
      <dgm:prSet presAssocID="{3097D9CF-648F-46DA-A6F9-83AAED88B63A}" presName="horz1" presStyleCnt="0"/>
      <dgm:spPr/>
    </dgm:pt>
    <dgm:pt modelId="{800B9E6F-D317-483D-9A9E-7C4B274F8DAF}" type="pres">
      <dgm:prSet presAssocID="{3097D9CF-648F-46DA-A6F9-83AAED88B63A}" presName="tx1" presStyleLbl="revTx" presStyleIdx="3" presStyleCnt="4"/>
      <dgm:spPr/>
    </dgm:pt>
    <dgm:pt modelId="{1E38C2BE-E72E-4881-B5C9-6AFB67651AFA}" type="pres">
      <dgm:prSet presAssocID="{3097D9CF-648F-46DA-A6F9-83AAED88B63A}" presName="vert1" presStyleCnt="0"/>
      <dgm:spPr/>
    </dgm:pt>
  </dgm:ptLst>
  <dgm:cxnLst>
    <dgm:cxn modelId="{09068B1E-C1C0-4EB0-9534-0183EC87E3A2}" srcId="{09A24197-A1E1-4B70-99EC-B7D99D6EE4FE}" destId="{3097D9CF-648F-46DA-A6F9-83AAED88B63A}" srcOrd="3" destOrd="0" parTransId="{7C35C1B2-32FA-4A91-B8F8-8334F5CD84E3}" sibTransId="{85D20044-D06B-4C67-A463-2AC05F4F9A6D}"/>
    <dgm:cxn modelId="{71DD126C-B093-4E7E-8F86-C8AAD86FE0F5}" type="presOf" srcId="{3097D9CF-648F-46DA-A6F9-83AAED88B63A}" destId="{800B9E6F-D317-483D-9A9E-7C4B274F8DAF}" srcOrd="0" destOrd="0" presId="urn:microsoft.com/office/officeart/2008/layout/LinedList"/>
    <dgm:cxn modelId="{3F407D6D-2E45-4B4A-9160-6FE6D7B55BD6}" srcId="{09A24197-A1E1-4B70-99EC-B7D99D6EE4FE}" destId="{0587B845-3DFD-4D87-88C0-0066D42F2ABB}" srcOrd="0" destOrd="0" parTransId="{724AA4A6-C3E1-4E73-BA32-9DD7AAF1AA2D}" sibTransId="{0FA18F96-7A69-4458-BC0A-90AFADBACA97}"/>
    <dgm:cxn modelId="{5A8B344F-E845-4465-B712-0E56BA2B0E3A}" srcId="{09A24197-A1E1-4B70-99EC-B7D99D6EE4FE}" destId="{4F7B2AF1-702C-43E9-8857-9A26A8EBEE68}" srcOrd="1" destOrd="0" parTransId="{DBB2A68F-DEEE-4497-B7DB-E3D5E4BCA72C}" sibTransId="{0CED43A4-122D-4C77-9654-3BE63496F3B2}"/>
    <dgm:cxn modelId="{BBC4AE6F-1DCB-426B-BE3A-4A84F8A12D21}" type="presOf" srcId="{83243AC7-35BB-416D-8B7D-E49CA04D2718}" destId="{0BB72C49-9AC9-42B2-82A1-2C1FC766CD5A}" srcOrd="0" destOrd="0" presId="urn:microsoft.com/office/officeart/2008/layout/LinedList"/>
    <dgm:cxn modelId="{25712153-E2CF-448C-980C-5AB31DF4D0E4}" srcId="{09A24197-A1E1-4B70-99EC-B7D99D6EE4FE}" destId="{83243AC7-35BB-416D-8B7D-E49CA04D2718}" srcOrd="2" destOrd="0" parTransId="{F64DA73E-97BA-427C-8171-A56DCB8457B4}" sibTransId="{89061D3D-D7E7-47F4-8FE0-E8FE98605ACB}"/>
    <dgm:cxn modelId="{314D5159-D729-4839-9D16-43D7D2D1E6B8}" type="presOf" srcId="{4F7B2AF1-702C-43E9-8857-9A26A8EBEE68}" destId="{8A00B3F6-FCCB-46C1-8006-8AC55B5EA158}" srcOrd="0" destOrd="0" presId="urn:microsoft.com/office/officeart/2008/layout/LinedList"/>
    <dgm:cxn modelId="{5BCD0AE4-6BCA-42E0-9E40-0BEC16BA7E0D}" type="presOf" srcId="{09A24197-A1E1-4B70-99EC-B7D99D6EE4FE}" destId="{C8911F30-D655-4802-89E5-6D304F326B08}" srcOrd="0" destOrd="0" presId="urn:microsoft.com/office/officeart/2008/layout/LinedList"/>
    <dgm:cxn modelId="{FB7994EF-2986-4790-91C3-4F7F0CC61BF1}" type="presOf" srcId="{0587B845-3DFD-4D87-88C0-0066D42F2ABB}" destId="{C57561EF-0B61-4A83-B2F0-C60C308A2EF7}" srcOrd="0" destOrd="0" presId="urn:microsoft.com/office/officeart/2008/layout/LinedList"/>
    <dgm:cxn modelId="{5531CB09-E9C8-45B4-8EDF-648AF0FFA789}" type="presParOf" srcId="{C8911F30-D655-4802-89E5-6D304F326B08}" destId="{89CC61A2-6E74-432C-935B-02A9C5AD894F}" srcOrd="0" destOrd="0" presId="urn:microsoft.com/office/officeart/2008/layout/LinedList"/>
    <dgm:cxn modelId="{9C9879A8-604A-40D5-8CEC-7D6BBA061347}" type="presParOf" srcId="{C8911F30-D655-4802-89E5-6D304F326B08}" destId="{7E7B6924-B401-4D44-9B71-BCD437BCC6A2}" srcOrd="1" destOrd="0" presId="urn:microsoft.com/office/officeart/2008/layout/LinedList"/>
    <dgm:cxn modelId="{32881F3B-AA77-4025-A3F4-093D2FDD4F9C}" type="presParOf" srcId="{7E7B6924-B401-4D44-9B71-BCD437BCC6A2}" destId="{C57561EF-0B61-4A83-B2F0-C60C308A2EF7}" srcOrd="0" destOrd="0" presId="urn:microsoft.com/office/officeart/2008/layout/LinedList"/>
    <dgm:cxn modelId="{73ECFEC5-E7D1-4B92-B6A4-F7926D9DF0BE}" type="presParOf" srcId="{7E7B6924-B401-4D44-9B71-BCD437BCC6A2}" destId="{4D88623D-271B-4C45-9339-7E53485C4271}" srcOrd="1" destOrd="0" presId="urn:microsoft.com/office/officeart/2008/layout/LinedList"/>
    <dgm:cxn modelId="{B83171DA-08FE-4253-B5E6-FCC9AEAFB062}" type="presParOf" srcId="{C8911F30-D655-4802-89E5-6D304F326B08}" destId="{C1EA9095-509E-4F47-BA71-1FB92EB68FBA}" srcOrd="2" destOrd="0" presId="urn:microsoft.com/office/officeart/2008/layout/LinedList"/>
    <dgm:cxn modelId="{52D6770D-6BB6-4A7C-8A89-A76966B59C98}" type="presParOf" srcId="{C8911F30-D655-4802-89E5-6D304F326B08}" destId="{2830599D-8DA5-405C-BEC7-90B8B454D510}" srcOrd="3" destOrd="0" presId="urn:microsoft.com/office/officeart/2008/layout/LinedList"/>
    <dgm:cxn modelId="{F3B6AD67-CFFD-41B7-B987-E91BE754FF24}" type="presParOf" srcId="{2830599D-8DA5-405C-BEC7-90B8B454D510}" destId="{8A00B3F6-FCCB-46C1-8006-8AC55B5EA158}" srcOrd="0" destOrd="0" presId="urn:microsoft.com/office/officeart/2008/layout/LinedList"/>
    <dgm:cxn modelId="{21C152B3-D001-45D3-B5F9-7E277A50BEFC}" type="presParOf" srcId="{2830599D-8DA5-405C-BEC7-90B8B454D510}" destId="{94496971-5670-4F0F-92CD-CD9168713D53}" srcOrd="1" destOrd="0" presId="urn:microsoft.com/office/officeart/2008/layout/LinedList"/>
    <dgm:cxn modelId="{30F24F98-14F8-4657-86D8-0F15E66793A1}" type="presParOf" srcId="{C8911F30-D655-4802-89E5-6D304F326B08}" destId="{BC12D760-0DA4-4637-AF0C-8768CC536740}" srcOrd="4" destOrd="0" presId="urn:microsoft.com/office/officeart/2008/layout/LinedList"/>
    <dgm:cxn modelId="{CD13BD30-835D-49B9-9B45-B0CE273C0810}" type="presParOf" srcId="{C8911F30-D655-4802-89E5-6D304F326B08}" destId="{C0D536FE-3315-447E-BA6F-46DE686349AF}" srcOrd="5" destOrd="0" presId="urn:microsoft.com/office/officeart/2008/layout/LinedList"/>
    <dgm:cxn modelId="{6D1E10F4-2932-4BFD-B24D-8DE738AF9BDC}" type="presParOf" srcId="{C0D536FE-3315-447E-BA6F-46DE686349AF}" destId="{0BB72C49-9AC9-42B2-82A1-2C1FC766CD5A}" srcOrd="0" destOrd="0" presId="urn:microsoft.com/office/officeart/2008/layout/LinedList"/>
    <dgm:cxn modelId="{BED9B2DC-A224-4EE2-A8BE-69C692B8AEF3}" type="presParOf" srcId="{C0D536FE-3315-447E-BA6F-46DE686349AF}" destId="{A5CF01E4-F36B-4284-8C12-6AB6E863D9AE}" srcOrd="1" destOrd="0" presId="urn:microsoft.com/office/officeart/2008/layout/LinedList"/>
    <dgm:cxn modelId="{2F313421-2882-4CD8-B14F-99C69C0F36AB}" type="presParOf" srcId="{C8911F30-D655-4802-89E5-6D304F326B08}" destId="{87F78399-1F21-41AB-B9ED-02F3A295C421}" srcOrd="6" destOrd="0" presId="urn:microsoft.com/office/officeart/2008/layout/LinedList"/>
    <dgm:cxn modelId="{143D7051-5256-46F8-BD3F-DA704B95D4A1}" type="presParOf" srcId="{C8911F30-D655-4802-89E5-6D304F326B08}" destId="{9D01211F-9D07-4F58-96D0-6FCC933221D9}" srcOrd="7" destOrd="0" presId="urn:microsoft.com/office/officeart/2008/layout/LinedList"/>
    <dgm:cxn modelId="{E79B0FD2-6F4A-4136-B1C5-4A8CA16F797E}" type="presParOf" srcId="{9D01211F-9D07-4F58-96D0-6FCC933221D9}" destId="{800B9E6F-D317-483D-9A9E-7C4B274F8DAF}" srcOrd="0" destOrd="0" presId="urn:microsoft.com/office/officeart/2008/layout/LinedList"/>
    <dgm:cxn modelId="{2FE7DBD3-A50D-4DF9-B566-7E491919229F}" type="presParOf" srcId="{9D01211F-9D07-4F58-96D0-6FCC933221D9}" destId="{1E38C2BE-E72E-4881-B5C9-6AFB67651A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1C467-2F13-4FA5-830A-7CAFB61322BC}">
      <dsp:nvSpPr>
        <dsp:cNvPr id="0" name=""/>
        <dsp:cNvSpPr/>
      </dsp:nvSpPr>
      <dsp:spPr>
        <a:xfrm>
          <a:off x="259187" y="2624642"/>
          <a:ext cx="2040917" cy="55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1973</a:t>
          </a:r>
        </a:p>
      </dsp:txBody>
      <dsp:txXfrm>
        <a:off x="259187" y="2624642"/>
        <a:ext cx="2040917" cy="552299"/>
      </dsp:txXfrm>
    </dsp:sp>
    <dsp:sp modelId="{D0BFC53B-2446-4FB7-BE72-7A9D783CF637}">
      <dsp:nvSpPr>
        <dsp:cNvPr id="0" name=""/>
        <dsp:cNvSpPr/>
      </dsp:nvSpPr>
      <dsp:spPr>
        <a:xfrm>
          <a:off x="0" y="2346049"/>
          <a:ext cx="11508259" cy="1955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05C82CF-3DEF-4326-8500-EA6E88CE2465}">
      <dsp:nvSpPr>
        <dsp:cNvPr id="0" name=""/>
        <dsp:cNvSpPr/>
      </dsp:nvSpPr>
      <dsp:spPr>
        <a:xfrm>
          <a:off x="157142" y="641574"/>
          <a:ext cx="2245009" cy="8735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Homosexuality no longer listed as a mental illness in the DSM . </a:t>
          </a:r>
        </a:p>
      </dsp:txBody>
      <dsp:txXfrm>
        <a:off x="157142" y="641574"/>
        <a:ext cx="2245009" cy="873582"/>
      </dsp:txXfrm>
    </dsp:sp>
    <dsp:sp modelId="{C0C16123-6829-45AB-9489-F9C0ED8279FF}">
      <dsp:nvSpPr>
        <dsp:cNvPr id="0" name=""/>
        <dsp:cNvSpPr/>
      </dsp:nvSpPr>
      <dsp:spPr>
        <a:xfrm>
          <a:off x="1279646" y="1515156"/>
          <a:ext cx="0" cy="830892"/>
        </a:xfrm>
        <a:prstGeom prst="line">
          <a:avLst/>
        </a:prstGeom>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939ED08-55B3-4A27-8B4B-00A9127AB141}">
      <dsp:nvSpPr>
        <dsp:cNvPr id="0" name=""/>
        <dsp:cNvSpPr/>
      </dsp:nvSpPr>
      <dsp:spPr>
        <a:xfrm>
          <a:off x="1534761" y="1710661"/>
          <a:ext cx="2040917" cy="55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1980</a:t>
          </a:r>
        </a:p>
      </dsp:txBody>
      <dsp:txXfrm>
        <a:off x="1534761" y="1710661"/>
        <a:ext cx="2040917" cy="552299"/>
      </dsp:txXfrm>
    </dsp:sp>
    <dsp:sp modelId="{66780C14-6C3B-4264-915E-FD793A301EC5}">
      <dsp:nvSpPr>
        <dsp:cNvPr id="0" name=""/>
        <dsp:cNvSpPr/>
      </dsp:nvSpPr>
      <dsp:spPr>
        <a:xfrm>
          <a:off x="1432715" y="3372446"/>
          <a:ext cx="2245009" cy="830968"/>
        </a:xfrm>
        <a:prstGeom prst="rect">
          <a:avLst/>
        </a:prstGeom>
        <a:solidFill>
          <a:schemeClr val="accent2">
            <a:tint val="40000"/>
            <a:alpha val="90000"/>
            <a:hueOff val="-121318"/>
            <a:satOff val="-10764"/>
            <a:lumOff val="-110"/>
            <a:alphaOff val="0"/>
          </a:schemeClr>
        </a:solidFill>
        <a:ln w="12700" cap="flat" cmpd="sng" algn="ctr">
          <a:solidFill>
            <a:schemeClr val="accent2">
              <a:tint val="40000"/>
              <a:alpha val="90000"/>
              <a:hueOff val="-121318"/>
              <a:satOff val="-10764"/>
              <a:lumOff val="-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‘Gender identity disorder‘ was added to the list of disorders in the manual used by mental health professionals in the UK.</a:t>
          </a:r>
          <a:endParaRPr lang="en-GB" sz="1100" kern="1200" dirty="0"/>
        </a:p>
      </dsp:txBody>
      <dsp:txXfrm>
        <a:off x="1432715" y="3372446"/>
        <a:ext cx="2245009" cy="830968"/>
      </dsp:txXfrm>
    </dsp:sp>
    <dsp:sp modelId="{D93C427E-9004-4EF6-8C92-ED0395F4C050}">
      <dsp:nvSpPr>
        <dsp:cNvPr id="0" name=""/>
        <dsp:cNvSpPr/>
      </dsp:nvSpPr>
      <dsp:spPr>
        <a:xfrm>
          <a:off x="2555220" y="2541553"/>
          <a:ext cx="0" cy="830892"/>
        </a:xfrm>
        <a:prstGeom prst="line">
          <a:avLst/>
        </a:prstGeom>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6C37359-F299-4BF9-98E1-1F69D2371D48}">
      <dsp:nvSpPr>
        <dsp:cNvPr id="0" name=""/>
        <dsp:cNvSpPr/>
      </dsp:nvSpPr>
      <dsp:spPr>
        <a:xfrm>
          <a:off x="1218551" y="2382706"/>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1FB9D55-BCEE-4877-A925-729C364EC8A8}">
      <dsp:nvSpPr>
        <dsp:cNvPr id="0" name=""/>
        <dsp:cNvSpPr/>
      </dsp:nvSpPr>
      <dsp:spPr>
        <a:xfrm>
          <a:off x="2494125" y="2382706"/>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3B3CB81-E7D5-4FE7-BFA1-A7B37130DC25}">
      <dsp:nvSpPr>
        <dsp:cNvPr id="0" name=""/>
        <dsp:cNvSpPr/>
      </dsp:nvSpPr>
      <dsp:spPr>
        <a:xfrm>
          <a:off x="2810335" y="2624642"/>
          <a:ext cx="2040917" cy="55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1992</a:t>
          </a:r>
        </a:p>
      </dsp:txBody>
      <dsp:txXfrm>
        <a:off x="2810335" y="2624642"/>
        <a:ext cx="2040917" cy="552299"/>
      </dsp:txXfrm>
    </dsp:sp>
    <dsp:sp modelId="{EBE0764F-48A6-4DFC-993F-027C6D87E518}">
      <dsp:nvSpPr>
        <dsp:cNvPr id="0" name=""/>
        <dsp:cNvSpPr/>
      </dsp:nvSpPr>
      <dsp:spPr>
        <a:xfrm>
          <a:off x="2708289" y="833336"/>
          <a:ext cx="2245009" cy="681820"/>
        </a:xfrm>
        <a:prstGeom prst="rect">
          <a:avLst/>
        </a:prstGeom>
        <a:solidFill>
          <a:schemeClr val="accent2">
            <a:tint val="40000"/>
            <a:alpha val="90000"/>
            <a:hueOff val="-242636"/>
            <a:satOff val="-21527"/>
            <a:lumOff val="-220"/>
            <a:alphaOff val="0"/>
          </a:schemeClr>
        </a:solidFill>
        <a:ln w="12700" cap="flat" cmpd="sng" algn="ctr">
          <a:solidFill>
            <a:schemeClr val="accent2">
              <a:tint val="40000"/>
              <a:alpha val="90000"/>
              <a:hueOff val="-242636"/>
              <a:satOff val="-21527"/>
              <a:lumOff val="-2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GB" sz="1400" kern="1200" dirty="0"/>
            <a:t>WHO: Same sex attraction no longer a mental illness</a:t>
          </a:r>
        </a:p>
      </dsp:txBody>
      <dsp:txXfrm>
        <a:off x="2708289" y="833336"/>
        <a:ext cx="2245009" cy="681820"/>
      </dsp:txXfrm>
    </dsp:sp>
    <dsp:sp modelId="{84BEC65B-7083-4190-8964-B339ACA5CE24}">
      <dsp:nvSpPr>
        <dsp:cNvPr id="0" name=""/>
        <dsp:cNvSpPr/>
      </dsp:nvSpPr>
      <dsp:spPr>
        <a:xfrm>
          <a:off x="3830794" y="1515156"/>
          <a:ext cx="0" cy="830892"/>
        </a:xfrm>
        <a:prstGeom prst="line">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8645E1F-FFF9-4971-BC05-E8BFB154A917}">
      <dsp:nvSpPr>
        <dsp:cNvPr id="0" name=""/>
        <dsp:cNvSpPr/>
      </dsp:nvSpPr>
      <dsp:spPr>
        <a:xfrm>
          <a:off x="4085908" y="2021098"/>
          <a:ext cx="2040917" cy="325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2004</a:t>
          </a:r>
        </a:p>
      </dsp:txBody>
      <dsp:txXfrm>
        <a:off x="4085908" y="2021098"/>
        <a:ext cx="2040917" cy="325089"/>
      </dsp:txXfrm>
    </dsp:sp>
    <dsp:sp modelId="{303C3EFF-B31E-4570-9876-5A5F423143E4}">
      <dsp:nvSpPr>
        <dsp:cNvPr id="0" name=""/>
        <dsp:cNvSpPr/>
      </dsp:nvSpPr>
      <dsp:spPr>
        <a:xfrm>
          <a:off x="3903491" y="3680439"/>
          <a:ext cx="2405752" cy="837512"/>
        </a:xfrm>
        <a:prstGeom prst="rect">
          <a:avLst/>
        </a:prstGeom>
        <a:solidFill>
          <a:schemeClr val="accent2">
            <a:tint val="40000"/>
            <a:alpha val="90000"/>
            <a:hueOff val="-363954"/>
            <a:satOff val="-32291"/>
            <a:lumOff val="-330"/>
            <a:alphaOff val="0"/>
          </a:schemeClr>
        </a:solidFill>
        <a:ln w="12700" cap="flat" cmpd="sng" algn="ctr">
          <a:solidFill>
            <a:schemeClr val="accent2">
              <a:tint val="40000"/>
              <a:alpha val="90000"/>
              <a:hueOff val="-363954"/>
              <a:satOff val="-32291"/>
              <a:lumOff val="-3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Gender Recognition Act introduced, allowing transgender people to have their gender legally </a:t>
          </a:r>
          <a:r>
            <a:rPr lang="en-GB" sz="1100" kern="1200" noProof="0" dirty="0"/>
            <a:t>recognised</a:t>
          </a:r>
          <a:r>
            <a:rPr lang="en-US" sz="1100" kern="1200" dirty="0"/>
            <a:t> via a gender recognition certificate. </a:t>
          </a:r>
          <a:endParaRPr lang="en-GB" sz="1100" kern="1200" dirty="0"/>
        </a:p>
      </dsp:txBody>
      <dsp:txXfrm>
        <a:off x="3903491" y="3680439"/>
        <a:ext cx="2405752" cy="837512"/>
      </dsp:txXfrm>
    </dsp:sp>
    <dsp:sp modelId="{6CF8E07D-5F0F-40E8-B4A8-6618AB04E100}">
      <dsp:nvSpPr>
        <dsp:cNvPr id="0" name=""/>
        <dsp:cNvSpPr/>
      </dsp:nvSpPr>
      <dsp:spPr>
        <a:xfrm>
          <a:off x="5106367" y="2851991"/>
          <a:ext cx="0" cy="489072"/>
        </a:xfrm>
        <a:prstGeom prst="line">
          <a:avLst/>
        </a:prstGeom>
        <a:solidFill>
          <a:schemeClr val="accent2">
            <a:hueOff val="0"/>
            <a:satOff val="0"/>
            <a:lumOff val="17777"/>
            <a:alphaOff val="0"/>
          </a:schemeClr>
        </a:solidFill>
        <a:ln w="6350" cap="flat" cmpd="sng" algn="ctr">
          <a:solidFill>
            <a:schemeClr val="accent2">
              <a:hueOff val="0"/>
              <a:satOff val="0"/>
              <a:lumOff val="17777"/>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185912A-DCF6-45DA-9F0E-BD84050E1042}">
      <dsp:nvSpPr>
        <dsp:cNvPr id="0" name=""/>
        <dsp:cNvSpPr/>
      </dsp:nvSpPr>
      <dsp:spPr>
        <a:xfrm>
          <a:off x="3769699" y="2382706"/>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1FAF096-0671-40CA-812A-50D1D489FCEE}">
      <dsp:nvSpPr>
        <dsp:cNvPr id="0" name=""/>
        <dsp:cNvSpPr/>
      </dsp:nvSpPr>
      <dsp:spPr>
        <a:xfrm>
          <a:off x="5045272" y="2718278"/>
          <a:ext cx="122190" cy="7192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04767E-1526-43D5-A3D6-3C04B2988DA6}">
      <dsp:nvSpPr>
        <dsp:cNvPr id="0" name=""/>
        <dsp:cNvSpPr/>
      </dsp:nvSpPr>
      <dsp:spPr>
        <a:xfrm>
          <a:off x="5361482" y="2624642"/>
          <a:ext cx="2040917" cy="55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2008</a:t>
          </a:r>
        </a:p>
      </dsp:txBody>
      <dsp:txXfrm>
        <a:off x="5361482" y="2624642"/>
        <a:ext cx="2040917" cy="552299"/>
      </dsp:txXfrm>
    </dsp:sp>
    <dsp:sp modelId="{8313EF5B-72E1-4759-BE9D-235F0C4A495F}">
      <dsp:nvSpPr>
        <dsp:cNvPr id="0" name=""/>
        <dsp:cNvSpPr/>
      </dsp:nvSpPr>
      <dsp:spPr>
        <a:xfrm>
          <a:off x="5259436" y="684188"/>
          <a:ext cx="2245009" cy="830968"/>
        </a:xfrm>
        <a:prstGeom prst="rect">
          <a:avLst/>
        </a:prstGeom>
        <a:solidFill>
          <a:schemeClr val="accent2">
            <a:tint val="40000"/>
            <a:alpha val="90000"/>
            <a:hueOff val="-485272"/>
            <a:satOff val="-43055"/>
            <a:lumOff val="-439"/>
            <a:alphaOff val="0"/>
          </a:schemeClr>
        </a:solidFill>
        <a:ln w="12700" cap="flat" cmpd="sng" algn="ctr">
          <a:solidFill>
            <a:schemeClr val="accent2">
              <a:tint val="40000"/>
              <a:alpha val="90000"/>
              <a:hueOff val="-485272"/>
              <a:satOff val="-43055"/>
              <a:lumOff val="-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0" i="0" kern="1200"/>
            <a:t>Same-sex couples were recognised as the legal parents of children conceived through the use of donated sperm, eggs or embryos.</a:t>
          </a:r>
          <a:endParaRPr lang="en-GB" sz="1100" kern="1200"/>
        </a:p>
      </dsp:txBody>
      <dsp:txXfrm>
        <a:off x="5259436" y="684188"/>
        <a:ext cx="2245009" cy="830968"/>
      </dsp:txXfrm>
    </dsp:sp>
    <dsp:sp modelId="{B1D0BDFE-97AC-49FB-9222-8A6E9086EC86}">
      <dsp:nvSpPr>
        <dsp:cNvPr id="0" name=""/>
        <dsp:cNvSpPr/>
      </dsp:nvSpPr>
      <dsp:spPr>
        <a:xfrm>
          <a:off x="6381941" y="1515156"/>
          <a:ext cx="0" cy="830892"/>
        </a:xfrm>
        <a:prstGeom prst="line">
          <a:avLst/>
        </a:prstGeom>
        <a:solidFill>
          <a:schemeClr val="accent2">
            <a:hueOff val="-831636"/>
            <a:satOff val="-47959"/>
            <a:lumOff val="4930"/>
            <a:alphaOff val="0"/>
          </a:schemeClr>
        </a:solidFill>
        <a:ln w="6350" cap="flat" cmpd="sng" algn="ctr">
          <a:solidFill>
            <a:schemeClr val="accent2">
              <a:hueOff val="-831636"/>
              <a:satOff val="-47959"/>
              <a:lumOff val="493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74D5147-C2DD-4C2F-BA1C-5AD26ED40A0B}">
      <dsp:nvSpPr>
        <dsp:cNvPr id="0" name=""/>
        <dsp:cNvSpPr/>
      </dsp:nvSpPr>
      <dsp:spPr>
        <a:xfrm>
          <a:off x="6637056" y="1710661"/>
          <a:ext cx="2040917" cy="55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2019</a:t>
          </a:r>
        </a:p>
      </dsp:txBody>
      <dsp:txXfrm>
        <a:off x="6637056" y="1710661"/>
        <a:ext cx="2040917" cy="552299"/>
      </dsp:txXfrm>
    </dsp:sp>
    <dsp:sp modelId="{21000DE9-EE79-4A71-936A-5EDFFFF8D0E6}">
      <dsp:nvSpPr>
        <dsp:cNvPr id="0" name=""/>
        <dsp:cNvSpPr/>
      </dsp:nvSpPr>
      <dsp:spPr>
        <a:xfrm>
          <a:off x="6535010" y="3372446"/>
          <a:ext cx="1984139" cy="873582"/>
        </a:xfrm>
        <a:prstGeom prst="rect">
          <a:avLst/>
        </a:prstGeom>
        <a:solidFill>
          <a:schemeClr val="accent2">
            <a:tint val="40000"/>
            <a:alpha val="90000"/>
            <a:hueOff val="-606590"/>
            <a:satOff val="-53819"/>
            <a:lumOff val="-549"/>
            <a:alphaOff val="0"/>
          </a:schemeClr>
        </a:solidFill>
        <a:ln w="12700" cap="flat" cmpd="sng" algn="ctr">
          <a:solidFill>
            <a:schemeClr val="accent2">
              <a:tint val="40000"/>
              <a:alpha val="90000"/>
              <a:hueOff val="-606590"/>
              <a:satOff val="-53819"/>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GB" sz="1400" kern="1200" dirty="0"/>
            <a:t>WHO: declassified being Trans as a mental or behavioural illness</a:t>
          </a:r>
        </a:p>
      </dsp:txBody>
      <dsp:txXfrm>
        <a:off x="6535010" y="3372446"/>
        <a:ext cx="1984139" cy="873582"/>
      </dsp:txXfrm>
    </dsp:sp>
    <dsp:sp modelId="{7762C99E-FD0F-4668-89F6-2007E597007C}">
      <dsp:nvSpPr>
        <dsp:cNvPr id="0" name=""/>
        <dsp:cNvSpPr/>
      </dsp:nvSpPr>
      <dsp:spPr>
        <a:xfrm>
          <a:off x="7657514" y="2541553"/>
          <a:ext cx="0" cy="830892"/>
        </a:xfrm>
        <a:prstGeom prst="line">
          <a:avLst/>
        </a:prstGeom>
        <a:solidFill>
          <a:schemeClr val="accent2">
            <a:hueOff val="0"/>
            <a:satOff val="0"/>
            <a:lumOff val="21332"/>
            <a:alphaOff val="0"/>
          </a:schemeClr>
        </a:solidFill>
        <a:ln w="6350" cap="flat" cmpd="sng" algn="ctr">
          <a:solidFill>
            <a:schemeClr val="accent2">
              <a:hueOff val="0"/>
              <a:satOff val="0"/>
              <a:lumOff val="2133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5295456-6076-4846-8190-200F81F7F273}">
      <dsp:nvSpPr>
        <dsp:cNvPr id="0" name=""/>
        <dsp:cNvSpPr/>
      </dsp:nvSpPr>
      <dsp:spPr>
        <a:xfrm>
          <a:off x="6320846" y="2382706"/>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9A122AB-C554-4532-A746-75F7970B2A00}">
      <dsp:nvSpPr>
        <dsp:cNvPr id="0" name=""/>
        <dsp:cNvSpPr/>
      </dsp:nvSpPr>
      <dsp:spPr>
        <a:xfrm>
          <a:off x="7596419" y="2382706"/>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80C211-E826-4A5F-A07D-4C7A44836DFE}">
      <dsp:nvSpPr>
        <dsp:cNvPr id="0" name=""/>
        <dsp:cNvSpPr/>
      </dsp:nvSpPr>
      <dsp:spPr>
        <a:xfrm>
          <a:off x="7912629" y="2626463"/>
          <a:ext cx="2040917" cy="55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2020</a:t>
          </a:r>
        </a:p>
      </dsp:txBody>
      <dsp:txXfrm>
        <a:off x="7912629" y="2626463"/>
        <a:ext cx="2040917" cy="551566"/>
      </dsp:txXfrm>
    </dsp:sp>
    <dsp:sp modelId="{B92DDB3E-0D88-4320-9DEE-CF85673140BF}">
      <dsp:nvSpPr>
        <dsp:cNvPr id="0" name=""/>
        <dsp:cNvSpPr/>
      </dsp:nvSpPr>
      <dsp:spPr>
        <a:xfrm>
          <a:off x="7785473" y="825913"/>
          <a:ext cx="2295230" cy="694446"/>
        </a:xfrm>
        <a:prstGeom prst="rect">
          <a:avLst/>
        </a:prstGeom>
        <a:solidFill>
          <a:schemeClr val="accent2">
            <a:tint val="40000"/>
            <a:alpha val="90000"/>
            <a:hueOff val="-727908"/>
            <a:satOff val="-64582"/>
            <a:lumOff val="-659"/>
            <a:alphaOff val="0"/>
          </a:schemeClr>
        </a:solidFill>
        <a:ln w="12700" cap="flat" cmpd="sng" algn="ctr">
          <a:solidFill>
            <a:schemeClr val="accent2">
              <a:tint val="40000"/>
              <a:alpha val="90000"/>
              <a:hueOff val="-727908"/>
              <a:satOff val="-64582"/>
              <a:lumOff val="-6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GB" sz="1100" kern="1200" dirty="0"/>
            <a:t>Non-binary and gender fluid people recognised under the Equality Act 2010</a:t>
          </a:r>
        </a:p>
      </dsp:txBody>
      <dsp:txXfrm>
        <a:off x="7785473" y="825913"/>
        <a:ext cx="2295230" cy="694446"/>
      </dsp:txXfrm>
    </dsp:sp>
    <dsp:sp modelId="{B4D727E3-907C-40D8-9354-DD123A7F3DBA}">
      <dsp:nvSpPr>
        <dsp:cNvPr id="0" name=""/>
        <dsp:cNvSpPr/>
      </dsp:nvSpPr>
      <dsp:spPr>
        <a:xfrm>
          <a:off x="8933088" y="1516977"/>
          <a:ext cx="0" cy="829790"/>
        </a:xfrm>
        <a:prstGeom prst="line">
          <a:avLst/>
        </a:prstGeom>
        <a:solidFill>
          <a:schemeClr val="accent2">
            <a:hueOff val="0"/>
            <a:satOff val="0"/>
            <a:lumOff val="26665"/>
            <a:alphaOff val="0"/>
          </a:schemeClr>
        </a:solidFill>
        <a:ln w="6350" cap="flat" cmpd="sng" algn="ctr">
          <a:solidFill>
            <a:schemeClr val="accent2">
              <a:hueOff val="0"/>
              <a:satOff val="0"/>
              <a:lumOff val="26665"/>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D0687B2-4C8A-4E69-BFFD-71F721471613}">
      <dsp:nvSpPr>
        <dsp:cNvPr id="0" name=""/>
        <dsp:cNvSpPr/>
      </dsp:nvSpPr>
      <dsp:spPr>
        <a:xfrm>
          <a:off x="9198178" y="1710661"/>
          <a:ext cx="2040917" cy="55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2021</a:t>
          </a:r>
        </a:p>
      </dsp:txBody>
      <dsp:txXfrm>
        <a:off x="9198178" y="1710661"/>
        <a:ext cx="2040917" cy="552299"/>
      </dsp:txXfrm>
    </dsp:sp>
    <dsp:sp modelId="{94B49770-E24B-425D-88ED-BCD0EFBF625A}">
      <dsp:nvSpPr>
        <dsp:cNvPr id="0" name=""/>
        <dsp:cNvSpPr/>
      </dsp:nvSpPr>
      <dsp:spPr>
        <a:xfrm>
          <a:off x="8933088" y="3372446"/>
          <a:ext cx="2571097" cy="125710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i="0" kern="1200" dirty="0"/>
            <a:t>Family Division of the High Court ruled that parental consent forms a legal basis to prescribe hormone blockers to children under-16</a:t>
          </a:r>
          <a:endParaRPr lang="en-GB" sz="1400" kern="1200" dirty="0"/>
        </a:p>
      </dsp:txBody>
      <dsp:txXfrm>
        <a:off x="8933088" y="3372446"/>
        <a:ext cx="2571097" cy="1257106"/>
      </dsp:txXfrm>
    </dsp:sp>
    <dsp:sp modelId="{31E009D5-FB72-4B8B-8C91-49EAE46D83DE}">
      <dsp:nvSpPr>
        <dsp:cNvPr id="0" name=""/>
        <dsp:cNvSpPr/>
      </dsp:nvSpPr>
      <dsp:spPr>
        <a:xfrm>
          <a:off x="10218637" y="2541553"/>
          <a:ext cx="0" cy="830892"/>
        </a:xfrm>
        <a:prstGeom prst="line">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63ACA21D-2ADB-477D-8187-FAE6E7304D06}">
      <dsp:nvSpPr>
        <dsp:cNvPr id="0" name=""/>
        <dsp:cNvSpPr/>
      </dsp:nvSpPr>
      <dsp:spPr>
        <a:xfrm>
          <a:off x="8871993" y="2384608"/>
          <a:ext cx="122190" cy="122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A5B5B1-26BC-4EAC-A807-CA068DE76E70}">
      <dsp:nvSpPr>
        <dsp:cNvPr id="0" name=""/>
        <dsp:cNvSpPr/>
      </dsp:nvSpPr>
      <dsp:spPr>
        <a:xfrm>
          <a:off x="10157542" y="2382706"/>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C61A2-6E74-432C-935B-02A9C5AD894F}">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7561EF-0B61-4A83-B2F0-C60C308A2EF7}">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Dewis Choice Project is t</a:t>
          </a:r>
          <a:r>
            <a:rPr lang="en-GB" sz="2100" i="0" kern="1200"/>
            <a:t>he first dedicated service in the UK for older men, women and non-binary people who’ve experienced domestic abuse from an intimate partner and/or adult family member.</a:t>
          </a:r>
          <a:endParaRPr lang="en-US" sz="2100" kern="1200"/>
        </a:p>
      </dsp:txBody>
      <dsp:txXfrm>
        <a:off x="0" y="0"/>
        <a:ext cx="6666833" cy="1363480"/>
      </dsp:txXfrm>
    </dsp:sp>
    <dsp:sp modelId="{C1EA9095-509E-4F47-BA71-1FB92EB68FBA}">
      <dsp:nvSpPr>
        <dsp:cNvPr id="0" name=""/>
        <dsp:cNvSpPr/>
      </dsp:nvSpPr>
      <dsp:spPr>
        <a:xfrm>
          <a:off x="0" y="136348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A00B3F6-FCCB-46C1-8006-8AC55B5EA158}">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They have a range of resources on their website including guidance for practitioners working with older victims, Dementia &amp; Domestic Abuse and Supporting older LGBTQ+ Survivors.</a:t>
          </a:r>
          <a:endParaRPr lang="en-US" sz="2100" kern="1200"/>
        </a:p>
      </dsp:txBody>
      <dsp:txXfrm>
        <a:off x="0" y="1363480"/>
        <a:ext cx="6666833" cy="1363480"/>
      </dsp:txXfrm>
    </dsp:sp>
    <dsp:sp modelId="{BC12D760-0DA4-4637-AF0C-8768CC536740}">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BB72C49-9AC9-42B2-82A1-2C1FC766CD5A}">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This film is part of their work with older LGBTQ+ survivors</a:t>
          </a:r>
        </a:p>
        <a:p>
          <a:pPr marL="0" lvl="0" indent="0" algn="l" defTabSz="933450">
            <a:lnSpc>
              <a:spcPct val="90000"/>
            </a:lnSpc>
            <a:spcBef>
              <a:spcPct val="0"/>
            </a:spcBef>
            <a:spcAft>
              <a:spcPct val="35000"/>
            </a:spcAft>
            <a:buNone/>
          </a:pPr>
          <a:r>
            <a:rPr lang="en-GB" sz="2100" kern="1200" dirty="0">
              <a:hlinkClick xmlns:r="http://schemas.openxmlformats.org/officeDocument/2006/relationships" r:id="rId1"/>
            </a:rPr>
            <a:t>Do You See Me? - YouTube</a:t>
          </a:r>
          <a:endParaRPr lang="en-US" sz="2100" kern="1200" dirty="0"/>
        </a:p>
      </dsp:txBody>
      <dsp:txXfrm>
        <a:off x="0" y="2726960"/>
        <a:ext cx="6666833" cy="1363480"/>
      </dsp:txXfrm>
    </dsp:sp>
    <dsp:sp modelId="{87F78399-1F21-41AB-B9ED-02F3A295C421}">
      <dsp:nvSpPr>
        <dsp:cNvPr id="0" name=""/>
        <dsp:cNvSpPr/>
      </dsp:nvSpPr>
      <dsp:spPr>
        <a:xfrm>
          <a:off x="0" y="409044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0B9E6F-D317-483D-9A9E-7C4B274F8DAF}">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hlinkClick xmlns:r="http://schemas.openxmlformats.org/officeDocument/2006/relationships" r:id="rId2"/>
            </a:rPr>
            <a:t>About Us - Centre For Age Gender and Social Justice (dewischoice.org.uk)</a:t>
          </a:r>
          <a:endParaRPr lang="en-GB" sz="2100" kern="1200"/>
        </a:p>
      </dsp:txBody>
      <dsp:txXfrm>
        <a:off x="0" y="4090440"/>
        <a:ext cx="6666833" cy="1363480"/>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DE42C-D38D-41BC-ACF4-16128ED17BE0}" type="datetimeFigureOut">
              <a:rPr lang="en-GB" smtClean="0"/>
              <a:t>05/10/2022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B94FD-6205-4D91-9F54-8438D83F4826}" type="slidenum">
              <a:rPr lang="en-GB" smtClean="0"/>
              <a:t>‹#›</a:t>
            </a:fld>
            <a:endParaRPr lang="en-GB"/>
          </a:p>
        </p:txBody>
      </p:sp>
    </p:spTree>
    <p:extLst>
      <p:ext uri="{BB962C8B-B14F-4D97-AF65-F5344CB8AC3E}">
        <p14:creationId xmlns:p14="http://schemas.microsoft.com/office/powerpoint/2010/main" val="424133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onewall.org.uk/help-advice/faqs-and-glossary/glossary-term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healthtalk.org/Experiences-of-trans-and-gender-diverse-young-people/Words-and-terms-explain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JAMBOARD LINK for activity</a:t>
            </a:r>
          </a:p>
          <a:p>
            <a:r>
              <a:rPr lang="en-GB" dirty="0"/>
              <a:t>https://jamboard.google.com/d/1skAsNKpQHsoRxLRXCfQPUif-1CSraPR_05Gum7mNLPU/viewer?f=0</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1B943-1CCC-42DF-9BFB-4F3EC25FF4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84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Put links for Stonewall &amp; </a:t>
            </a:r>
            <a:r>
              <a:rPr lang="en-GB" b="1" dirty="0" err="1"/>
              <a:t>Healthtalk</a:t>
            </a:r>
            <a:r>
              <a:rPr lang="en-GB" b="1" dirty="0"/>
              <a:t> glossaries in chat:</a:t>
            </a:r>
          </a:p>
          <a:p>
            <a:r>
              <a:rPr lang="en-GB" sz="1200" u="sng" kern="1200" dirty="0">
                <a:solidFill>
                  <a:schemeClr val="tx1"/>
                </a:solidFill>
                <a:effectLst/>
                <a:latin typeface="+mn-lt"/>
                <a:ea typeface="+mn-ea"/>
                <a:cs typeface="+mn-cs"/>
                <a:hlinkClick r:id="rId3"/>
              </a:rPr>
              <a:t>https://www.stonewall.org.uk/help-advice/faqs-and-glossary/glossary-terms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https://healthtalk.org/Experiences-of-trans-and-gender-diverse-young-people/Words-and-terms-explained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CAFAB, CAMAB (coercively assigned) female to female: all helpful in shifting the narrative from ‘changing from one gender to another’ to ‘expressing/being your true gender’ (vs ‘preferred’)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Here are some words and phrases which we urge you to avoid using because they’re outdated, offensive, inaccurate or a combination of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Transsexual: </a:t>
            </a:r>
            <a:r>
              <a:rPr lang="en-GB" sz="1200" b="0" kern="1200" dirty="0">
                <a:solidFill>
                  <a:schemeClr val="tx1"/>
                </a:solidFill>
                <a:effectLst/>
                <a:latin typeface="+mn-lt"/>
                <a:ea typeface="+mn-ea"/>
                <a:cs typeface="+mn-cs"/>
              </a:rPr>
              <a:t>This</a:t>
            </a:r>
            <a:r>
              <a:rPr lang="en-GB" sz="1200" b="0" kern="1200" baseline="0" dirty="0">
                <a:solidFill>
                  <a:schemeClr val="tx1"/>
                </a:solidFill>
                <a:effectLst/>
                <a:latin typeface="+mn-lt"/>
                <a:ea typeface="+mn-ea"/>
                <a:cs typeface="+mn-cs"/>
              </a:rPr>
              <a:t> term was u</a:t>
            </a:r>
            <a:r>
              <a:rPr lang="en-GB" sz="1200" kern="1200" dirty="0">
                <a:solidFill>
                  <a:schemeClr val="tx1"/>
                </a:solidFill>
                <a:effectLst/>
                <a:latin typeface="+mn-lt"/>
                <a:ea typeface="+mn-ea"/>
                <a:cs typeface="+mn-cs"/>
              </a:rPr>
              <a:t>sed in the past as a more medical term to refer to someone who transitioned to live in the ‘opposite’ gender to the one assigned them at birth. It’s still used by some &amp; being reclaimed although the terms ‘trans’ or ‘transgender’ is preferable.  </a:t>
            </a:r>
          </a:p>
          <a:p>
            <a:r>
              <a:rPr lang="en-US" b="1" dirty="0"/>
              <a:t>Transvestite: </a:t>
            </a:r>
            <a:r>
              <a:rPr lang="en-GB" sz="1200" kern="1200" baseline="0" dirty="0">
                <a:solidFill>
                  <a:schemeClr val="tx1"/>
                </a:solidFill>
                <a:effectLst/>
                <a:latin typeface="+mn-lt"/>
                <a:ea typeface="+mn-ea"/>
                <a:cs typeface="+mn-cs"/>
              </a:rPr>
              <a:t>sometimes still used to describe a </a:t>
            </a:r>
            <a:r>
              <a:rPr lang="en-GB" sz="1200" kern="1200" dirty="0">
                <a:solidFill>
                  <a:schemeClr val="tx1"/>
                </a:solidFill>
                <a:effectLst/>
                <a:latin typeface="+mn-lt"/>
                <a:ea typeface="+mn-ea"/>
                <a:cs typeface="+mn-cs"/>
              </a:rPr>
              <a:t>person who dresses in clothes usually associated with the ‘opposite’ gender but the accepted description</a:t>
            </a:r>
            <a:r>
              <a:rPr lang="en-GB" sz="1200" kern="1200" baseline="0" dirty="0">
                <a:solidFill>
                  <a:schemeClr val="tx1"/>
                </a:solidFill>
                <a:effectLst/>
                <a:latin typeface="+mn-lt"/>
                <a:ea typeface="+mn-ea"/>
                <a:cs typeface="+mn-cs"/>
              </a:rPr>
              <a:t> now is</a:t>
            </a:r>
            <a:r>
              <a:rPr lang="en-GB" sz="1200" b="0" kern="1200" dirty="0">
                <a:solidFill>
                  <a:schemeClr val="tx1"/>
                </a:solidFill>
                <a:effectLst/>
                <a:latin typeface="+mn-lt"/>
                <a:ea typeface="+mn-ea"/>
                <a:cs typeface="+mn-cs"/>
              </a:rPr>
              <a:t> ‘cross-dresser’ – still problematic, as it implies a moral judgement &amp; can reinforce stereotypes. A cross-dresser may not identify as trans.</a:t>
            </a:r>
            <a:endParaRPr lang="en-GB" b="0" dirty="0"/>
          </a:p>
          <a:p>
            <a:r>
              <a:rPr lang="en-US" b="1" dirty="0"/>
              <a:t>Hermaphrodite: </a:t>
            </a:r>
            <a:r>
              <a:rPr lang="en-US" b="0" dirty="0"/>
              <a:t>Considered</a:t>
            </a:r>
            <a:r>
              <a:rPr lang="en-US" b="0" baseline="0" dirty="0"/>
              <a:t> outdated and offensive, the acceptable term is intersex.</a:t>
            </a:r>
          </a:p>
          <a:p>
            <a:r>
              <a:rPr lang="en-US" b="1" baseline="0" dirty="0"/>
              <a:t>Born/natal male/female: </a:t>
            </a:r>
            <a:r>
              <a:rPr lang="en-US" b="0" baseline="0" dirty="0"/>
              <a:t>Uncritically puts genitalia viewed at birth as representing what someone </a:t>
            </a:r>
            <a:r>
              <a:rPr lang="en-US" b="0" i="1" baseline="0" dirty="0"/>
              <a:t>is</a:t>
            </a:r>
            <a:r>
              <a:rPr lang="en-US" b="1" baseline="0" dirty="0"/>
              <a:t>. </a:t>
            </a:r>
            <a:r>
              <a:rPr lang="en-US" b="0" baseline="0" dirty="0"/>
              <a:t>Undermines the validity of a person’s gender identity if it’s at odds with birth assignment. A more accurate term is ‘sex assigned at birth</a:t>
            </a:r>
            <a:r>
              <a:rPr lang="en-US" b="0" i="0" baseline="0" dirty="0"/>
              <a:t>’.</a:t>
            </a:r>
          </a:p>
          <a:p>
            <a:r>
              <a:rPr lang="en-US" b="1" baseline="0" dirty="0"/>
              <a:t>“Preferred gender” </a:t>
            </a:r>
            <a:r>
              <a:rPr lang="en-US" b="0" baseline="0" dirty="0"/>
              <a:t>implies that gender identity is a choice, which it isn’t. For ‘preferred gender' use ‘confirmed’ or ‘true gender’.</a:t>
            </a:r>
          </a:p>
          <a:p>
            <a:r>
              <a:rPr lang="en-US" b="1" baseline="0" dirty="0"/>
              <a:t>Post-Op/Pre-Op:</a:t>
            </a:r>
            <a:r>
              <a:rPr lang="en-US" b="0" baseline="0" dirty="0"/>
              <a:t> Offensive, intrusive; many trans people do not have surgery. There is more than one op, hence ‘surgeries’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Gender affirming/confirmation = not ‘changing/turning’, identity positions a person as M,F,NB, so surgery is </a:t>
            </a:r>
            <a:r>
              <a:rPr lang="en-GB" i="1" dirty="0"/>
              <a:t>affirming.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In surgical context: more specific language used, e.g. ‘genital reconstructive surgery’, ‘facial feminisation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err="1"/>
              <a:t>Eg.</a:t>
            </a:r>
            <a:r>
              <a:rPr lang="en-GB" i="0" dirty="0"/>
              <a:t> for trans women: vaginoplasty, breast implants, facial(above).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Trans men: phalloplasty, </a:t>
            </a:r>
            <a:r>
              <a:rPr lang="en-GB" i="0" dirty="0" err="1"/>
              <a:t>salpingo</a:t>
            </a:r>
            <a:r>
              <a:rPr lang="en-GB" i="0" dirty="0"/>
              <a:t>-oophorectomy (removal of fallopian tubes &amp; ovaries), hysterectomy, mastectomy.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‘Top/bottom surgery’. Phono-surgery for trans women to raise voice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 there any other terms you would you like to discuss?</a:t>
            </a:r>
          </a:p>
          <a:p>
            <a:endParaRPr lang="en-GB"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41D79-1799-5947-8C26-97D6CE28E5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6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26B4-0AF9-4141-B533-EBBFFD31C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BA4809-CF47-46B6-B832-4336A524E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65F86-83CB-4CF6-B327-D0EE122DF8FA}"/>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5" name="Footer Placeholder 4">
            <a:extLst>
              <a:ext uri="{FF2B5EF4-FFF2-40B4-BE49-F238E27FC236}">
                <a16:creationId xmlns:a16="http://schemas.microsoft.com/office/drawing/2014/main" id="{4439A2FE-8038-409F-963D-ADBD977EC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927CA2-97D3-4B1C-BD4D-A98D2D21BE4F}"/>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327881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2F0D-16C2-41C0-B6E6-6A6663970B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8922DB-60C2-461A-83FE-BD910A051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0EFC6-5655-455E-955C-9E3CCDE77C61}"/>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5" name="Footer Placeholder 4">
            <a:extLst>
              <a:ext uri="{FF2B5EF4-FFF2-40B4-BE49-F238E27FC236}">
                <a16:creationId xmlns:a16="http://schemas.microsoft.com/office/drawing/2014/main" id="{4E218278-8BE7-46EC-9021-D4868058B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D5071-A071-4CA2-A681-CBA955D8916C}"/>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216483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14AFD-16DD-46D0-A357-20E81482EC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AD1668-5238-49E2-AA92-C3FF7BB5F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D73562-886E-4B0F-B593-A04784769C9A}"/>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5" name="Footer Placeholder 4">
            <a:extLst>
              <a:ext uri="{FF2B5EF4-FFF2-40B4-BE49-F238E27FC236}">
                <a16:creationId xmlns:a16="http://schemas.microsoft.com/office/drawing/2014/main" id="{57096878-8642-4F08-891C-37DF4CD790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89E70-6FA0-4878-8476-15B98B6A0677}"/>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7297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77FF-5B7E-4B40-B4D2-0477726DC8F4}"/>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9E9CBC6-CE45-45F1-BBF1-62A36213A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Footer Placeholder 4">
            <a:extLst>
              <a:ext uri="{FF2B5EF4-FFF2-40B4-BE49-F238E27FC236}">
                <a16:creationId xmlns:a16="http://schemas.microsoft.com/office/drawing/2014/main" id="{5F68C3E4-CB88-4F41-A0EE-9B8545EBE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rgbClr val="1A1A1A"/>
                </a:solidFill>
                <a:latin typeface="+mn-lt"/>
              </a:defRPr>
            </a:lvl1pPr>
          </a:lstStyle>
          <a:p>
            <a:r>
              <a:rPr lang="en-GB" dirty="0"/>
              <a:t>Training@TheKiteTrust.org.uk</a:t>
            </a:r>
          </a:p>
        </p:txBody>
      </p:sp>
    </p:spTree>
    <p:extLst>
      <p:ext uri="{BB962C8B-B14F-4D97-AF65-F5344CB8AC3E}">
        <p14:creationId xmlns:p14="http://schemas.microsoft.com/office/powerpoint/2010/main" val="336463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130C-DF78-4B70-8570-C49E761316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29E7EB-43EB-4855-B62D-FF48B9F766F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877B634-7E05-4641-8EF4-2BBE6F2B8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F99690C-7AEA-4ED6-A7DC-7D576FC6FA6A}"/>
              </a:ext>
            </a:extLst>
          </p:cNvPr>
          <p:cNvSpPr txBox="1">
            <a:spLocks/>
          </p:cNvSpPr>
          <p:nvPr userDrawn="1"/>
        </p:nvSpPr>
        <p:spPr>
          <a:xfrm>
            <a:off x="3581401" y="635289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1A1A1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Training@TheKiteTrust.org.uk</a:t>
            </a:r>
          </a:p>
        </p:txBody>
      </p:sp>
    </p:spTree>
    <p:extLst>
      <p:ext uri="{BB962C8B-B14F-4D97-AF65-F5344CB8AC3E}">
        <p14:creationId xmlns:p14="http://schemas.microsoft.com/office/powerpoint/2010/main" val="44221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96F0-2281-4856-BC32-A815C139CD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3E160D-FCD2-47E0-A9D3-AC32428634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7532100-3D06-48CC-B58B-E64E01492CE0}"/>
              </a:ext>
            </a:extLst>
          </p:cNvPr>
          <p:cNvSpPr txBox="1">
            <a:spLocks/>
          </p:cNvSpPr>
          <p:nvPr userDrawn="1"/>
        </p:nvSpPr>
        <p:spPr>
          <a:xfrm>
            <a:off x="393169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1A1A1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Training@TheKiteTrust.org.uk</a:t>
            </a:r>
          </a:p>
        </p:txBody>
      </p:sp>
    </p:spTree>
    <p:extLst>
      <p:ext uri="{BB962C8B-B14F-4D97-AF65-F5344CB8AC3E}">
        <p14:creationId xmlns:p14="http://schemas.microsoft.com/office/powerpoint/2010/main" val="371317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C0B1-910E-4534-BCC3-CD3AF151F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43D2B8-021E-434E-BC58-BF40DE639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1E20B-3601-44E3-BB5C-3FD5A4118B8B}"/>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5" name="Footer Placeholder 4">
            <a:extLst>
              <a:ext uri="{FF2B5EF4-FFF2-40B4-BE49-F238E27FC236}">
                <a16:creationId xmlns:a16="http://schemas.microsoft.com/office/drawing/2014/main" id="{201E1611-85C1-402B-AB74-4EEC0772B3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872ABA-895F-4435-B46E-A8CEEEEE562B}"/>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1061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42B4-4B1F-418B-81DA-C57EB5F7015F}"/>
              </a:ext>
            </a:extLst>
          </p:cNvPr>
          <p:cNvSpPr>
            <a:spLocks noGrp="1"/>
          </p:cNvSpPr>
          <p:nvPr>
            <p:ph type="title"/>
          </p:nvPr>
        </p:nvSpPr>
        <p:spPr>
          <a:xfrm>
            <a:off x="2251880" y="365125"/>
            <a:ext cx="910350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D88975-37A4-457E-BB7E-8A197BE9C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BD59A-BCAC-4291-9765-A488F8774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67A268-D845-4BFB-B62C-8B076558B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02C20-9E5B-4D97-AA82-71DB4D2F7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D309251-8E59-4A5F-947A-F05BF50AEDD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BFDCE33-1694-4076-962B-09F513930C33}"/>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51913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DB6C-5B38-4DC0-8B39-DB1BE63930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C8A10C-4A46-4A24-833E-A9884C52B763}"/>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4" name="Footer Placeholder 3">
            <a:extLst>
              <a:ext uri="{FF2B5EF4-FFF2-40B4-BE49-F238E27FC236}">
                <a16:creationId xmlns:a16="http://schemas.microsoft.com/office/drawing/2014/main" id="{53CBC604-35F2-470D-9DCF-4D3562F2F0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83E61A-970F-4295-82EC-C0183E9C3DC1}"/>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320782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A41E0-B6F9-4399-90A0-A6D547503772}"/>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3" name="Footer Placeholder 2">
            <a:extLst>
              <a:ext uri="{FF2B5EF4-FFF2-40B4-BE49-F238E27FC236}">
                <a16:creationId xmlns:a16="http://schemas.microsoft.com/office/drawing/2014/main" id="{F2016F04-195B-47CC-876C-534372C80B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8B4024-6A4B-4EC7-9570-4528198ACDF7}"/>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3769639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2B4D-D842-4E73-97E4-9DDFB3673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E5AC18-4B10-4D88-9F89-7CF526F49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F7BE0B-6D9D-4C67-AFFC-00C5524AE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5C0EC-8338-42DA-932B-3805F942A403}"/>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6" name="Footer Placeholder 5">
            <a:extLst>
              <a:ext uri="{FF2B5EF4-FFF2-40B4-BE49-F238E27FC236}">
                <a16:creationId xmlns:a16="http://schemas.microsoft.com/office/drawing/2014/main" id="{8A6AD62E-0573-4436-98F2-FA404BC574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AD67C1-A794-41DC-BAA1-77036BB7D2D8}"/>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395300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E926-D3D4-47D8-B353-3273DD5A0A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3BC7-7A1F-4DE7-AD02-DDE279DB5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8D1DC-B67C-4766-BD9C-81C233DCD811}"/>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5" name="Footer Placeholder 4">
            <a:extLst>
              <a:ext uri="{FF2B5EF4-FFF2-40B4-BE49-F238E27FC236}">
                <a16:creationId xmlns:a16="http://schemas.microsoft.com/office/drawing/2014/main" id="{7C9FB721-86B7-470F-86CC-B803A47CE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180BD8-1434-4A67-8A34-F6C1EA81FC49}"/>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339583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633D-41E9-4BF4-9BFD-3DD9BA61A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2553A2-7163-4CEA-B90A-BC4FBA6E9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D9FB3D-DF3C-4ACF-A3A4-7C4FB04C6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FE629-E336-4CF3-826C-6A112F3E97CE}"/>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6" name="Footer Placeholder 5">
            <a:extLst>
              <a:ext uri="{FF2B5EF4-FFF2-40B4-BE49-F238E27FC236}">
                <a16:creationId xmlns:a16="http://schemas.microsoft.com/office/drawing/2014/main" id="{8E84852D-BA48-4850-9BD5-69B8C85489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8B9901-6206-4B3A-AA36-1E337FFE91AE}"/>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1340108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1103-3932-4FD5-B3BC-E33637197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6AE03B-31B3-4027-85C4-627E2DB0E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CA31F-F9AE-4E7B-B662-FA220F759F6A}"/>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5" name="Footer Placeholder 4">
            <a:extLst>
              <a:ext uri="{FF2B5EF4-FFF2-40B4-BE49-F238E27FC236}">
                <a16:creationId xmlns:a16="http://schemas.microsoft.com/office/drawing/2014/main" id="{C80CE543-B1F2-4281-B0BA-11A411764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DFB58-F816-4F7E-8CE6-3D59343CE27A}"/>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3654339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E340F4-F676-4F23-85FA-B031A890E6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78A2C1-D1E1-42D7-BBB1-239B397CC6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EAE33-B193-4956-85BA-5853592FC472}"/>
              </a:ext>
            </a:extLst>
          </p:cNvPr>
          <p:cNvSpPr>
            <a:spLocks noGrp="1"/>
          </p:cNvSpPr>
          <p:nvPr>
            <p:ph type="dt" sz="half" idx="10"/>
          </p:nvPr>
        </p:nvSpPr>
        <p:spPr>
          <a:xfrm>
            <a:off x="838200" y="6356350"/>
            <a:ext cx="2743200" cy="365125"/>
          </a:xfrm>
          <a:prstGeom prst="rect">
            <a:avLst/>
          </a:prstGeom>
        </p:spPr>
        <p:txBody>
          <a:bodyPr/>
          <a:lstStyle/>
          <a:p>
            <a:fld id="{A8A578A4-9C52-4464-914B-1BE96C12F75D}" type="datetimeFigureOut">
              <a:rPr lang="en-GB" smtClean="0"/>
              <a:t>05/10/2022</a:t>
            </a:fld>
            <a:endParaRPr lang="en-GB"/>
          </a:p>
        </p:txBody>
      </p:sp>
      <p:sp>
        <p:nvSpPr>
          <p:cNvPr id="5" name="Footer Placeholder 4">
            <a:extLst>
              <a:ext uri="{FF2B5EF4-FFF2-40B4-BE49-F238E27FC236}">
                <a16:creationId xmlns:a16="http://schemas.microsoft.com/office/drawing/2014/main" id="{3CC4E0A5-C2BA-4B93-8709-F95C6641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86803-7B99-4748-B11F-EF4A085169FE}"/>
              </a:ext>
            </a:extLst>
          </p:cNvPr>
          <p:cNvSpPr>
            <a:spLocks noGrp="1"/>
          </p:cNvSpPr>
          <p:nvPr>
            <p:ph type="sldNum" sz="quarter" idx="12"/>
          </p:nvPr>
        </p:nvSpPr>
        <p:spPr>
          <a:xfrm>
            <a:off x="8610600" y="6356350"/>
            <a:ext cx="2743200" cy="365125"/>
          </a:xfrm>
          <a:prstGeom prst="rect">
            <a:avLst/>
          </a:prstGeom>
        </p:spPr>
        <p:txBody>
          <a:bodyPr/>
          <a:lstStyle/>
          <a:p>
            <a:fld id="{45AB9233-DE51-4E7E-A474-DDF6C76C6ED8}" type="slidenum">
              <a:rPr lang="en-GB" smtClean="0"/>
              <a:t>‹#›</a:t>
            </a:fld>
            <a:endParaRPr lang="en-GB"/>
          </a:p>
        </p:txBody>
      </p:sp>
    </p:spTree>
    <p:extLst>
      <p:ext uri="{BB962C8B-B14F-4D97-AF65-F5344CB8AC3E}">
        <p14:creationId xmlns:p14="http://schemas.microsoft.com/office/powerpoint/2010/main" val="273464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FF55-0D07-4A6B-B8C3-2D9581388F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E60D81-99F5-437C-9802-97B89C74F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5B546-4C6E-4DCF-BF6C-DC8367308F43}"/>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5" name="Footer Placeholder 4">
            <a:extLst>
              <a:ext uri="{FF2B5EF4-FFF2-40B4-BE49-F238E27FC236}">
                <a16:creationId xmlns:a16="http://schemas.microsoft.com/office/drawing/2014/main" id="{6EB6F607-693E-45DF-AA0E-E56B49FC8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EB698-6DF0-4493-86CF-99B568E24C04}"/>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420442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DF95-DDD3-483C-ABC2-1F0C1E623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8D4769-7610-467E-AA39-2ECF680A96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60CA92-AC6A-40A6-A667-E2A60BDFA9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2A2297-BB74-4322-872E-E43391B5799E}"/>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6" name="Footer Placeholder 5">
            <a:extLst>
              <a:ext uri="{FF2B5EF4-FFF2-40B4-BE49-F238E27FC236}">
                <a16:creationId xmlns:a16="http://schemas.microsoft.com/office/drawing/2014/main" id="{D3017328-C2DE-4467-B8BB-A13ACAB5AD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35FCF3-2304-44CE-8225-24A8AD09223A}"/>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285421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77E5-DE87-4A7F-8FB1-E711EFB4E7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351D2B-7A24-4F7B-AE87-9B413070A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12600-5CA5-4ADD-85C4-D227B0134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19961A-525B-4D64-97C7-0C8C56825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3DBC5-8A73-4AA9-803E-5BA50C0D1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840452-F7BF-4BD0-ACB7-DB704E4AD8FD}"/>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8" name="Footer Placeholder 7">
            <a:extLst>
              <a:ext uri="{FF2B5EF4-FFF2-40B4-BE49-F238E27FC236}">
                <a16:creationId xmlns:a16="http://schemas.microsoft.com/office/drawing/2014/main" id="{4A40C0CE-C73D-4719-95BE-22CFD84891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B09305-E00B-4572-8CD4-46B34ECADC33}"/>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41451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2E66-C23C-4006-AA10-E33E0EF712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EFCDDA-8BE9-4B2D-8DC1-09E838550CE6}"/>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4" name="Footer Placeholder 3">
            <a:extLst>
              <a:ext uri="{FF2B5EF4-FFF2-40B4-BE49-F238E27FC236}">
                <a16:creationId xmlns:a16="http://schemas.microsoft.com/office/drawing/2014/main" id="{48B6BD80-939A-48B4-9E68-C171152B08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C66DCD-810E-4BB3-BB71-F1C231B3AB73}"/>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104511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61B4D-8B1F-4347-B717-63D65B45FB83}"/>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3" name="Footer Placeholder 2">
            <a:extLst>
              <a:ext uri="{FF2B5EF4-FFF2-40B4-BE49-F238E27FC236}">
                <a16:creationId xmlns:a16="http://schemas.microsoft.com/office/drawing/2014/main" id="{C3F30990-0D9B-4F46-8CC1-AB544AFC8C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1C2B12-A9F0-4A3E-8093-598562552D15}"/>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362154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EAA6-BA0F-4ECC-B719-F5C579F5E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0C5C68-E3C9-44B9-90A6-D1980EB80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81E2D0-81C1-4B0C-AF1F-26EAD4AEC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5D5CE-1E53-4244-A924-1EB436C9D870}"/>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6" name="Footer Placeholder 5">
            <a:extLst>
              <a:ext uri="{FF2B5EF4-FFF2-40B4-BE49-F238E27FC236}">
                <a16:creationId xmlns:a16="http://schemas.microsoft.com/office/drawing/2014/main" id="{6C707EC8-5DE1-43F1-A7E9-2E9F06494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E5D28-8A38-4331-8EDA-F6AE6D07B424}"/>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202161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BA46-6306-4487-BA55-55ECDBA87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2A57C8-C550-456B-83E5-FE0B61985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D1C29B-9E45-4728-B1A2-3B62C92B6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D0848-0B88-4111-9113-2C5E841FCE21}"/>
              </a:ext>
            </a:extLst>
          </p:cNvPr>
          <p:cNvSpPr>
            <a:spLocks noGrp="1"/>
          </p:cNvSpPr>
          <p:nvPr>
            <p:ph type="dt" sz="half" idx="10"/>
          </p:nvPr>
        </p:nvSpPr>
        <p:spPr/>
        <p:txBody>
          <a:bodyPr/>
          <a:lstStyle/>
          <a:p>
            <a:fld id="{09FFEEB3-BD40-483F-B825-93C7674EC34F}" type="datetimeFigureOut">
              <a:rPr lang="en-GB" smtClean="0"/>
              <a:t>05/10/2022</a:t>
            </a:fld>
            <a:endParaRPr lang="en-GB"/>
          </a:p>
        </p:txBody>
      </p:sp>
      <p:sp>
        <p:nvSpPr>
          <p:cNvPr id="6" name="Footer Placeholder 5">
            <a:extLst>
              <a:ext uri="{FF2B5EF4-FFF2-40B4-BE49-F238E27FC236}">
                <a16:creationId xmlns:a16="http://schemas.microsoft.com/office/drawing/2014/main" id="{EDB7C2F6-4C56-4979-888A-4C85FD8F25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675A03-3D2C-4C4B-B12D-338022CD8FAC}"/>
              </a:ext>
            </a:extLst>
          </p:cNvPr>
          <p:cNvSpPr>
            <a:spLocks noGrp="1"/>
          </p:cNvSpPr>
          <p:nvPr>
            <p:ph type="sldNum" sz="quarter" idx="12"/>
          </p:nvPr>
        </p:nvSpPr>
        <p:spPr/>
        <p:txBody>
          <a:bodyPr/>
          <a:lstStyle/>
          <a:p>
            <a:fld id="{01F9A3E8-6F19-43DD-A5AC-E3A66FB0EBC1}" type="slidenum">
              <a:rPr lang="en-GB" smtClean="0"/>
              <a:t>‹#›</a:t>
            </a:fld>
            <a:endParaRPr lang="en-GB"/>
          </a:p>
        </p:txBody>
      </p:sp>
    </p:spTree>
    <p:extLst>
      <p:ext uri="{BB962C8B-B14F-4D97-AF65-F5344CB8AC3E}">
        <p14:creationId xmlns:p14="http://schemas.microsoft.com/office/powerpoint/2010/main" val="31545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0D163-DE5D-498A-B7FB-3C8F6CD72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59697-A72F-4472-AE99-B12EB4CF2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6D98A-9C52-4845-A1E2-C64ED0F254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FEEB3-BD40-483F-B825-93C7674EC34F}" type="datetimeFigureOut">
              <a:rPr lang="en-GB" smtClean="0"/>
              <a:t>05/10/2022</a:t>
            </a:fld>
            <a:endParaRPr lang="en-GB"/>
          </a:p>
        </p:txBody>
      </p:sp>
      <p:sp>
        <p:nvSpPr>
          <p:cNvPr id="5" name="Footer Placeholder 4">
            <a:extLst>
              <a:ext uri="{FF2B5EF4-FFF2-40B4-BE49-F238E27FC236}">
                <a16:creationId xmlns:a16="http://schemas.microsoft.com/office/drawing/2014/main" id="{DEDCF8FA-C2F2-4B0B-BADE-31380E0D2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7F244A-F20C-4679-93F3-72E0C1EA10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9A3E8-6F19-43DD-A5AC-E3A66FB0EBC1}" type="slidenum">
              <a:rPr lang="en-GB" smtClean="0"/>
              <a:t>‹#›</a:t>
            </a:fld>
            <a:endParaRPr lang="en-GB"/>
          </a:p>
        </p:txBody>
      </p:sp>
    </p:spTree>
    <p:extLst>
      <p:ext uri="{BB962C8B-B14F-4D97-AF65-F5344CB8AC3E}">
        <p14:creationId xmlns:p14="http://schemas.microsoft.com/office/powerpoint/2010/main" val="3500026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29B2F4-E83C-40C3-8E72-65C7DE68E722}"/>
              </a:ext>
            </a:extLst>
          </p:cNvPr>
          <p:cNvPicPr>
            <a:picLocks noChangeAspect="1"/>
          </p:cNvPicPr>
          <p:nvPr userDrawn="1"/>
        </p:nvPicPr>
        <p:blipFill>
          <a:blip r:embed="rId13"/>
          <a:stretch>
            <a:fillRect/>
          </a:stretch>
        </p:blipFill>
        <p:spPr>
          <a:xfrm>
            <a:off x="9516703" y="4111990"/>
            <a:ext cx="2675297" cy="2746010"/>
          </a:xfrm>
          <a:prstGeom prst="rect">
            <a:avLst/>
          </a:prstGeom>
        </p:spPr>
      </p:pic>
      <p:sp>
        <p:nvSpPr>
          <p:cNvPr id="2" name="Title Placeholder 1">
            <a:extLst>
              <a:ext uri="{FF2B5EF4-FFF2-40B4-BE49-F238E27FC236}">
                <a16:creationId xmlns:a16="http://schemas.microsoft.com/office/drawing/2014/main" id="{C53CCEFB-FAC9-485E-B607-C86CA52BEAC5}"/>
              </a:ext>
            </a:extLst>
          </p:cNvPr>
          <p:cNvSpPr>
            <a:spLocks noGrp="1"/>
          </p:cNvSpPr>
          <p:nvPr>
            <p:ph type="title"/>
          </p:nvPr>
        </p:nvSpPr>
        <p:spPr>
          <a:xfrm>
            <a:off x="2402006" y="365125"/>
            <a:ext cx="8951794" cy="1325563"/>
          </a:xfrm>
          <a:prstGeom prst="rect">
            <a:avLst/>
          </a:prstGeom>
        </p:spPr>
        <p:txBody>
          <a:bodyPr vert="horz" lIns="91440" tIns="45720" rIns="91440" bIns="45720" rtlCol="0" anchor="ctr">
            <a:normAutofit/>
          </a:bodyPr>
          <a:lstStyle/>
          <a:p>
            <a:r>
              <a:rPr lang="en-US" dirty="0"/>
              <a:t>Title Slide</a:t>
            </a:r>
            <a:endParaRPr lang="en-GB" dirty="0"/>
          </a:p>
        </p:txBody>
      </p:sp>
      <p:sp>
        <p:nvSpPr>
          <p:cNvPr id="3" name="Text Placeholder 2">
            <a:extLst>
              <a:ext uri="{FF2B5EF4-FFF2-40B4-BE49-F238E27FC236}">
                <a16:creationId xmlns:a16="http://schemas.microsoft.com/office/drawing/2014/main" id="{8C83ABED-161F-47D9-996E-21C50F7CB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5" name="Footer Placeholder 4">
            <a:extLst>
              <a:ext uri="{FF2B5EF4-FFF2-40B4-BE49-F238E27FC236}">
                <a16:creationId xmlns:a16="http://schemas.microsoft.com/office/drawing/2014/main" id="{64B51FE6-86F1-4532-9A81-5776C02B4B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rgbClr val="1A1A1A"/>
                </a:solidFill>
                <a:latin typeface="+mn-lt"/>
              </a:defRPr>
            </a:lvl1pPr>
          </a:lstStyle>
          <a:p>
            <a:r>
              <a:rPr lang="en-GB" dirty="0"/>
              <a:t>Training@TheKiteTrust.org.uk</a:t>
            </a:r>
          </a:p>
        </p:txBody>
      </p:sp>
      <p:pic>
        <p:nvPicPr>
          <p:cNvPr id="8" name="Picture 7">
            <a:extLst>
              <a:ext uri="{FF2B5EF4-FFF2-40B4-BE49-F238E27FC236}">
                <a16:creationId xmlns:a16="http://schemas.microsoft.com/office/drawing/2014/main" id="{0FEFC70A-8209-45A0-A2E9-40CF7DBCE5E7}"/>
              </a:ext>
            </a:extLst>
          </p:cNvPr>
          <p:cNvPicPr>
            <a:picLocks noChangeAspect="1"/>
          </p:cNvPicPr>
          <p:nvPr userDrawn="1"/>
        </p:nvPicPr>
        <p:blipFill>
          <a:blip r:embed="rId14"/>
          <a:stretch>
            <a:fillRect/>
          </a:stretch>
        </p:blipFill>
        <p:spPr>
          <a:xfrm>
            <a:off x="201419" y="0"/>
            <a:ext cx="2103915" cy="1864834"/>
          </a:xfrm>
          <a:prstGeom prst="rect">
            <a:avLst/>
          </a:prstGeom>
        </p:spPr>
      </p:pic>
      <p:sp>
        <p:nvSpPr>
          <p:cNvPr id="11" name="Footer Placeholder 4">
            <a:extLst>
              <a:ext uri="{FF2B5EF4-FFF2-40B4-BE49-F238E27FC236}">
                <a16:creationId xmlns:a16="http://schemas.microsoft.com/office/drawing/2014/main" id="{CE03AFBA-6E92-4AF8-9A13-B6F2AFB0D435}"/>
              </a:ext>
            </a:extLst>
          </p:cNvPr>
          <p:cNvSpPr txBox="1">
            <a:spLocks/>
          </p:cNvSpPr>
          <p:nvPr userDrawn="1"/>
        </p:nvSpPr>
        <p:spPr>
          <a:xfrm>
            <a:off x="201418" y="6356350"/>
            <a:ext cx="360858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1A1A1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01223 369508</a:t>
            </a:r>
          </a:p>
        </p:txBody>
      </p:sp>
    </p:spTree>
    <p:extLst>
      <p:ext uri="{BB962C8B-B14F-4D97-AF65-F5344CB8AC3E}">
        <p14:creationId xmlns:p14="http://schemas.microsoft.com/office/powerpoint/2010/main" val="887311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1A1A1A"/>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91E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earehourglass.org/" TargetMode="External"/><Relationship Id="rId7" Type="http://schemas.openxmlformats.org/officeDocument/2006/relationships/hyperlink" Target="http://encompassnetwork.org.uk/" TargetMode="External"/><Relationship Id="rId2" Type="http://schemas.openxmlformats.org/officeDocument/2006/relationships/hyperlink" Target="http://www.galop.org.uk/" TargetMode="External"/><Relationship Id="rId1" Type="http://schemas.openxmlformats.org/officeDocument/2006/relationships/slideLayout" Target="../slideLayouts/slideLayout2.xml"/><Relationship Id="rId6" Type="http://schemas.openxmlformats.org/officeDocument/2006/relationships/hyperlink" Target="http://www.diamondstgc.org.uk/" TargetMode="External"/><Relationship Id="rId5" Type="http://schemas.openxmlformats.org/officeDocument/2006/relationships/hyperlink" Target="https://genderedintelligence.co.uk/" TargetMode="External"/><Relationship Id="rId4" Type="http://schemas.openxmlformats.org/officeDocument/2006/relationships/hyperlink" Target="http://www.stonewall.org.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lgbtagingcenter.org/resources/resource.cfm?r=1085" TargetMode="External"/><Relationship Id="rId13" Type="http://schemas.openxmlformats.org/officeDocument/2006/relationships/hyperlink" Target="https://www.bbc.co.uk/news/av/uk-54486122" TargetMode="External"/><Relationship Id="rId3" Type="http://schemas.openxmlformats.org/officeDocument/2006/relationships/hyperlink" Target="https://www.ageuk.org.uk/information-advice/health-wellbeing/relationships-family/lgbt/" TargetMode="External"/><Relationship Id="rId7" Type="http://schemas.openxmlformats.org/officeDocument/2006/relationships/hyperlink" Target="https://www.lgbtagingcenter.org/resources/pdfs/Sage_GuidebookFINAL1.pdf" TargetMode="External"/><Relationship Id="rId12" Type="http://schemas.openxmlformats.org/officeDocument/2006/relationships/hyperlink" Target="https://www.cps.gov.uk/legal-guidance/homophobic-biphobic-and-transphobic-hate-crime-prosecution-guidance" TargetMode="External"/><Relationship Id="rId2" Type="http://schemas.openxmlformats.org/officeDocument/2006/relationships/hyperlink" Target="https://www.nature.com/articles/d41586-022-00073-y" TargetMode="External"/><Relationship Id="rId1" Type="http://schemas.openxmlformats.org/officeDocument/2006/relationships/slideLayout" Target="../slideLayouts/slideLayout2.xml"/><Relationship Id="rId6" Type="http://schemas.openxmlformats.org/officeDocument/2006/relationships/hyperlink" Target="https://www.stonewall.org.uk/system/files/older_people_final_lo_res.pdf" TargetMode="External"/><Relationship Id="rId11" Type="http://schemas.openxmlformats.org/officeDocument/2006/relationships/hyperlink" Target="https://www.stonewall.org.uk/what-does-uk-government-announcement-gender-recognition-act-mean" TargetMode="External"/><Relationship Id="rId5" Type="http://schemas.openxmlformats.org/officeDocument/2006/relationships/hyperlink" Target="https://www.ageuk.org.uk/globalassets/age-uk/documents/factsheets/fs16_trans_issues_and_later_life_fcs.pdf" TargetMode="External"/><Relationship Id="rId10" Type="http://schemas.openxmlformats.org/officeDocument/2006/relationships/hyperlink" Target="https://www.scottishtrans.org/wp-content/uploads/2013/03/trans_domestic_abuse.pdf" TargetMode="External"/><Relationship Id="rId4" Type="http://schemas.openxmlformats.org/officeDocument/2006/relationships/hyperlink" Target="https://www.ageuk.org.uk/our-impact/programmes/safe-to-be-me/" TargetMode="External"/><Relationship Id="rId9" Type="http://schemas.openxmlformats.org/officeDocument/2006/relationships/hyperlink" Target="https://safelives.org.uk/sites/default/files/resources/Briefing%20-%20Transgender%20Victim-Survivors%27%20Experiences%20of%20Domestic%20Abuse%20Fin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onewall.org.uk/help-advice/faqs-and-glossary/glossary-term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healthtalk.org/Experiences-of-trans-and-gender-diverse-young-people/Words-and-terms-explained"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D711-88DA-43F0-AE87-91BA91F1DBC4}"/>
              </a:ext>
            </a:extLst>
          </p:cNvPr>
          <p:cNvSpPr>
            <a:spLocks noGrp="1"/>
          </p:cNvSpPr>
          <p:nvPr>
            <p:ph type="ctrTitle"/>
          </p:nvPr>
        </p:nvSpPr>
        <p:spPr/>
        <p:txBody>
          <a:bodyPr/>
          <a:lstStyle/>
          <a:p>
            <a:r>
              <a:rPr lang="en-GB" dirty="0"/>
              <a:t>Older LGBTQ+ Survivors of Domestic Abuse	</a:t>
            </a:r>
          </a:p>
        </p:txBody>
      </p:sp>
      <p:sp>
        <p:nvSpPr>
          <p:cNvPr id="3" name="Subtitle 2">
            <a:extLst>
              <a:ext uri="{FF2B5EF4-FFF2-40B4-BE49-F238E27FC236}">
                <a16:creationId xmlns:a16="http://schemas.microsoft.com/office/drawing/2014/main" id="{9600300D-F9B5-490A-998B-0990BBFF86DD}"/>
              </a:ext>
            </a:extLst>
          </p:cNvPr>
          <p:cNvSpPr>
            <a:spLocks noGrp="1"/>
          </p:cNvSpPr>
          <p:nvPr>
            <p:ph type="subTitle" idx="1"/>
          </p:nvPr>
        </p:nvSpPr>
        <p:spPr>
          <a:xfrm>
            <a:off x="1524000" y="3602037"/>
            <a:ext cx="9144000" cy="2133599"/>
          </a:xfrm>
        </p:spPr>
        <p:txBody>
          <a:bodyPr/>
          <a:lstStyle/>
          <a:p>
            <a:r>
              <a:rPr lang="en-GB" dirty="0"/>
              <a:t>DASV Champions</a:t>
            </a:r>
          </a:p>
        </p:txBody>
      </p:sp>
      <p:pic>
        <p:nvPicPr>
          <p:cNvPr id="5" name="Picture 4" descr="Logo, company name&#10;&#10;Description automatically generated">
            <a:extLst>
              <a:ext uri="{FF2B5EF4-FFF2-40B4-BE49-F238E27FC236}">
                <a16:creationId xmlns:a16="http://schemas.microsoft.com/office/drawing/2014/main" id="{AAEF3D61-3526-49F9-82BD-544B78C54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38" y="3602038"/>
            <a:ext cx="1903007" cy="1903007"/>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8BE0AF88-ABAC-CE54-DC45-B10237031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524" y="3361709"/>
            <a:ext cx="2143338" cy="2178579"/>
          </a:xfrm>
          <a:prstGeom prst="rect">
            <a:avLst/>
          </a:prstGeom>
        </p:spPr>
      </p:pic>
    </p:spTree>
    <p:extLst>
      <p:ext uri="{BB962C8B-B14F-4D97-AF65-F5344CB8AC3E}">
        <p14:creationId xmlns:p14="http://schemas.microsoft.com/office/powerpoint/2010/main" val="13221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12BAE-F410-4346-B5C7-37D739108AAC}"/>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Known research</a:t>
            </a:r>
          </a:p>
        </p:txBody>
      </p:sp>
      <p:sp>
        <p:nvSpPr>
          <p:cNvPr id="3" name="Content Placeholder 2">
            <a:extLst>
              <a:ext uri="{FF2B5EF4-FFF2-40B4-BE49-F238E27FC236}">
                <a16:creationId xmlns:a16="http://schemas.microsoft.com/office/drawing/2014/main" id="{50BC47E6-4DB4-4121-8912-429CE0582EA8}"/>
              </a:ext>
            </a:extLst>
          </p:cNvPr>
          <p:cNvSpPr>
            <a:spLocks noGrp="1"/>
          </p:cNvSpPr>
          <p:nvPr>
            <p:ph idx="1"/>
          </p:nvPr>
        </p:nvSpPr>
        <p:spPr>
          <a:xfrm>
            <a:off x="4810259" y="649480"/>
            <a:ext cx="6555347" cy="5546047"/>
          </a:xfrm>
        </p:spPr>
        <p:txBody>
          <a:bodyPr anchor="ctr">
            <a:normAutofit/>
          </a:bodyPr>
          <a:lstStyle/>
          <a:p>
            <a:r>
              <a:rPr lang="en-GB" sz="2400" dirty="0"/>
              <a:t>There is a lack of recent research on the subject of Older LGBTQ+ people</a:t>
            </a:r>
          </a:p>
          <a:p>
            <a:r>
              <a:rPr lang="en-GB" sz="2400" dirty="0"/>
              <a:t>In 2011, Stonewall commissioned a survey of people aged 55+ who identified as LGBTQ+</a:t>
            </a:r>
          </a:p>
          <a:p>
            <a:pPr lvl="1"/>
            <a:r>
              <a:rPr lang="en-GB" dirty="0"/>
              <a:t>Older LGBTQ+ people are more likely to be single</a:t>
            </a:r>
          </a:p>
          <a:p>
            <a:pPr lvl="1"/>
            <a:r>
              <a:rPr lang="en-GB" dirty="0"/>
              <a:t>More likely to live alone</a:t>
            </a:r>
          </a:p>
          <a:p>
            <a:pPr lvl="1"/>
            <a:r>
              <a:rPr lang="en-GB" dirty="0"/>
              <a:t>Less likely to have children</a:t>
            </a:r>
          </a:p>
          <a:p>
            <a:pPr lvl="1"/>
            <a:r>
              <a:rPr lang="en-GB" dirty="0"/>
              <a:t>Less likely to have contact with biological family</a:t>
            </a:r>
          </a:p>
          <a:p>
            <a:pPr lvl="1"/>
            <a:r>
              <a:rPr lang="en-GB" dirty="0"/>
              <a:t>More likely to experience poor mental health</a:t>
            </a:r>
          </a:p>
        </p:txBody>
      </p:sp>
    </p:spTree>
    <p:extLst>
      <p:ext uri="{BB962C8B-B14F-4D97-AF65-F5344CB8AC3E}">
        <p14:creationId xmlns:p14="http://schemas.microsoft.com/office/powerpoint/2010/main" val="369898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A8611-29C9-4264-882B-B47066D96CEA}"/>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Available Data</a:t>
            </a:r>
          </a:p>
        </p:txBody>
      </p:sp>
      <p:sp>
        <p:nvSpPr>
          <p:cNvPr id="3" name="Content Placeholder 2">
            <a:extLst>
              <a:ext uri="{FF2B5EF4-FFF2-40B4-BE49-F238E27FC236}">
                <a16:creationId xmlns:a16="http://schemas.microsoft.com/office/drawing/2014/main" id="{DE4D8E30-A509-4CBA-BAA1-6CEA4E11F4BC}"/>
              </a:ext>
            </a:extLst>
          </p:cNvPr>
          <p:cNvSpPr>
            <a:spLocks noGrp="1"/>
          </p:cNvSpPr>
          <p:nvPr>
            <p:ph idx="1"/>
          </p:nvPr>
        </p:nvSpPr>
        <p:spPr>
          <a:xfrm>
            <a:off x="4810259" y="649480"/>
            <a:ext cx="6555347" cy="5546047"/>
          </a:xfrm>
        </p:spPr>
        <p:txBody>
          <a:bodyPr anchor="ctr">
            <a:normAutofit/>
          </a:bodyPr>
          <a:lstStyle/>
          <a:p>
            <a:r>
              <a:rPr lang="en-GB" sz="2400" dirty="0"/>
              <a:t>Domestic abuse victimisation is under reported by LGBTQ+ people with between 60-80% of cases going underreported </a:t>
            </a:r>
          </a:p>
          <a:p>
            <a:pPr marL="0" indent="0">
              <a:buNone/>
            </a:pPr>
            <a:endParaRPr lang="en-GB" sz="2400" dirty="0"/>
          </a:p>
          <a:p>
            <a:r>
              <a:rPr lang="en-GB" sz="2400" dirty="0"/>
              <a:t>According to </a:t>
            </a:r>
            <a:r>
              <a:rPr lang="en-GB" sz="2400" dirty="0" err="1"/>
              <a:t>SafeLives</a:t>
            </a:r>
            <a:r>
              <a:rPr lang="en-GB" sz="2400" dirty="0"/>
              <a:t> (2018) data, only 2.5% of all survivors accessing domestic abuse services in England and Wales identify as LGBTQ+</a:t>
            </a:r>
          </a:p>
          <a:p>
            <a:pPr marL="0" indent="0">
              <a:buNone/>
            </a:pPr>
            <a:endParaRPr lang="en-GB" sz="2400" dirty="0"/>
          </a:p>
          <a:p>
            <a:r>
              <a:rPr lang="en-GB" sz="2400" dirty="0"/>
              <a:t>The Crime Survey for England &amp; Wales age cap has hampered data collection but is removed from 2022</a:t>
            </a:r>
          </a:p>
        </p:txBody>
      </p:sp>
    </p:spTree>
    <p:extLst>
      <p:ext uri="{BB962C8B-B14F-4D97-AF65-F5344CB8AC3E}">
        <p14:creationId xmlns:p14="http://schemas.microsoft.com/office/powerpoint/2010/main" val="401672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2416F-E9F8-4A4B-B689-154C7AFBCA9E}"/>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Stigmas &amp; Assumptions</a:t>
            </a:r>
            <a:r>
              <a:rPr lang="en-GB" sz="4000" dirty="0">
                <a:solidFill>
                  <a:srgbClr val="FFFFFF"/>
                </a:solidFill>
              </a:rPr>
              <a:t>	</a:t>
            </a:r>
          </a:p>
        </p:txBody>
      </p:sp>
      <p:sp>
        <p:nvSpPr>
          <p:cNvPr id="3" name="Content Placeholder 2">
            <a:extLst>
              <a:ext uri="{FF2B5EF4-FFF2-40B4-BE49-F238E27FC236}">
                <a16:creationId xmlns:a16="http://schemas.microsoft.com/office/drawing/2014/main" id="{C7ACB700-C939-43DF-B670-9C62BBE07825}"/>
              </a:ext>
            </a:extLst>
          </p:cNvPr>
          <p:cNvSpPr>
            <a:spLocks noGrp="1"/>
          </p:cNvSpPr>
          <p:nvPr>
            <p:ph idx="1"/>
          </p:nvPr>
        </p:nvSpPr>
        <p:spPr>
          <a:xfrm>
            <a:off x="4810259" y="649480"/>
            <a:ext cx="6555347" cy="5546047"/>
          </a:xfrm>
        </p:spPr>
        <p:txBody>
          <a:bodyPr anchor="ctr">
            <a:normAutofit/>
          </a:bodyPr>
          <a:lstStyle/>
          <a:p>
            <a:r>
              <a:rPr lang="en-GB" sz="2400" dirty="0"/>
              <a:t>Society tends to think of LGBTQ+ people as being younger - This means some professionals will have the same view</a:t>
            </a:r>
          </a:p>
          <a:p>
            <a:pPr marL="0" indent="0">
              <a:buNone/>
            </a:pPr>
            <a:endParaRPr lang="en-GB" sz="2400" dirty="0"/>
          </a:p>
          <a:p>
            <a:r>
              <a:rPr lang="en-GB" sz="2400" dirty="0"/>
              <a:t>Older people reported to </a:t>
            </a:r>
            <a:r>
              <a:rPr lang="en-GB" sz="2400" dirty="0" err="1"/>
              <a:t>Dewis</a:t>
            </a:r>
            <a:r>
              <a:rPr lang="en-GB" sz="2400" dirty="0"/>
              <a:t> Choice that they hid their sexuality from health and social care professionals fearing that it would affect their access to support, especially if they needed carers to come into their home</a:t>
            </a:r>
          </a:p>
          <a:p>
            <a:pPr marL="0" indent="0">
              <a:buNone/>
            </a:pPr>
            <a:endParaRPr lang="en-GB" sz="2400" dirty="0"/>
          </a:p>
          <a:p>
            <a:r>
              <a:rPr lang="en-GB" sz="2400" dirty="0"/>
              <a:t>Older people have been the same sexuality/gender all their lives</a:t>
            </a:r>
          </a:p>
          <a:p>
            <a:pPr marL="0" indent="0">
              <a:buNone/>
            </a:pPr>
            <a:endParaRPr lang="en-GB" sz="2000" dirty="0"/>
          </a:p>
        </p:txBody>
      </p:sp>
    </p:spTree>
    <p:extLst>
      <p:ext uri="{BB962C8B-B14F-4D97-AF65-F5344CB8AC3E}">
        <p14:creationId xmlns:p14="http://schemas.microsoft.com/office/powerpoint/2010/main" val="103567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a:extLst>
              <a:ext uri="{FF2B5EF4-FFF2-40B4-BE49-F238E27FC236}">
                <a16:creationId xmlns:a16="http://schemas.microsoft.com/office/drawing/2014/main" id="{1AB2F2A8-77D3-4020-A70B-AEEFE6C08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39" t="9023" b="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8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024DF-326E-4EDF-B252-133B9D693C34}"/>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Myths</a:t>
            </a:r>
          </a:p>
        </p:txBody>
      </p:sp>
      <p:sp>
        <p:nvSpPr>
          <p:cNvPr id="3" name="Content Placeholder 2">
            <a:extLst>
              <a:ext uri="{FF2B5EF4-FFF2-40B4-BE49-F238E27FC236}">
                <a16:creationId xmlns:a16="http://schemas.microsoft.com/office/drawing/2014/main" id="{20A68DDF-F026-48E0-B1A8-461909B469E0}"/>
              </a:ext>
            </a:extLst>
          </p:cNvPr>
          <p:cNvSpPr>
            <a:spLocks noGrp="1"/>
          </p:cNvSpPr>
          <p:nvPr>
            <p:ph idx="1"/>
          </p:nvPr>
        </p:nvSpPr>
        <p:spPr>
          <a:xfrm>
            <a:off x="4810259" y="649480"/>
            <a:ext cx="6555347" cy="5546047"/>
          </a:xfrm>
        </p:spPr>
        <p:txBody>
          <a:bodyPr anchor="ctr">
            <a:normAutofit/>
          </a:bodyPr>
          <a:lstStyle/>
          <a:p>
            <a:r>
              <a:rPr lang="en-GB" dirty="0"/>
              <a:t>Domestic Abuse is about male violence – so people in lesbian relationships cannot experience domestic abuse</a:t>
            </a:r>
          </a:p>
          <a:p>
            <a:pPr marL="0" indent="0">
              <a:buNone/>
            </a:pPr>
            <a:endParaRPr lang="en-GB" dirty="0"/>
          </a:p>
          <a:p>
            <a:r>
              <a:rPr lang="en-GB" dirty="0"/>
              <a:t>Men are all violent, so abuse in a gay relationship is expected</a:t>
            </a:r>
          </a:p>
          <a:p>
            <a:pPr marL="0" indent="0">
              <a:buNone/>
            </a:pPr>
            <a:endParaRPr lang="en-GB" dirty="0"/>
          </a:p>
          <a:p>
            <a:r>
              <a:rPr lang="en-GB" dirty="0"/>
              <a:t>LGBTQ+ older people have had a tough life so can cope better with abuse of all kinds</a:t>
            </a:r>
          </a:p>
          <a:p>
            <a:pPr marL="0" indent="0">
              <a:buNone/>
            </a:pPr>
            <a:endParaRPr lang="en-GB" dirty="0"/>
          </a:p>
          <a:p>
            <a:r>
              <a:rPr lang="en-GB" dirty="0"/>
              <a:t>An LGBTQ+ relationship isn’t serious, so it’s much easier for the victim to leave</a:t>
            </a:r>
          </a:p>
        </p:txBody>
      </p:sp>
    </p:spTree>
    <p:extLst>
      <p:ext uri="{BB962C8B-B14F-4D97-AF65-F5344CB8AC3E}">
        <p14:creationId xmlns:p14="http://schemas.microsoft.com/office/powerpoint/2010/main" val="97483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97BEB-A20E-413A-82C0-E30F4C2C82C8}"/>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Types of abuse &amp; increased risk</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041C87C1-06D1-4CBA-8CE3-55A852C56236}"/>
              </a:ext>
            </a:extLst>
          </p:cNvPr>
          <p:cNvSpPr>
            <a:spLocks noGrp="1"/>
          </p:cNvSpPr>
          <p:nvPr>
            <p:ph idx="1"/>
          </p:nvPr>
        </p:nvSpPr>
        <p:spPr>
          <a:xfrm>
            <a:off x="4367695" y="286173"/>
            <a:ext cx="7821257" cy="5546047"/>
          </a:xfrm>
        </p:spPr>
        <p:txBody>
          <a:bodyPr anchor="ctr">
            <a:normAutofit fontScale="92500"/>
          </a:bodyPr>
          <a:lstStyle/>
          <a:p>
            <a:r>
              <a:rPr lang="en-GB" sz="2200" dirty="0"/>
              <a:t>Intimate relationships</a:t>
            </a:r>
          </a:p>
          <a:p>
            <a:r>
              <a:rPr lang="en-GB" sz="2200" dirty="0"/>
              <a:t>Familial abuse – biological family or chosen family</a:t>
            </a:r>
          </a:p>
          <a:p>
            <a:pPr marL="0" indent="0">
              <a:buNone/>
            </a:pPr>
            <a:endParaRPr lang="en-GB" sz="2200" dirty="0"/>
          </a:p>
          <a:p>
            <a:pPr marL="0" indent="0">
              <a:buNone/>
            </a:pPr>
            <a:r>
              <a:rPr lang="en-GB" sz="2200" dirty="0"/>
              <a:t>	Isolation – reduced social connections, excluded from 	LGBTQ+ spaces as they get older</a:t>
            </a:r>
          </a:p>
          <a:p>
            <a:pPr marL="0" indent="0">
              <a:buNone/>
            </a:pPr>
            <a:r>
              <a:rPr lang="en-GB" sz="2200" dirty="0"/>
              <a:t>	LGBT people are at an increased risk of being a victim of crime 	compared to the general population of the United Kingdom, 	including victimisation through domestic violence and abuse</a:t>
            </a:r>
          </a:p>
          <a:p>
            <a:pPr marL="0" indent="0">
              <a:buNone/>
            </a:pPr>
            <a:r>
              <a:rPr lang="en-GB" sz="2200" dirty="0"/>
              <a:t>	Being hidden from services </a:t>
            </a:r>
          </a:p>
          <a:p>
            <a:pPr marL="0" indent="0">
              <a:buNone/>
            </a:pPr>
            <a:r>
              <a:rPr lang="en-GB" sz="2200" dirty="0"/>
              <a:t>	Risk assessments, such as the DASH RIC, are based on 	heterosexual relationships</a:t>
            </a:r>
          </a:p>
          <a:p>
            <a:pPr marL="0" indent="0">
              <a:buNone/>
            </a:pPr>
            <a:r>
              <a:rPr lang="en-GB" sz="2200" dirty="0"/>
              <a:t>	More likely to self-blame</a:t>
            </a:r>
          </a:p>
          <a:p>
            <a:pPr marL="0" indent="0">
              <a:buNone/>
            </a:pPr>
            <a:r>
              <a:rPr lang="en-GB" sz="1400" dirty="0"/>
              <a:t>		</a:t>
            </a:r>
          </a:p>
          <a:p>
            <a:pPr marL="0" indent="0">
              <a:buNone/>
            </a:pPr>
            <a:r>
              <a:rPr lang="en-GB" sz="1400" dirty="0"/>
              <a:t>	</a:t>
            </a:r>
          </a:p>
          <a:p>
            <a:pPr marL="0" indent="0">
              <a:buNone/>
            </a:pPr>
            <a:r>
              <a:rPr lang="en-GB" sz="1400" dirty="0"/>
              <a:t>	</a:t>
            </a:r>
          </a:p>
          <a:p>
            <a:pPr marL="0" indent="0">
              <a:buNone/>
            </a:pPr>
            <a:r>
              <a:rPr lang="en-GB" sz="1400" dirty="0"/>
              <a:t>	</a:t>
            </a:r>
          </a:p>
        </p:txBody>
      </p:sp>
      <p:sp>
        <p:nvSpPr>
          <p:cNvPr id="4" name="TextBox 3">
            <a:extLst>
              <a:ext uri="{FF2B5EF4-FFF2-40B4-BE49-F238E27FC236}">
                <a16:creationId xmlns:a16="http://schemas.microsoft.com/office/drawing/2014/main" id="{A76B8843-AF59-7507-6CC0-DFBA0B4FDB0F}"/>
              </a:ext>
            </a:extLst>
          </p:cNvPr>
          <p:cNvSpPr txBox="1"/>
          <p:nvPr/>
        </p:nvSpPr>
        <p:spPr>
          <a:xfrm>
            <a:off x="4364648" y="4814129"/>
            <a:ext cx="7824304"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For trans people, additional/unique forms of abuse incl.:</a:t>
            </a:r>
          </a:p>
          <a:p>
            <a:pPr marL="285750"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Co-incidence with adverse childhood experiences (ACE)</a:t>
            </a:r>
          </a:p>
          <a:p>
            <a:pPr marL="742950" lvl="1" indent="-285750">
              <a:buFont typeface="Arial" panose="020B0604020202020204" pitchFamily="34" charset="0"/>
              <a:buChar char="•"/>
            </a:pPr>
            <a:r>
              <a:rPr lang="en-GB" sz="2000" dirty="0"/>
              <a:t>Exacerbating effect on other MH needs</a:t>
            </a:r>
          </a:p>
        </p:txBody>
      </p:sp>
    </p:spTree>
    <p:extLst>
      <p:ext uri="{BB962C8B-B14F-4D97-AF65-F5344CB8AC3E}">
        <p14:creationId xmlns:p14="http://schemas.microsoft.com/office/powerpoint/2010/main" val="16766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691F2-D61D-4A8D-B062-193C50007AA6}"/>
              </a:ext>
            </a:extLst>
          </p:cNvPr>
          <p:cNvSpPr>
            <a:spLocks noGrp="1"/>
          </p:cNvSpPr>
          <p:nvPr>
            <p:ph type="title"/>
          </p:nvPr>
        </p:nvSpPr>
        <p:spPr>
          <a:xfrm>
            <a:off x="418225" y="948243"/>
            <a:ext cx="3201366" cy="3387497"/>
          </a:xfrm>
        </p:spPr>
        <p:txBody>
          <a:bodyPr anchor="b">
            <a:normAutofit/>
          </a:bodyPr>
          <a:lstStyle/>
          <a:p>
            <a:pPr algn="r"/>
            <a:r>
              <a:rPr lang="en-GB" sz="4000" b="1" dirty="0">
                <a:solidFill>
                  <a:srgbClr val="FFFFFF"/>
                </a:solidFill>
              </a:rPr>
              <a:t>Methods of abuse</a:t>
            </a:r>
          </a:p>
        </p:txBody>
      </p:sp>
      <p:sp>
        <p:nvSpPr>
          <p:cNvPr id="3" name="Content Placeholder 2">
            <a:extLst>
              <a:ext uri="{FF2B5EF4-FFF2-40B4-BE49-F238E27FC236}">
                <a16:creationId xmlns:a16="http://schemas.microsoft.com/office/drawing/2014/main" id="{B364F5EC-FCE2-4339-BE1A-59BDB71114E9}"/>
              </a:ext>
            </a:extLst>
          </p:cNvPr>
          <p:cNvSpPr>
            <a:spLocks noGrp="1"/>
          </p:cNvSpPr>
          <p:nvPr>
            <p:ph idx="1"/>
          </p:nvPr>
        </p:nvSpPr>
        <p:spPr>
          <a:xfrm>
            <a:off x="4319198" y="-131033"/>
            <a:ext cx="7700082" cy="5546047"/>
          </a:xfrm>
        </p:spPr>
        <p:txBody>
          <a:bodyPr anchor="ctr">
            <a:noAutofit/>
          </a:bodyPr>
          <a:lstStyle/>
          <a:p>
            <a:r>
              <a:rPr lang="en-GB" sz="2000" dirty="0"/>
              <a:t>Older LGBTQ+ people experience many of the same types of abusive behaviours as heterosexual, cis-gendered people, </a:t>
            </a:r>
          </a:p>
          <a:p>
            <a:r>
              <a:rPr lang="en-GB" sz="2000" dirty="0"/>
              <a:t>They can also experience abuse targeted specifically at their sexuality and gender identity, including: </a:t>
            </a:r>
          </a:p>
          <a:p>
            <a:pPr marL="0" indent="0">
              <a:buNone/>
            </a:pPr>
            <a:r>
              <a:rPr lang="en-GB" sz="2000" dirty="0"/>
              <a:t>	Controlling someone by threatening to “out” them</a:t>
            </a:r>
          </a:p>
          <a:p>
            <a:pPr marL="0" indent="0">
              <a:buNone/>
            </a:pPr>
            <a:r>
              <a:rPr lang="en-GB" sz="2000" dirty="0"/>
              <a:t>	Manipulating an older LGBTQ+ partners lack of relationship 	experience to create a false sense of what is acceptable</a:t>
            </a:r>
          </a:p>
          <a:p>
            <a:pPr marL="0" indent="0">
              <a:buNone/>
            </a:pPr>
            <a:r>
              <a:rPr lang="en-GB" sz="2000" dirty="0"/>
              <a:t>	Purposely using the wrong pronouns, undermining, attacking, 	or denying identity as an LGBTQ person;  </a:t>
            </a:r>
          </a:p>
          <a:p>
            <a:pPr marL="0" indent="0">
              <a:buNone/>
            </a:pPr>
            <a:r>
              <a:rPr lang="en-GB" sz="2000" dirty="0"/>
              <a:t>	Claiming a person is not a real lesbian or gay man;  </a:t>
            </a:r>
          </a:p>
          <a:p>
            <a:pPr marL="0" indent="0">
              <a:buNone/>
            </a:pPr>
            <a:r>
              <a:rPr lang="en-GB" sz="2000" dirty="0"/>
              <a:t>	Threatening to reveal a person’s HIV or AIDS status; </a:t>
            </a:r>
          </a:p>
        </p:txBody>
      </p:sp>
      <p:sp>
        <p:nvSpPr>
          <p:cNvPr id="5" name="TextBox 4">
            <a:extLst>
              <a:ext uri="{FF2B5EF4-FFF2-40B4-BE49-F238E27FC236}">
                <a16:creationId xmlns:a16="http://schemas.microsoft.com/office/drawing/2014/main" id="{9F31B705-A4FC-3CB6-5A29-EB84B97B5048}"/>
              </a:ext>
            </a:extLst>
          </p:cNvPr>
          <p:cNvSpPr txBox="1"/>
          <p:nvPr/>
        </p:nvSpPr>
        <p:spPr>
          <a:xfrm>
            <a:off x="4319198" y="4884327"/>
            <a:ext cx="7991728" cy="1631216"/>
          </a:xfrm>
          <a:prstGeom prst="rect">
            <a:avLst/>
          </a:prstGeom>
          <a:noFill/>
        </p:spPr>
        <p:txBody>
          <a:bodyPr wrap="square">
            <a:spAutoFit/>
          </a:bodyPr>
          <a:lstStyle/>
          <a:p>
            <a:pPr marL="285750" indent="-285750">
              <a:buFont typeface="Arial" panose="020B0604020202020204" pitchFamily="34" charset="0"/>
              <a:buChar char="•"/>
            </a:pPr>
            <a:r>
              <a:rPr lang="en-GB" sz="2000" dirty="0"/>
              <a:t>For trans people, additional/unique forms of abuse incl.:</a:t>
            </a:r>
          </a:p>
          <a:p>
            <a:pPr marL="285750"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Deliberate, incorrect pronouns usage</a:t>
            </a:r>
          </a:p>
          <a:p>
            <a:pPr marL="742950" lvl="1" indent="-285750">
              <a:buFont typeface="Arial" panose="020B0604020202020204" pitchFamily="34" charset="0"/>
              <a:buChar char="•"/>
            </a:pPr>
            <a:r>
              <a:rPr lang="en-GB" sz="2000" dirty="0"/>
              <a:t>Preventing medical transition through intervention or gatekeeping</a:t>
            </a:r>
          </a:p>
          <a:p>
            <a:pPr marL="742950" lvl="1" indent="-285750">
              <a:buFont typeface="Arial" panose="020B0604020202020204" pitchFamily="34" charset="0"/>
              <a:buChar char="•"/>
            </a:pPr>
            <a:r>
              <a:rPr lang="en-GB" sz="2000" dirty="0"/>
              <a:t>Use of someone’s trans/NB identity in other tactics of abuse</a:t>
            </a:r>
          </a:p>
        </p:txBody>
      </p:sp>
    </p:spTree>
    <p:extLst>
      <p:ext uri="{BB962C8B-B14F-4D97-AF65-F5344CB8AC3E}">
        <p14:creationId xmlns:p14="http://schemas.microsoft.com/office/powerpoint/2010/main" val="313962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0CAB1-EDE8-40F3-A78B-EA989F4B5F70}"/>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Barriers to seeking support</a:t>
            </a:r>
            <a:r>
              <a:rPr lang="en-GB" sz="4000" dirty="0">
                <a:solidFill>
                  <a:srgbClr val="FFFFFF"/>
                </a:solidFill>
              </a:rPr>
              <a:t>	</a:t>
            </a:r>
          </a:p>
        </p:txBody>
      </p:sp>
      <p:sp>
        <p:nvSpPr>
          <p:cNvPr id="3" name="Content Placeholder 2">
            <a:extLst>
              <a:ext uri="{FF2B5EF4-FFF2-40B4-BE49-F238E27FC236}">
                <a16:creationId xmlns:a16="http://schemas.microsoft.com/office/drawing/2014/main" id="{6CA862DB-A473-4347-85DA-F07D741F94B6}"/>
              </a:ext>
            </a:extLst>
          </p:cNvPr>
          <p:cNvSpPr>
            <a:spLocks noGrp="1"/>
          </p:cNvSpPr>
          <p:nvPr>
            <p:ph idx="1"/>
          </p:nvPr>
        </p:nvSpPr>
        <p:spPr>
          <a:xfrm>
            <a:off x="4810259" y="649480"/>
            <a:ext cx="6555347" cy="5546047"/>
          </a:xfrm>
        </p:spPr>
        <p:txBody>
          <a:bodyPr anchor="ctr">
            <a:normAutofit lnSpcReduction="10000"/>
          </a:bodyPr>
          <a:lstStyle/>
          <a:p>
            <a:endParaRPr lang="en-GB" sz="2400" dirty="0"/>
          </a:p>
          <a:p>
            <a:endParaRPr lang="en-GB" sz="2400" dirty="0"/>
          </a:p>
          <a:p>
            <a:r>
              <a:rPr lang="en-GB" sz="2400" dirty="0"/>
              <a:t>Assuming services cannot address needs of LGBTQ+ people, especially if they are older survivors</a:t>
            </a:r>
          </a:p>
          <a:p>
            <a:endParaRPr lang="en-GB" sz="2400" dirty="0"/>
          </a:p>
          <a:p>
            <a:r>
              <a:rPr lang="en-GB" sz="2400" dirty="0"/>
              <a:t>Advertising featuring young, heterosexual people</a:t>
            </a:r>
          </a:p>
          <a:p>
            <a:pPr marL="0" indent="0">
              <a:buNone/>
            </a:pPr>
            <a:endParaRPr lang="en-GB" sz="2400" dirty="0"/>
          </a:p>
          <a:p>
            <a:r>
              <a:rPr lang="en-GB" sz="2400" dirty="0"/>
              <a:t>Lack of specialist LGBTQ+ abuse support services</a:t>
            </a:r>
          </a:p>
          <a:p>
            <a:pPr marL="0" indent="0">
              <a:buNone/>
            </a:pPr>
            <a:endParaRPr lang="en-GB" sz="2400" dirty="0"/>
          </a:p>
          <a:p>
            <a:r>
              <a:rPr lang="en-GB" sz="2400" dirty="0"/>
              <a:t>Historical distrust of police and statutory services</a:t>
            </a:r>
          </a:p>
          <a:p>
            <a:pPr marL="0" indent="0">
              <a:buNone/>
            </a:pPr>
            <a:endParaRPr lang="en-GB" sz="2400" dirty="0"/>
          </a:p>
          <a:p>
            <a:r>
              <a:rPr lang="en-GB" sz="2400" dirty="0"/>
              <a:t>Fear of exposing LGBTQ+ relationships as negative</a:t>
            </a:r>
          </a:p>
          <a:p>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47053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EB9B4-1A45-4429-B0AD-8BD945459D68}"/>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Making it easier to get support</a:t>
            </a:r>
          </a:p>
        </p:txBody>
      </p:sp>
      <p:sp>
        <p:nvSpPr>
          <p:cNvPr id="3" name="Content Placeholder 2">
            <a:extLst>
              <a:ext uri="{FF2B5EF4-FFF2-40B4-BE49-F238E27FC236}">
                <a16:creationId xmlns:a16="http://schemas.microsoft.com/office/drawing/2014/main" id="{2906DB97-6F53-42B4-BE15-06743AB3BE6A}"/>
              </a:ext>
            </a:extLst>
          </p:cNvPr>
          <p:cNvSpPr>
            <a:spLocks noGrp="1"/>
          </p:cNvSpPr>
          <p:nvPr>
            <p:ph idx="1"/>
          </p:nvPr>
        </p:nvSpPr>
        <p:spPr>
          <a:xfrm>
            <a:off x="4810259" y="649480"/>
            <a:ext cx="6555347" cy="5546047"/>
          </a:xfrm>
        </p:spPr>
        <p:txBody>
          <a:bodyPr anchor="ctr">
            <a:normAutofit fontScale="92500" lnSpcReduction="20000"/>
          </a:bodyPr>
          <a:lstStyle/>
          <a:p>
            <a:endParaRPr lang="en-GB" sz="2400" dirty="0"/>
          </a:p>
          <a:p>
            <a:endParaRPr lang="en-GB" sz="2400" dirty="0"/>
          </a:p>
          <a:p>
            <a:r>
              <a:rPr lang="en-GB" sz="2400" dirty="0"/>
              <a:t>Ask!  </a:t>
            </a:r>
          </a:p>
          <a:p>
            <a:pPr marL="0" indent="0">
              <a:buNone/>
            </a:pPr>
            <a:endParaRPr lang="en-GB" sz="2400" dirty="0"/>
          </a:p>
          <a:p>
            <a:r>
              <a:rPr lang="en-GB" sz="2400" dirty="0"/>
              <a:t>Avoid gendered language such as husband/wife until you have established sexuality</a:t>
            </a:r>
          </a:p>
          <a:p>
            <a:pPr marL="0" indent="0">
              <a:buNone/>
            </a:pPr>
            <a:endParaRPr lang="en-GB" sz="2400" dirty="0"/>
          </a:p>
          <a:p>
            <a:r>
              <a:rPr lang="en-GB" sz="2400" dirty="0"/>
              <a:t>Don’t assume someone is ‘out’ in all areas of their life</a:t>
            </a:r>
          </a:p>
          <a:p>
            <a:pPr marL="0" indent="0">
              <a:buNone/>
            </a:pPr>
            <a:endParaRPr lang="en-GB" sz="2400" dirty="0"/>
          </a:p>
          <a:p>
            <a:r>
              <a:rPr lang="en-GB" sz="2400" dirty="0"/>
              <a:t>Identify positive relationships as well as harmful ones</a:t>
            </a:r>
          </a:p>
          <a:p>
            <a:pPr marL="0" indent="0">
              <a:buNone/>
            </a:pPr>
            <a:endParaRPr lang="en-GB" sz="2400" dirty="0"/>
          </a:p>
          <a:p>
            <a:r>
              <a:rPr lang="en-GB" sz="2400" dirty="0"/>
              <a:t>Person-Centred approach</a:t>
            </a:r>
          </a:p>
          <a:p>
            <a:pPr marL="0" indent="0">
              <a:buNone/>
            </a:pPr>
            <a:endParaRPr lang="en-GB" sz="2400" dirty="0"/>
          </a:p>
          <a:p>
            <a:r>
              <a:rPr lang="en-GB" sz="2400" dirty="0"/>
              <a:t>Don’t assume it’s easier or less risk to leave a LGBTQ+ relationship than a heterosexual one</a:t>
            </a:r>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02785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EEB9B4-1A45-4429-B0AD-8BD945459D68}"/>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Signposting</a:t>
            </a:r>
          </a:p>
        </p:txBody>
      </p:sp>
      <p:sp>
        <p:nvSpPr>
          <p:cNvPr id="3" name="Content Placeholder 2">
            <a:extLst>
              <a:ext uri="{FF2B5EF4-FFF2-40B4-BE49-F238E27FC236}">
                <a16:creationId xmlns:a16="http://schemas.microsoft.com/office/drawing/2014/main" id="{2906DB97-6F53-42B4-BE15-06743AB3BE6A}"/>
              </a:ext>
            </a:extLst>
          </p:cNvPr>
          <p:cNvSpPr>
            <a:spLocks noGrp="1"/>
          </p:cNvSpPr>
          <p:nvPr>
            <p:ph idx="1"/>
          </p:nvPr>
        </p:nvSpPr>
        <p:spPr>
          <a:xfrm>
            <a:off x="4810259" y="649480"/>
            <a:ext cx="6555347" cy="5546047"/>
          </a:xfrm>
        </p:spPr>
        <p:txBody>
          <a:bodyPr anchor="ctr">
            <a:normAutofit fontScale="85000" lnSpcReduction="20000"/>
          </a:bodyPr>
          <a:lstStyle/>
          <a:p>
            <a:pPr>
              <a:lnSpc>
                <a:spcPct val="115000"/>
              </a:lnSpc>
            </a:pPr>
            <a:endParaRPr lang="en-GB" sz="2400" b="1" dirty="0"/>
          </a:p>
          <a:p>
            <a:pPr>
              <a:lnSpc>
                <a:spcPct val="115000"/>
              </a:lnSpc>
            </a:pPr>
            <a:r>
              <a:rPr lang="en-GB" sz="2400" b="1" dirty="0"/>
              <a:t>Galop </a:t>
            </a:r>
            <a:r>
              <a:rPr lang="en-GB" sz="2400" dirty="0"/>
              <a:t>National LGBTQ+ abuse charity </a:t>
            </a:r>
            <a:r>
              <a:rPr lang="en-GB" sz="2400" dirty="0">
                <a:hlinkClick r:id="rId2"/>
              </a:rPr>
              <a:t>www.galop.org.uk</a:t>
            </a:r>
            <a:r>
              <a:rPr lang="en-GB" sz="2400" dirty="0"/>
              <a:t> </a:t>
            </a:r>
          </a:p>
          <a:p>
            <a:pPr>
              <a:lnSpc>
                <a:spcPct val="115000"/>
              </a:lnSpc>
            </a:pPr>
            <a:endParaRPr lang="en-GB" sz="2400" dirty="0"/>
          </a:p>
          <a:p>
            <a:pPr>
              <a:lnSpc>
                <a:spcPct val="115000"/>
              </a:lnSpc>
            </a:pPr>
            <a:r>
              <a:rPr lang="en-GB" sz="2400" b="1" dirty="0"/>
              <a:t>Hourglass</a:t>
            </a:r>
            <a:r>
              <a:rPr lang="en-GB" sz="2400" dirty="0"/>
              <a:t> – National elder abuse charity </a:t>
            </a:r>
            <a:r>
              <a:rPr lang="en-GB" sz="2400" dirty="0">
                <a:hlinkClick r:id="rId3"/>
              </a:rPr>
              <a:t>www.wearehourglass.org</a:t>
            </a:r>
            <a:endParaRPr lang="en-GB" sz="2400" dirty="0"/>
          </a:p>
          <a:p>
            <a:pPr>
              <a:lnSpc>
                <a:spcPct val="115000"/>
              </a:lnSpc>
            </a:pPr>
            <a:endParaRPr lang="en-GB" sz="2400" b="1" dirty="0"/>
          </a:p>
          <a:p>
            <a:pPr>
              <a:lnSpc>
                <a:spcPct val="115000"/>
              </a:lnSpc>
            </a:pPr>
            <a:r>
              <a:rPr lang="en-GB" sz="2400" b="1" dirty="0"/>
              <a:t>Stonewall: </a:t>
            </a:r>
            <a:r>
              <a:rPr lang="en-GB" sz="2400" dirty="0"/>
              <a:t>National LGBTQ+ charity: </a:t>
            </a:r>
            <a:r>
              <a:rPr lang="en-GB" sz="1800" dirty="0">
                <a:hlinkClick r:id="rId4"/>
              </a:rPr>
              <a:t>www.stonewall.org.uk/</a:t>
            </a:r>
            <a:endParaRPr lang="en-GB" sz="1800" dirty="0"/>
          </a:p>
          <a:p>
            <a:endParaRPr lang="en-GB" sz="2400" dirty="0"/>
          </a:p>
          <a:p>
            <a:pPr>
              <a:lnSpc>
                <a:spcPct val="100000"/>
              </a:lnSpc>
              <a:spcBef>
                <a:spcPts val="0"/>
              </a:spcBef>
            </a:pPr>
            <a:r>
              <a:rPr lang="en-GB" sz="2400" b="1" dirty="0"/>
              <a:t>Gendered Intelligence</a:t>
            </a:r>
            <a:r>
              <a:rPr lang="en-GB" sz="2400" dirty="0"/>
              <a:t>: Trans-led charity, supporting youth and adults: </a:t>
            </a:r>
            <a:r>
              <a:rPr lang="en-GB" sz="1800" dirty="0">
                <a:hlinkClick r:id="rId5"/>
              </a:rPr>
              <a:t>https://genderedintelligence.co.uk/</a:t>
            </a:r>
            <a:endParaRPr lang="en-GB" sz="1800" dirty="0"/>
          </a:p>
          <a:p>
            <a:endParaRPr lang="en-GB" sz="2400" dirty="0"/>
          </a:p>
          <a:p>
            <a:r>
              <a:rPr lang="en-GB" sz="2400" b="1" dirty="0"/>
              <a:t>Diamonds</a:t>
            </a:r>
            <a:r>
              <a:rPr lang="en-GB" sz="2400" b="1" i="1" dirty="0"/>
              <a:t>: </a:t>
            </a:r>
            <a:r>
              <a:rPr lang="en-GB" sz="2400" dirty="0"/>
              <a:t>Cambridge-based trans/NB support: </a:t>
            </a:r>
            <a:r>
              <a:rPr lang="en-GB" sz="1800" dirty="0">
                <a:hlinkClick r:id="rId6"/>
              </a:rPr>
              <a:t>http://www.diamondstgc.org.uk/</a:t>
            </a:r>
            <a:r>
              <a:rPr lang="en-GB" sz="1800" dirty="0"/>
              <a:t> </a:t>
            </a:r>
            <a:endParaRPr lang="en-GB" sz="1800" b="1" dirty="0"/>
          </a:p>
          <a:p>
            <a:endParaRPr lang="en-GB" sz="2000" dirty="0"/>
          </a:p>
          <a:p>
            <a:r>
              <a:rPr lang="en-GB" sz="2400" b="1" dirty="0"/>
              <a:t>Encompass Network</a:t>
            </a:r>
            <a:r>
              <a:rPr lang="en-GB" sz="2400" dirty="0"/>
              <a:t>: LGBTQ+ charity in Cambridgeshire: </a:t>
            </a:r>
            <a:r>
              <a:rPr lang="en-GB" sz="1800" dirty="0">
                <a:hlinkClick r:id="rId7"/>
              </a:rPr>
              <a:t>http://encompassnetwork.org.uk/</a:t>
            </a:r>
            <a:r>
              <a:rPr lang="en-GB" sz="1800" dirty="0"/>
              <a:t> </a:t>
            </a:r>
            <a:endParaRPr lang="en-GB" sz="1800" b="1" dirty="0"/>
          </a:p>
          <a:p>
            <a:endParaRPr lang="en-GB" sz="2000" dirty="0"/>
          </a:p>
          <a:p>
            <a:endParaRPr lang="en-GB" sz="2000" dirty="0"/>
          </a:p>
          <a:p>
            <a:endParaRPr lang="en-GB" sz="2000" dirty="0"/>
          </a:p>
        </p:txBody>
      </p:sp>
    </p:spTree>
    <p:extLst>
      <p:ext uri="{BB962C8B-B14F-4D97-AF65-F5344CB8AC3E}">
        <p14:creationId xmlns:p14="http://schemas.microsoft.com/office/powerpoint/2010/main" val="82814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ABE8-2894-43BA-A57D-93FB4DC981D0}"/>
              </a:ext>
            </a:extLst>
          </p:cNvPr>
          <p:cNvSpPr>
            <a:spLocks noGrp="1"/>
          </p:cNvSpPr>
          <p:nvPr>
            <p:ph type="title"/>
          </p:nvPr>
        </p:nvSpPr>
        <p:spPr>
          <a:xfrm>
            <a:off x="2531076" y="113493"/>
            <a:ext cx="9319054" cy="1325563"/>
          </a:xfrm>
        </p:spPr>
        <p:txBody>
          <a:bodyPr>
            <a:normAutofit/>
          </a:bodyPr>
          <a:lstStyle/>
          <a:p>
            <a:r>
              <a:rPr lang="en-GB" dirty="0"/>
              <a:t>LGBTQ+ Health: Legal Changes </a:t>
            </a:r>
          </a:p>
        </p:txBody>
      </p:sp>
      <p:graphicFrame>
        <p:nvGraphicFramePr>
          <p:cNvPr id="14" name="Content Placeholder 2">
            <a:extLst>
              <a:ext uri="{FF2B5EF4-FFF2-40B4-BE49-F238E27FC236}">
                <a16:creationId xmlns:a16="http://schemas.microsoft.com/office/drawing/2014/main" id="{4E9EEB8C-6670-484D-9629-B61B8AD17B2D}"/>
              </a:ext>
            </a:extLst>
          </p:cNvPr>
          <p:cNvGraphicFramePr>
            <a:graphicFrameLocks noGrp="1"/>
          </p:cNvGraphicFramePr>
          <p:nvPr>
            <p:ph idx="1"/>
            <p:extLst>
              <p:ext uri="{D42A27DB-BD31-4B8C-83A1-F6EECF244321}">
                <p14:modId xmlns:p14="http://schemas.microsoft.com/office/powerpoint/2010/main" val="4248333548"/>
              </p:ext>
            </p:extLst>
          </p:nvPr>
        </p:nvGraphicFramePr>
        <p:xfrm>
          <a:off x="341870" y="985198"/>
          <a:ext cx="11508259" cy="4887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46D2096-1061-4B9B-8DBA-CF1339521B32}"/>
              </a:ext>
            </a:extLst>
          </p:cNvPr>
          <p:cNvSpPr>
            <a:spLocks noGrp="1"/>
          </p:cNvSpPr>
          <p:nvPr>
            <p:ph type="sldNum" sz="quarter" idx="12"/>
          </p:nvPr>
        </p:nvSpPr>
        <p:spPr>
          <a:xfrm>
            <a:off x="9448800" y="15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0268D6-3B51-4A45-B0DE-59464AFF8F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64E4E6B-E6D4-2699-8EF4-FCDB5CB761A3}"/>
              </a:ext>
            </a:extLst>
          </p:cNvPr>
          <p:cNvSpPr/>
          <p:nvPr/>
        </p:nvSpPr>
        <p:spPr>
          <a:xfrm>
            <a:off x="6034905" y="3367905"/>
            <a:ext cx="122190" cy="122190"/>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 name="TextBox 3">
            <a:extLst>
              <a:ext uri="{FF2B5EF4-FFF2-40B4-BE49-F238E27FC236}">
                <a16:creationId xmlns:a16="http://schemas.microsoft.com/office/drawing/2014/main" id="{419684C4-6CEB-8501-F095-FF505614B054}"/>
              </a:ext>
            </a:extLst>
          </p:cNvPr>
          <p:cNvSpPr txBox="1"/>
          <p:nvPr/>
        </p:nvSpPr>
        <p:spPr>
          <a:xfrm>
            <a:off x="81280" y="5872801"/>
            <a:ext cx="11673840" cy="369332"/>
          </a:xfrm>
          <a:prstGeom prst="rect">
            <a:avLst/>
          </a:prstGeom>
          <a:noFill/>
          <a:ln w="12700">
            <a:solidFill>
              <a:schemeClr val="tx1"/>
            </a:solidFill>
          </a:ln>
        </p:spPr>
        <p:txBody>
          <a:bodyPr wrap="square" rtlCol="0">
            <a:spAutoFit/>
          </a:bodyPr>
          <a:lstStyle/>
          <a:p>
            <a:r>
              <a:rPr lang="en-GB" b="1" i="1" dirty="0"/>
              <a:t>1958</a:t>
            </a:r>
            <a:r>
              <a:rPr lang="en-GB" dirty="0"/>
              <a:t> – Homosexual Law Reform Society founded (UK)             </a:t>
            </a:r>
            <a:r>
              <a:rPr lang="en-GB" b="1" i="1" dirty="0"/>
              <a:t>1967</a:t>
            </a:r>
            <a:r>
              <a:rPr lang="en-GB" b="1" dirty="0"/>
              <a:t> – </a:t>
            </a:r>
            <a:r>
              <a:rPr lang="en-GB" dirty="0"/>
              <a:t>Sex ‘in private’ between men 21+yo legalised</a:t>
            </a:r>
            <a:endParaRPr lang="en-GB" b="1" i="1" dirty="0"/>
          </a:p>
        </p:txBody>
      </p:sp>
    </p:spTree>
    <p:extLst>
      <p:ext uri="{BB962C8B-B14F-4D97-AF65-F5344CB8AC3E}">
        <p14:creationId xmlns:p14="http://schemas.microsoft.com/office/powerpoint/2010/main" val="32113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EEB9B4-1A45-4429-B0AD-8BD945459D68}"/>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Further Reading</a:t>
            </a:r>
          </a:p>
        </p:txBody>
      </p:sp>
      <p:sp>
        <p:nvSpPr>
          <p:cNvPr id="3" name="Content Placeholder 2">
            <a:extLst>
              <a:ext uri="{FF2B5EF4-FFF2-40B4-BE49-F238E27FC236}">
                <a16:creationId xmlns:a16="http://schemas.microsoft.com/office/drawing/2014/main" id="{2906DB97-6F53-42B4-BE15-06743AB3BE6A}"/>
              </a:ext>
            </a:extLst>
          </p:cNvPr>
          <p:cNvSpPr>
            <a:spLocks noGrp="1"/>
          </p:cNvSpPr>
          <p:nvPr>
            <p:ph idx="1"/>
          </p:nvPr>
        </p:nvSpPr>
        <p:spPr>
          <a:xfrm>
            <a:off x="4311077" y="177820"/>
            <a:ext cx="7686182" cy="6482080"/>
          </a:xfrm>
        </p:spPr>
        <p:txBody>
          <a:bodyPr anchor="ctr">
            <a:normAutofit fontScale="85000" lnSpcReduction="20000"/>
          </a:bodyPr>
          <a:lstStyle/>
          <a:p>
            <a:r>
              <a:rPr lang="en-GB" sz="1800" b="1" dirty="0"/>
              <a:t>Older LGBTQ+ People</a:t>
            </a:r>
          </a:p>
          <a:p>
            <a:pPr marL="0" indent="0" algn="l" fontAlgn="base">
              <a:buNone/>
            </a:pPr>
            <a:r>
              <a:rPr lang="en-GB" sz="1800" b="0" i="0" u="sng" dirty="0">
                <a:solidFill>
                  <a:srgbClr val="0000FF"/>
                </a:solidFill>
                <a:effectLst/>
                <a:latin typeface="Calibri" panose="020F0502020204030204" pitchFamily="34" charset="0"/>
                <a:hlinkClick r:id="rId2" tooltip="https://www.nature.com/articles/d41586-022-00073-y"/>
              </a:rPr>
              <a:t>Blog - Support for LGBTQ+ people in later life</a:t>
            </a:r>
            <a:endParaRPr lang="en-GB" sz="1800" b="0" i="0" dirty="0">
              <a:solidFill>
                <a:srgbClr val="000000"/>
              </a:solidFill>
              <a:effectLst/>
              <a:latin typeface="Calibri" panose="020F0502020204030204" pitchFamily="34" charset="0"/>
            </a:endParaRPr>
          </a:p>
          <a:p>
            <a:pPr marL="0" indent="0" algn="l" fontAlgn="base">
              <a:buNone/>
            </a:pPr>
            <a:r>
              <a:rPr lang="en-GB" sz="1800" b="0" i="0" u="sng" dirty="0">
                <a:solidFill>
                  <a:srgbClr val="0000FF"/>
                </a:solidFill>
                <a:effectLst/>
                <a:latin typeface="Calibri" panose="020F0502020204030204" pitchFamily="34" charset="0"/>
                <a:hlinkClick r:id="rId3" tooltip="https://www.ageuk.org.uk/information-advice/health-wellbeing/relationships-family/lgbt/"/>
              </a:rPr>
              <a:t>Information Hub - Age UK's section on LGBT+ rights</a:t>
            </a:r>
            <a:endParaRPr lang="en-GB" sz="1800" b="0" i="0" u="sng" dirty="0">
              <a:solidFill>
                <a:srgbClr val="0000FF"/>
              </a:solidFill>
              <a:effectLst/>
              <a:latin typeface="Calibri" panose="020F0502020204030204" pitchFamily="34" charset="0"/>
            </a:endParaRPr>
          </a:p>
          <a:p>
            <a:pPr marL="0" indent="0" algn="l" fontAlgn="base">
              <a:buNone/>
            </a:pPr>
            <a:r>
              <a:rPr lang="en-GB" sz="1800" b="0" i="0" u="sng" dirty="0">
                <a:solidFill>
                  <a:srgbClr val="0000FF"/>
                </a:solidFill>
                <a:effectLst/>
                <a:latin typeface="Calibri" panose="020F0502020204030204" pitchFamily="34" charset="0"/>
                <a:hlinkClick r:id="rId4"/>
              </a:rPr>
              <a:t>Age UK’s Guide, ‘Safe To Be Me’</a:t>
            </a:r>
            <a:endParaRPr lang="en-GB" sz="1800" b="0" i="0" u="sng" dirty="0">
              <a:solidFill>
                <a:srgbClr val="0000FF"/>
              </a:solidFill>
              <a:effectLst/>
              <a:latin typeface="Calibri" panose="020F0502020204030204" pitchFamily="34" charset="0"/>
            </a:endParaRPr>
          </a:p>
          <a:p>
            <a:pPr marL="0" indent="0" algn="l" fontAlgn="base">
              <a:buNone/>
            </a:pPr>
            <a:r>
              <a:rPr lang="en-GB" sz="1800" u="sng" dirty="0">
                <a:solidFill>
                  <a:srgbClr val="0000FF"/>
                </a:solidFill>
                <a:latin typeface="Calibri" panose="020F0502020204030204" pitchFamily="34" charset="0"/>
                <a:hlinkClick r:id="rId5"/>
              </a:rPr>
              <a:t>Age UK Factsheet on Trans Issues and later life</a:t>
            </a:r>
            <a:endParaRPr lang="en-GB" sz="1800" b="0" i="0" dirty="0">
              <a:solidFill>
                <a:srgbClr val="000000"/>
              </a:solidFill>
              <a:effectLst/>
              <a:latin typeface="Calibri" panose="020F0502020204030204" pitchFamily="34" charset="0"/>
            </a:endParaRPr>
          </a:p>
          <a:p>
            <a:pPr marL="0" indent="0" algn="l" fontAlgn="base">
              <a:buNone/>
            </a:pPr>
            <a:r>
              <a:rPr lang="en-GB" sz="1800" b="0" i="0" u="sng" dirty="0">
                <a:solidFill>
                  <a:srgbClr val="0000FF"/>
                </a:solidFill>
                <a:effectLst/>
                <a:latin typeface="Calibri" panose="020F0502020204030204" pitchFamily="34" charset="0"/>
                <a:hlinkClick r:id="rId6" tooltip="https://www.stonewall.org.uk/system/files/older_people_final_lo_res.pdf"/>
              </a:rPr>
              <a:t>Best Practice - Stonewall Report/Guidance on working with older LGB people</a:t>
            </a:r>
            <a:r>
              <a:rPr lang="en-GB" sz="1800" b="0" i="0" dirty="0">
                <a:solidFill>
                  <a:srgbClr val="000000"/>
                </a:solidFill>
                <a:effectLst/>
                <a:latin typeface="Calibri" panose="020F0502020204030204" pitchFamily="34" charset="0"/>
              </a:rPr>
              <a:t>.</a:t>
            </a:r>
          </a:p>
          <a:p>
            <a:pPr marL="0" indent="0" algn="l" fontAlgn="base">
              <a:buNone/>
            </a:pPr>
            <a:r>
              <a:rPr lang="en-GB" sz="1800" b="0" i="0" dirty="0">
                <a:solidFill>
                  <a:srgbClr val="000000"/>
                </a:solidFill>
                <a:effectLst/>
                <a:latin typeface="Calibri" panose="020F0502020204030204" pitchFamily="34" charset="0"/>
                <a:hlinkClick r:id="rId7"/>
              </a:rPr>
              <a:t>LGBT Ageing Centre’s Best Practice for inclusive services</a:t>
            </a:r>
            <a:endParaRPr lang="en-GB" sz="1800" b="0" i="0" dirty="0">
              <a:solidFill>
                <a:srgbClr val="000000"/>
              </a:solidFill>
              <a:effectLst/>
              <a:latin typeface="Calibri" panose="020F0502020204030204" pitchFamily="34" charset="0"/>
            </a:endParaRPr>
          </a:p>
          <a:p>
            <a:pPr marL="0" indent="0" algn="l" fontAlgn="base">
              <a:buNone/>
            </a:pPr>
            <a:r>
              <a:rPr lang="en-GB" sz="1800" b="0" i="0" dirty="0">
                <a:solidFill>
                  <a:srgbClr val="000000"/>
                </a:solidFill>
                <a:effectLst/>
                <a:latin typeface="Calibri" panose="020F0502020204030204" pitchFamily="34" charset="0"/>
                <a:hlinkClick r:id="rId8"/>
              </a:rPr>
              <a:t>Webinar: How To Be An Ally to Transgender Older Adults (2021)</a:t>
            </a:r>
            <a:endParaRPr lang="en-GB" sz="1800" b="0" i="0" dirty="0">
              <a:solidFill>
                <a:srgbClr val="000000"/>
              </a:solidFill>
              <a:effectLst/>
              <a:latin typeface="Calibri" panose="020F0502020204030204" pitchFamily="34" charset="0"/>
            </a:endParaRPr>
          </a:p>
          <a:p>
            <a:pPr marL="0" indent="0" algn="l" fontAlgn="base">
              <a:buNone/>
            </a:pPr>
            <a:endParaRPr lang="en-GB" sz="1800" b="0" i="0" dirty="0">
              <a:solidFill>
                <a:srgbClr val="000000"/>
              </a:solidFill>
              <a:effectLst/>
              <a:latin typeface="Calibri" panose="020F0502020204030204" pitchFamily="34" charset="0"/>
            </a:endParaRPr>
          </a:p>
          <a:p>
            <a:pPr fontAlgn="base"/>
            <a:r>
              <a:rPr lang="en-GB" sz="1800" b="1" i="0" dirty="0">
                <a:solidFill>
                  <a:srgbClr val="000000"/>
                </a:solidFill>
                <a:effectLst/>
                <a:latin typeface="Calibri" panose="020F0502020204030204" pitchFamily="34" charset="0"/>
              </a:rPr>
              <a:t>Trans/NB experiences of Domestic Violence</a:t>
            </a:r>
          </a:p>
          <a:p>
            <a:pPr marL="0" indent="0" fontAlgn="base">
              <a:buNone/>
            </a:pPr>
            <a:r>
              <a:rPr lang="en-GB" sz="1800" i="0" dirty="0">
                <a:solidFill>
                  <a:srgbClr val="000000"/>
                </a:solidFill>
                <a:effectLst/>
                <a:latin typeface="Calibri" panose="020F0502020204030204" pitchFamily="34" charset="0"/>
                <a:hlinkClick r:id="rId9"/>
              </a:rPr>
              <a:t>Safe Lives Transgender Survivors Report</a:t>
            </a:r>
            <a:endParaRPr lang="en-GB" sz="1800" i="0" dirty="0">
              <a:solidFill>
                <a:srgbClr val="000000"/>
              </a:solidFill>
              <a:effectLst/>
              <a:latin typeface="Calibri" panose="020F0502020204030204" pitchFamily="34" charset="0"/>
            </a:endParaRPr>
          </a:p>
          <a:p>
            <a:pPr marL="0" indent="0" fontAlgn="base">
              <a:buNone/>
            </a:pPr>
            <a:r>
              <a:rPr lang="en-GB" sz="1800" i="0" dirty="0">
                <a:solidFill>
                  <a:srgbClr val="000000"/>
                </a:solidFill>
                <a:effectLst/>
                <a:latin typeface="Calibri" panose="020F0502020204030204" pitchFamily="34" charset="0"/>
                <a:hlinkClick r:id="rId10"/>
              </a:rPr>
              <a:t>Scottish Transgender Alliance Report on Domestic Abuse</a:t>
            </a:r>
            <a:endParaRPr lang="en-GB" sz="1800" i="0" dirty="0">
              <a:solidFill>
                <a:srgbClr val="000000"/>
              </a:solidFill>
              <a:effectLst/>
              <a:latin typeface="Calibri" panose="020F0502020204030204" pitchFamily="34" charset="0"/>
            </a:endParaRPr>
          </a:p>
          <a:p>
            <a:pPr algn="l" fontAlgn="base"/>
            <a:endParaRPr lang="en-GB" sz="1800" dirty="0">
              <a:solidFill>
                <a:srgbClr val="000000"/>
              </a:solidFill>
              <a:latin typeface="Calibri" panose="020F0502020204030204" pitchFamily="34" charset="0"/>
            </a:endParaRPr>
          </a:p>
          <a:p>
            <a:pPr algn="l" fontAlgn="base"/>
            <a:r>
              <a:rPr lang="en-GB" sz="1800" b="1" i="0" dirty="0">
                <a:solidFill>
                  <a:srgbClr val="000000"/>
                </a:solidFill>
                <a:effectLst/>
                <a:latin typeface="Calibri" panose="020F0502020204030204" pitchFamily="34" charset="0"/>
              </a:rPr>
              <a:t>The Gender Recognition Act</a:t>
            </a:r>
          </a:p>
          <a:p>
            <a:pPr marL="0" indent="0" algn="l" fontAlgn="base">
              <a:buNone/>
            </a:pPr>
            <a:r>
              <a:rPr lang="en-GB" sz="1800" dirty="0">
                <a:solidFill>
                  <a:srgbClr val="000000"/>
                </a:solidFill>
                <a:latin typeface="Calibri" panose="020F0502020204030204" pitchFamily="34" charset="0"/>
                <a:hlinkClick r:id="rId11"/>
              </a:rPr>
              <a:t>Stonewall summary of UK’ government’s response to the GRA</a:t>
            </a:r>
            <a:endParaRPr lang="en-GB" sz="1800" dirty="0">
              <a:solidFill>
                <a:srgbClr val="000000"/>
              </a:solidFill>
              <a:latin typeface="Calibri" panose="020F0502020204030204" pitchFamily="34" charset="0"/>
            </a:endParaRPr>
          </a:p>
          <a:p>
            <a:pPr algn="l" fontAlgn="base"/>
            <a:endParaRPr lang="en-GB" sz="1800" i="0" dirty="0">
              <a:solidFill>
                <a:srgbClr val="000000"/>
              </a:solidFill>
              <a:effectLst/>
              <a:latin typeface="Calibri" panose="020F0502020204030204" pitchFamily="34" charset="0"/>
            </a:endParaRPr>
          </a:p>
          <a:p>
            <a:pPr algn="l" fontAlgn="base"/>
            <a:r>
              <a:rPr lang="en-GB" sz="1800" b="1" dirty="0">
                <a:solidFill>
                  <a:srgbClr val="000000"/>
                </a:solidFill>
                <a:latin typeface="Calibri" panose="020F0502020204030204" pitchFamily="34" charset="0"/>
              </a:rPr>
              <a:t>Advice on trans inclusion in workplaces (including toilets and changing facilities)</a:t>
            </a:r>
          </a:p>
          <a:p>
            <a:pPr marL="0" indent="0" algn="l" fontAlgn="base">
              <a:buNone/>
            </a:pPr>
            <a:r>
              <a:rPr lang="en-GB" sz="1800" b="0" u="sng" strike="noStrike" dirty="0">
                <a:solidFill>
                  <a:srgbClr val="0563C1"/>
                </a:solidFill>
                <a:effectLst/>
                <a:latin typeface="Calibri" panose="020F0502020204030204" pitchFamily="34" charset="0"/>
              </a:rPr>
              <a:t>Brighton and Hove Trans Inclusion Toolkit (2021)</a:t>
            </a:r>
          </a:p>
          <a:p>
            <a:pPr algn="l" fontAlgn="base"/>
            <a:endParaRPr lang="en-GB" sz="1800" u="sng" dirty="0">
              <a:solidFill>
                <a:srgbClr val="0563C1"/>
              </a:solidFill>
              <a:latin typeface="Calibri" panose="020F0502020204030204" pitchFamily="34" charset="0"/>
            </a:endParaRPr>
          </a:p>
          <a:p>
            <a:pPr algn="l" fontAlgn="base"/>
            <a:r>
              <a:rPr lang="en-GB" sz="1800" b="1" dirty="0">
                <a:latin typeface="Calibri" panose="020F0502020204030204" pitchFamily="34" charset="0"/>
              </a:rPr>
              <a:t>Hate Crime</a:t>
            </a:r>
          </a:p>
          <a:p>
            <a:pPr marL="0" indent="0" algn="l" fontAlgn="base">
              <a:buNone/>
            </a:pPr>
            <a:r>
              <a:rPr lang="en-GB" sz="1800" dirty="0">
                <a:latin typeface="Calibri" panose="020F0502020204030204" pitchFamily="34" charset="0"/>
                <a:hlinkClick r:id="rId12"/>
              </a:rPr>
              <a:t>Crown Prosecution Service guidance on HBT crime</a:t>
            </a:r>
            <a:endParaRPr lang="en-GB" sz="1800" dirty="0">
              <a:latin typeface="Calibri" panose="020F0502020204030204" pitchFamily="34" charset="0"/>
            </a:endParaRPr>
          </a:p>
          <a:p>
            <a:pPr marL="0" indent="0" algn="l" fontAlgn="base">
              <a:buNone/>
            </a:pPr>
            <a:r>
              <a:rPr lang="en-GB" sz="1800" dirty="0">
                <a:latin typeface="Calibri" panose="020F0502020204030204" pitchFamily="34" charset="0"/>
                <a:hlinkClick r:id="rId13"/>
              </a:rPr>
              <a:t>BBC reporting on the rise in transphobic attacks</a:t>
            </a:r>
            <a:endParaRPr lang="en-GB" sz="2000" dirty="0"/>
          </a:p>
        </p:txBody>
      </p:sp>
    </p:spTree>
    <p:extLst>
      <p:ext uri="{BB962C8B-B14F-4D97-AF65-F5344CB8AC3E}">
        <p14:creationId xmlns:p14="http://schemas.microsoft.com/office/powerpoint/2010/main" val="271319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EEB9B4-1A45-4429-B0AD-8BD945459D68}"/>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Any Questions?</a:t>
            </a:r>
          </a:p>
        </p:txBody>
      </p:sp>
    </p:spTree>
    <p:extLst>
      <p:ext uri="{BB962C8B-B14F-4D97-AF65-F5344CB8AC3E}">
        <p14:creationId xmlns:p14="http://schemas.microsoft.com/office/powerpoint/2010/main" val="359351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6AC13-60D5-442B-B849-F4D1F883E1D6}"/>
              </a:ext>
            </a:extLst>
          </p:cNvPr>
          <p:cNvSpPr>
            <a:spLocks noGrp="1"/>
          </p:cNvSpPr>
          <p:nvPr>
            <p:ph idx="1"/>
          </p:nvPr>
        </p:nvSpPr>
        <p:spPr/>
        <p:txBody>
          <a:bodyPr>
            <a:normAutofit fontScale="92500" lnSpcReduction="20000"/>
          </a:bodyPr>
          <a:lstStyle/>
          <a:p>
            <a:r>
              <a:rPr lang="en-US" sz="3200" b="1" dirty="0">
                <a:solidFill>
                  <a:srgbClr val="C00000"/>
                </a:solidFill>
              </a:rPr>
              <a:t>Lesbian:</a:t>
            </a:r>
            <a:r>
              <a:rPr lang="en-US" sz="3200" b="1" dirty="0">
                <a:solidFill>
                  <a:srgbClr val="441B62"/>
                </a:solidFill>
              </a:rPr>
              <a:t> </a:t>
            </a:r>
            <a:r>
              <a:rPr lang="en-US" sz="2800" dirty="0">
                <a:solidFill>
                  <a:schemeClr val="tx1"/>
                </a:solidFill>
              </a:rPr>
              <a:t>A woman who is attracted to other women</a:t>
            </a:r>
            <a:r>
              <a:rPr lang="en-US" sz="3200" dirty="0">
                <a:solidFill>
                  <a:schemeClr val="tx1"/>
                </a:solidFill>
              </a:rPr>
              <a:t>	</a:t>
            </a:r>
            <a:r>
              <a:rPr lang="en-US" sz="3200" b="1" dirty="0">
                <a:solidFill>
                  <a:srgbClr val="441B62"/>
                </a:solidFill>
              </a:rPr>
              <a:t>	</a:t>
            </a:r>
          </a:p>
          <a:p>
            <a:r>
              <a:rPr lang="en-US" sz="3200" b="1" dirty="0">
                <a:solidFill>
                  <a:srgbClr val="C00000"/>
                </a:solidFill>
              </a:rPr>
              <a:t>Gay:</a:t>
            </a:r>
            <a:r>
              <a:rPr lang="en-US" sz="3200" b="1" dirty="0">
                <a:solidFill>
                  <a:srgbClr val="441B62"/>
                </a:solidFill>
              </a:rPr>
              <a:t> </a:t>
            </a:r>
            <a:r>
              <a:rPr lang="en-US" sz="2800" dirty="0">
                <a:solidFill>
                  <a:schemeClr val="tx1"/>
                </a:solidFill>
              </a:rPr>
              <a:t>A person attracted to people of the same gender as themselves</a:t>
            </a:r>
          </a:p>
          <a:p>
            <a:r>
              <a:rPr lang="en-GB" sz="3200" b="1" dirty="0">
                <a:solidFill>
                  <a:srgbClr val="C00000"/>
                </a:solidFill>
              </a:rPr>
              <a:t>Bisexual/Bi</a:t>
            </a:r>
            <a:r>
              <a:rPr lang="en-GB" sz="3600" b="1" dirty="0">
                <a:solidFill>
                  <a:srgbClr val="C00000"/>
                </a:solidFill>
              </a:rPr>
              <a:t>: </a:t>
            </a:r>
            <a:r>
              <a:rPr lang="en-GB" sz="2800" dirty="0">
                <a:solidFill>
                  <a:schemeClr val="tx1"/>
                </a:solidFill>
              </a:rPr>
              <a:t>A person of any gender who is attracted to people of their own gender and other genders</a:t>
            </a:r>
          </a:p>
          <a:p>
            <a:r>
              <a:rPr lang="en-US" sz="3200" b="1" dirty="0">
                <a:solidFill>
                  <a:srgbClr val="00B050"/>
                </a:solidFill>
              </a:rPr>
              <a:t>Trans(gender): </a:t>
            </a:r>
            <a:r>
              <a:rPr lang="en-US" sz="2800" dirty="0">
                <a:solidFill>
                  <a:schemeClr val="tx1"/>
                </a:solidFill>
              </a:rPr>
              <a:t>Someone whose gender identity is different from the sex and gender assigned to them at birth</a:t>
            </a:r>
          </a:p>
          <a:p>
            <a:r>
              <a:rPr lang="en-GB" sz="3200" b="1" dirty="0">
                <a:solidFill>
                  <a:srgbClr val="0096FF"/>
                </a:solidFill>
              </a:rPr>
              <a:t>Questioning?</a:t>
            </a:r>
            <a:r>
              <a:rPr lang="en-GB" sz="3200" dirty="0">
                <a:solidFill>
                  <a:srgbClr val="0096FF"/>
                </a:solidFill>
              </a:rPr>
              <a:t> </a:t>
            </a:r>
            <a:r>
              <a:rPr lang="en-GB" sz="2800" dirty="0">
                <a:solidFill>
                  <a:schemeClr val="tx1"/>
                </a:solidFill>
              </a:rPr>
              <a:t>Someone who is exploring their gender identity and/or sexuality</a:t>
            </a:r>
          </a:p>
          <a:p>
            <a:r>
              <a:rPr lang="en-GB" sz="3200" b="1" dirty="0">
                <a:solidFill>
                  <a:srgbClr val="0096FF"/>
                </a:solidFill>
              </a:rPr>
              <a:t>Queer</a:t>
            </a:r>
            <a:r>
              <a:rPr lang="en-GB" dirty="0">
                <a:solidFill>
                  <a:schemeClr val="tx1"/>
                </a:solidFill>
              </a:rPr>
              <a:t>: an experience of gender/sexuality not adequately described by existing labels, or ‘umbrella term’</a:t>
            </a:r>
          </a:p>
          <a:p>
            <a:r>
              <a:rPr lang="en-GB" sz="3600" b="1" dirty="0">
                <a:solidFill>
                  <a:srgbClr val="0096FF"/>
                </a:solidFill>
              </a:rPr>
              <a:t>+</a:t>
            </a:r>
            <a:r>
              <a:rPr lang="en-GB" sz="3500" b="1" dirty="0">
                <a:solidFill>
                  <a:srgbClr val="00B0F0"/>
                </a:solidFill>
              </a:rPr>
              <a:t>: </a:t>
            </a:r>
            <a:r>
              <a:rPr lang="en-GB" dirty="0">
                <a:solidFill>
                  <a:schemeClr val="tx1"/>
                </a:solidFill>
              </a:rPr>
              <a:t>Indicates other identity terms e.g. pansexual, asexual, intersex…</a:t>
            </a:r>
            <a:endParaRPr lang="en-GB" sz="3500" b="1" dirty="0">
              <a:solidFill>
                <a:srgbClr val="00B0F0"/>
              </a:solidFill>
            </a:endParaRPr>
          </a:p>
          <a:p>
            <a:endParaRPr lang="en-GB" dirty="0"/>
          </a:p>
        </p:txBody>
      </p:sp>
      <p:sp>
        <p:nvSpPr>
          <p:cNvPr id="4" name="Title 1">
            <a:extLst>
              <a:ext uri="{FF2B5EF4-FFF2-40B4-BE49-F238E27FC236}">
                <a16:creationId xmlns:a16="http://schemas.microsoft.com/office/drawing/2014/main" id="{4D646FE1-3FF8-446E-BF74-54497CA0129F}"/>
              </a:ext>
            </a:extLst>
          </p:cNvPr>
          <p:cNvSpPr>
            <a:spLocks noGrp="1"/>
          </p:cNvSpPr>
          <p:nvPr>
            <p:ph type="title"/>
          </p:nvPr>
        </p:nvSpPr>
        <p:spPr>
          <a:xfrm>
            <a:off x="838200" y="365125"/>
            <a:ext cx="10515600" cy="1325563"/>
          </a:xfrm>
        </p:spPr>
        <p:txBody>
          <a:bodyPr/>
          <a:lstStyle/>
          <a:p>
            <a:r>
              <a:rPr lang="en-US" sz="8800" b="1" dirty="0">
                <a:solidFill>
                  <a:srgbClr val="C00000"/>
                </a:solidFill>
              </a:rPr>
              <a:t>LGB</a:t>
            </a:r>
            <a:r>
              <a:rPr lang="en-US" sz="8800" b="1" dirty="0">
                <a:solidFill>
                  <a:srgbClr val="00B050"/>
                </a:solidFill>
              </a:rPr>
              <a:t>T</a:t>
            </a:r>
            <a:r>
              <a:rPr lang="en-US" sz="8800" b="1" dirty="0">
                <a:solidFill>
                  <a:srgbClr val="0096FF"/>
                </a:solidFill>
              </a:rPr>
              <a:t>Q+</a:t>
            </a:r>
            <a:endParaRPr lang="en-GB" dirty="0">
              <a:solidFill>
                <a:srgbClr val="491E68"/>
              </a:solidFill>
            </a:endParaRPr>
          </a:p>
        </p:txBody>
      </p:sp>
    </p:spTree>
    <p:extLst>
      <p:ext uri="{BB962C8B-B14F-4D97-AF65-F5344CB8AC3E}">
        <p14:creationId xmlns:p14="http://schemas.microsoft.com/office/powerpoint/2010/main" val="221605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F89B4A-8711-4B99-9610-0FD8FF481F9B}"/>
              </a:ext>
            </a:extLst>
          </p:cNvPr>
          <p:cNvSpPr>
            <a:spLocks noGrp="1"/>
          </p:cNvSpPr>
          <p:nvPr>
            <p:ph type="title"/>
          </p:nvPr>
        </p:nvSpPr>
        <p:spPr>
          <a:xfrm>
            <a:off x="838200" y="365125"/>
            <a:ext cx="10515600" cy="1325563"/>
          </a:xfrm>
        </p:spPr>
        <p:txBody>
          <a:bodyPr>
            <a:normAutofit/>
          </a:bodyPr>
          <a:lstStyle/>
          <a:p>
            <a:r>
              <a:rPr lang="en-GB" sz="4400" b="1" dirty="0"/>
              <a:t>Coming out as trans</a:t>
            </a:r>
          </a:p>
        </p:txBody>
      </p:sp>
      <p:sp>
        <p:nvSpPr>
          <p:cNvPr id="6" name="Content Placeholder 2">
            <a:extLst>
              <a:ext uri="{FF2B5EF4-FFF2-40B4-BE49-F238E27FC236}">
                <a16:creationId xmlns:a16="http://schemas.microsoft.com/office/drawing/2014/main" id="{A6854862-34C9-4FF1-85D7-494D45DE517E}"/>
              </a:ext>
            </a:extLst>
          </p:cNvPr>
          <p:cNvSpPr>
            <a:spLocks noGrp="1"/>
          </p:cNvSpPr>
          <p:nvPr>
            <p:ph idx="1"/>
          </p:nvPr>
        </p:nvSpPr>
        <p:spPr>
          <a:xfrm>
            <a:off x="838200" y="1825625"/>
            <a:ext cx="10515600" cy="4351338"/>
          </a:xfrm>
        </p:spPr>
        <p:txBody>
          <a:bodyPr>
            <a:normAutofit/>
          </a:bodyPr>
          <a:lstStyle/>
          <a:p>
            <a:pPr marL="0" indent="0">
              <a:buNone/>
            </a:pPr>
            <a:endParaRPr lang="en-GB" sz="7200" b="1" dirty="0">
              <a:solidFill>
                <a:srgbClr val="FF9933"/>
              </a:solidFill>
            </a:endParaRPr>
          </a:p>
          <a:p>
            <a:pPr marL="0" indent="0">
              <a:buNone/>
            </a:pPr>
            <a:r>
              <a:rPr lang="en-GB" sz="7200" b="1" dirty="0">
                <a:solidFill>
                  <a:srgbClr val="FF9933"/>
                </a:solidFill>
              </a:rPr>
              <a:t>Age 2-7</a:t>
            </a:r>
          </a:p>
          <a:p>
            <a:endParaRPr lang="en-GB" sz="7200" b="1" dirty="0">
              <a:solidFill>
                <a:srgbClr val="FF9933"/>
              </a:solidFill>
            </a:endParaRPr>
          </a:p>
        </p:txBody>
      </p:sp>
      <p:sp>
        <p:nvSpPr>
          <p:cNvPr id="7" name="Rectangle 6">
            <a:extLst>
              <a:ext uri="{FF2B5EF4-FFF2-40B4-BE49-F238E27FC236}">
                <a16:creationId xmlns:a16="http://schemas.microsoft.com/office/drawing/2014/main" id="{CAE9E7BF-96AC-447B-BB72-35980E8F047A}"/>
              </a:ext>
            </a:extLst>
          </p:cNvPr>
          <p:cNvSpPr/>
          <p:nvPr/>
        </p:nvSpPr>
        <p:spPr>
          <a:xfrm>
            <a:off x="4224816" y="3134733"/>
            <a:ext cx="3938523"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91E68"/>
                </a:solidFill>
                <a:effectLst/>
                <a:uLnTx/>
                <a:uFillTx/>
                <a:latin typeface="Calibri" panose="020F0502020204030204"/>
                <a:ea typeface="+mn-ea"/>
                <a:cs typeface="+mn-cs"/>
              </a:rPr>
              <a:t>Realise</a:t>
            </a:r>
            <a:r>
              <a:rPr kumimoji="0" lang="en-US" sz="2400" b="0" i="0" u="none" strike="noStrike" kern="1200" cap="none" spc="0" normalizeH="0" baseline="0" noProof="0" dirty="0">
                <a:ln>
                  <a:noFill/>
                </a:ln>
                <a:solidFill>
                  <a:srgbClr val="491E68"/>
                </a:solidFill>
                <a:effectLst/>
                <a:uLnTx/>
                <a:uFillTx/>
                <a:latin typeface="Calibri" panose="020F0502020204030204"/>
                <a:ea typeface="+mn-ea"/>
                <a:cs typeface="+mn-cs"/>
              </a:rPr>
              <a:t> you may not </a:t>
            </a:r>
            <a:r>
              <a:rPr lang="en-US" sz="2400" dirty="0">
                <a:solidFill>
                  <a:srgbClr val="491E68"/>
                </a:solidFill>
                <a:latin typeface="Calibri" panose="020F0502020204030204"/>
              </a:rPr>
              <a:t>identify with the gender you were assigned at birth (cis gender)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65558A4A-1796-4AF1-A783-E88D6AF5B559}"/>
              </a:ext>
            </a:extLst>
          </p:cNvPr>
          <p:cNvSpPr txBox="1">
            <a:spLocks/>
          </p:cNvSpPr>
          <p:nvPr/>
        </p:nvSpPr>
        <p:spPr>
          <a:xfrm>
            <a:off x="838200" y="4817522"/>
            <a:ext cx="3707296" cy="163875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2466"/>
                </a:solidFill>
                <a:effectLst/>
                <a:uLnTx/>
                <a:uFillTx/>
                <a:latin typeface="Calibri" panose="020F0502020204030204"/>
                <a:ea typeface="+mn-ea"/>
                <a:cs typeface="+mn-cs"/>
              </a:rPr>
              <a:t>Age 16-40</a:t>
            </a:r>
          </a:p>
        </p:txBody>
      </p:sp>
      <p:sp>
        <p:nvSpPr>
          <p:cNvPr id="9" name="Rectangle 8">
            <a:extLst>
              <a:ext uri="{FF2B5EF4-FFF2-40B4-BE49-F238E27FC236}">
                <a16:creationId xmlns:a16="http://schemas.microsoft.com/office/drawing/2014/main" id="{593FA1F1-74DF-4CA2-ADBF-8931B3543C6E}"/>
              </a:ext>
            </a:extLst>
          </p:cNvPr>
          <p:cNvSpPr/>
          <p:nvPr/>
        </p:nvSpPr>
        <p:spPr>
          <a:xfrm>
            <a:off x="4788936" y="4992756"/>
            <a:ext cx="497038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91E68"/>
                </a:solidFill>
                <a:effectLst/>
                <a:uLnTx/>
                <a:uFillTx/>
                <a:latin typeface="Calibri" panose="020F0502020204030204"/>
                <a:ea typeface="+mn-ea"/>
                <a:cs typeface="+mn-cs"/>
              </a:rPr>
              <a:t>Tell someone you may not be cis gender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08F9A44-238A-400B-8A7E-762713424162}"/>
              </a:ext>
            </a:extLst>
          </p:cNvPr>
          <p:cNvPicPr>
            <a:picLocks noChangeAspect="1"/>
          </p:cNvPicPr>
          <p:nvPr/>
        </p:nvPicPr>
        <p:blipFill rotWithShape="1">
          <a:blip r:embed="rId2"/>
          <a:srcRect l="59946" t="19914" r="4861" b="4200"/>
          <a:stretch/>
        </p:blipFill>
        <p:spPr>
          <a:xfrm>
            <a:off x="7765774" y="-237698"/>
            <a:ext cx="4290646" cy="3991709"/>
          </a:xfrm>
          <a:prstGeom prst="rect">
            <a:avLst/>
          </a:prstGeom>
        </p:spPr>
      </p:pic>
    </p:spTree>
    <p:extLst>
      <p:ext uri="{BB962C8B-B14F-4D97-AF65-F5344CB8AC3E}">
        <p14:creationId xmlns:p14="http://schemas.microsoft.com/office/powerpoint/2010/main" val="18297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6D613-E999-46BC-8839-8EFD74273CAD}"/>
              </a:ext>
            </a:extLst>
          </p:cNvPr>
          <p:cNvPicPr>
            <a:picLocks noChangeAspect="1"/>
          </p:cNvPicPr>
          <p:nvPr/>
        </p:nvPicPr>
        <p:blipFill>
          <a:blip r:embed="rId2"/>
          <a:stretch>
            <a:fillRect/>
          </a:stretch>
        </p:blipFill>
        <p:spPr>
          <a:xfrm>
            <a:off x="1350498" y="464852"/>
            <a:ext cx="9186204" cy="5832791"/>
          </a:xfrm>
          <a:prstGeom prst="rect">
            <a:avLst/>
          </a:prstGeom>
        </p:spPr>
      </p:pic>
    </p:spTree>
    <p:extLst>
      <p:ext uri="{BB962C8B-B14F-4D97-AF65-F5344CB8AC3E}">
        <p14:creationId xmlns:p14="http://schemas.microsoft.com/office/powerpoint/2010/main" val="385744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0162-85D4-4C7E-8982-EEE141C3E5BE}"/>
              </a:ext>
            </a:extLst>
          </p:cNvPr>
          <p:cNvSpPr>
            <a:spLocks noGrp="1"/>
          </p:cNvSpPr>
          <p:nvPr>
            <p:ph type="title"/>
          </p:nvPr>
        </p:nvSpPr>
        <p:spPr/>
        <p:txBody>
          <a:bodyPr/>
          <a:lstStyle/>
          <a:p>
            <a:r>
              <a:rPr kumimoji="0" lang="en-GB" sz="4400" b="1" i="0" u="none" strike="noStrike" kern="1200" cap="none" spc="0" normalizeH="0" baseline="0" noProof="0" dirty="0">
                <a:ln>
                  <a:noFill/>
                </a:ln>
                <a:solidFill>
                  <a:srgbClr val="1A1A1A"/>
                </a:solidFill>
                <a:effectLst/>
                <a:uLnTx/>
                <a:uFillTx/>
                <a:latin typeface="Calibri" panose="020F0502020204030204"/>
                <a:ea typeface="+mj-ea"/>
                <a:cs typeface="+mj-cs"/>
              </a:rPr>
              <a:t>What is transition?</a:t>
            </a:r>
            <a:br>
              <a:rPr kumimoji="0" lang="en-GB" sz="4400" b="1" i="0" u="none" strike="noStrike" kern="1200" cap="none" spc="0" normalizeH="0" baseline="0" noProof="0" dirty="0">
                <a:ln>
                  <a:noFill/>
                </a:ln>
                <a:solidFill>
                  <a:srgbClr val="1A1A1A"/>
                </a:solidFill>
                <a:effectLst/>
                <a:uLnTx/>
                <a:uFillTx/>
                <a:latin typeface="Calibri" panose="020F0502020204030204"/>
                <a:ea typeface="+mj-ea"/>
                <a:cs typeface="+mj-cs"/>
              </a:rPr>
            </a:br>
            <a:endParaRPr lang="en-GB" b="1" dirty="0"/>
          </a:p>
        </p:txBody>
      </p:sp>
      <p:pic>
        <p:nvPicPr>
          <p:cNvPr id="5" name="Content Placeholder 4">
            <a:extLst>
              <a:ext uri="{FF2B5EF4-FFF2-40B4-BE49-F238E27FC236}">
                <a16:creationId xmlns:a16="http://schemas.microsoft.com/office/drawing/2014/main" id="{2098A129-8CC5-4D45-9EAB-95A1FB00961A}"/>
              </a:ext>
            </a:extLst>
          </p:cNvPr>
          <p:cNvPicPr>
            <a:picLocks noGrp="1" noChangeAspect="1"/>
          </p:cNvPicPr>
          <p:nvPr>
            <p:ph idx="1"/>
          </p:nvPr>
        </p:nvPicPr>
        <p:blipFill>
          <a:blip r:embed="rId2"/>
          <a:stretch>
            <a:fillRect/>
          </a:stretch>
        </p:blipFill>
        <p:spPr>
          <a:xfrm>
            <a:off x="1224216" y="1927275"/>
            <a:ext cx="4270668" cy="2547498"/>
          </a:xfrm>
          <a:prstGeom prst="rect">
            <a:avLst/>
          </a:prstGeom>
        </p:spPr>
      </p:pic>
      <p:sp>
        <p:nvSpPr>
          <p:cNvPr id="6" name="Content Placeholder 2">
            <a:extLst>
              <a:ext uri="{FF2B5EF4-FFF2-40B4-BE49-F238E27FC236}">
                <a16:creationId xmlns:a16="http://schemas.microsoft.com/office/drawing/2014/main" id="{D527005B-DB80-4B45-B149-44F0D8F2F612}"/>
              </a:ext>
            </a:extLst>
          </p:cNvPr>
          <p:cNvSpPr txBox="1">
            <a:spLocks/>
          </p:cNvSpPr>
          <p:nvPr/>
        </p:nvSpPr>
        <p:spPr>
          <a:xfrm>
            <a:off x="2088338" y="4549806"/>
            <a:ext cx="2276622" cy="682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rgbClr val="491E68"/>
                </a:solidFill>
              </a:rPr>
              <a:t>Social</a:t>
            </a:r>
          </a:p>
          <a:p>
            <a:endParaRPr lang="en-GB" dirty="0">
              <a:solidFill>
                <a:srgbClr val="4C4CAB"/>
              </a:solidFill>
            </a:endParaRPr>
          </a:p>
        </p:txBody>
      </p:sp>
      <p:pic>
        <p:nvPicPr>
          <p:cNvPr id="7" name="Picture 6">
            <a:extLst>
              <a:ext uri="{FF2B5EF4-FFF2-40B4-BE49-F238E27FC236}">
                <a16:creationId xmlns:a16="http://schemas.microsoft.com/office/drawing/2014/main" id="{A6BD5514-928B-481C-B8C9-FEE86579BAC6}"/>
              </a:ext>
            </a:extLst>
          </p:cNvPr>
          <p:cNvPicPr>
            <a:picLocks noChangeAspect="1"/>
          </p:cNvPicPr>
          <p:nvPr/>
        </p:nvPicPr>
        <p:blipFill>
          <a:blip r:embed="rId3"/>
          <a:stretch>
            <a:fillRect/>
          </a:stretch>
        </p:blipFill>
        <p:spPr>
          <a:xfrm>
            <a:off x="6860123" y="1813857"/>
            <a:ext cx="4107661" cy="2497369"/>
          </a:xfrm>
          <a:prstGeom prst="rect">
            <a:avLst/>
          </a:prstGeom>
        </p:spPr>
      </p:pic>
      <p:sp>
        <p:nvSpPr>
          <p:cNvPr id="8" name="Content Placeholder 2">
            <a:extLst>
              <a:ext uri="{FF2B5EF4-FFF2-40B4-BE49-F238E27FC236}">
                <a16:creationId xmlns:a16="http://schemas.microsoft.com/office/drawing/2014/main" id="{E87C6257-6B21-4C33-A55F-772AC10D54D7}"/>
              </a:ext>
            </a:extLst>
          </p:cNvPr>
          <p:cNvSpPr txBox="1">
            <a:spLocks/>
          </p:cNvSpPr>
          <p:nvPr/>
        </p:nvSpPr>
        <p:spPr>
          <a:xfrm>
            <a:off x="7625496" y="4581712"/>
            <a:ext cx="2346107" cy="61840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299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2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99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0E5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8DB7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C4CAB"/>
                </a:solidFill>
                <a:effectLst/>
                <a:uLnTx/>
                <a:uFillTx/>
                <a:latin typeface="Calibri" panose="020F0502020204030204"/>
                <a:ea typeface="+mn-ea"/>
                <a:cs typeface="+mn-cs"/>
              </a:rPr>
              <a:t>Medical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4C4CAB"/>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631EA01-673E-427A-996C-C3E56B8C8022}"/>
              </a:ext>
            </a:extLst>
          </p:cNvPr>
          <p:cNvSpPr txBox="1">
            <a:spLocks/>
          </p:cNvSpPr>
          <p:nvPr/>
        </p:nvSpPr>
        <p:spPr>
          <a:xfrm>
            <a:off x="516835" y="5232025"/>
            <a:ext cx="11343862" cy="9844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A1A1A"/>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1A1A1A"/>
                </a:solidFill>
                <a:effectLst/>
                <a:uLnTx/>
                <a:uFillTx/>
                <a:latin typeface="Calibri" panose="020F0502020204030204"/>
                <a:ea typeface="+mj-ea"/>
                <a:cs typeface="+mj-cs"/>
              </a:rPr>
              <a:t>Not all trans people transition in the same way, or at all!</a:t>
            </a:r>
          </a:p>
        </p:txBody>
      </p:sp>
    </p:spTree>
    <p:extLst>
      <p:ext uri="{BB962C8B-B14F-4D97-AF65-F5344CB8AC3E}">
        <p14:creationId xmlns:p14="http://schemas.microsoft.com/office/powerpoint/2010/main" val="266884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315F-1DA0-4521-AE98-C3263E8CBEC9}"/>
              </a:ext>
            </a:extLst>
          </p:cNvPr>
          <p:cNvSpPr>
            <a:spLocks noGrp="1"/>
          </p:cNvSpPr>
          <p:nvPr>
            <p:ph type="title"/>
          </p:nvPr>
        </p:nvSpPr>
        <p:spPr>
          <a:xfrm>
            <a:off x="2515151" y="258782"/>
            <a:ext cx="8951794" cy="1325563"/>
          </a:xfrm>
        </p:spPr>
        <p:txBody>
          <a:bodyPr>
            <a:normAutofit/>
          </a:bodyPr>
          <a:lstStyle/>
          <a:p>
            <a:r>
              <a:rPr lang="en-GB" sz="4400" dirty="0"/>
              <a:t>Words and terms </a:t>
            </a:r>
            <a:r>
              <a:rPr lang="en-GB" dirty="0"/>
              <a:t>t</a:t>
            </a:r>
            <a:r>
              <a:rPr lang="en-GB" sz="4400" dirty="0"/>
              <a:t>o be aware of</a:t>
            </a:r>
          </a:p>
        </p:txBody>
      </p:sp>
      <p:sp>
        <p:nvSpPr>
          <p:cNvPr id="3" name="Content Placeholder 2">
            <a:extLst>
              <a:ext uri="{FF2B5EF4-FFF2-40B4-BE49-F238E27FC236}">
                <a16:creationId xmlns:a16="http://schemas.microsoft.com/office/drawing/2014/main" id="{F1FB3CF7-81D0-47F1-9B91-340D967ECDEC}"/>
              </a:ext>
            </a:extLst>
          </p:cNvPr>
          <p:cNvSpPr>
            <a:spLocks noGrp="1"/>
          </p:cNvSpPr>
          <p:nvPr>
            <p:ph idx="1"/>
          </p:nvPr>
        </p:nvSpPr>
        <p:spPr>
          <a:xfrm>
            <a:off x="523987" y="1719093"/>
            <a:ext cx="10513402" cy="3741688"/>
          </a:xfrm>
        </p:spPr>
        <p:txBody>
          <a:bodyPr>
            <a:normAutofit lnSpcReduction="10000"/>
          </a:bodyPr>
          <a:lstStyle/>
          <a:p>
            <a:pPr marL="457200" indent="-457200">
              <a:buFont typeface="Arial" panose="020B0604020202020204" pitchFamily="34" charset="0"/>
              <a:buChar char="•"/>
            </a:pPr>
            <a:r>
              <a:rPr lang="en-GB" sz="2800" dirty="0">
                <a:solidFill>
                  <a:srgbClr val="4C4CAB"/>
                </a:solidFill>
              </a:rPr>
              <a:t>Transsexual (trans/transgender)</a:t>
            </a:r>
          </a:p>
          <a:p>
            <a:pPr marL="457200" indent="-457200">
              <a:buFont typeface="Arial" panose="020B0604020202020204" pitchFamily="34" charset="0"/>
              <a:buChar char="•"/>
            </a:pPr>
            <a:r>
              <a:rPr lang="en-GB" sz="2800" dirty="0">
                <a:solidFill>
                  <a:schemeClr val="accent1">
                    <a:lumMod val="75000"/>
                  </a:schemeClr>
                </a:solidFill>
              </a:rPr>
              <a:t>Transvestite (cross-dresser*)</a:t>
            </a:r>
          </a:p>
          <a:p>
            <a:pPr marL="457200" indent="-457200">
              <a:buFont typeface="Arial" panose="020B0604020202020204" pitchFamily="34" charset="0"/>
              <a:buChar char="•"/>
            </a:pPr>
            <a:r>
              <a:rPr lang="en-GB" sz="2800" dirty="0">
                <a:solidFill>
                  <a:srgbClr val="4C4CAB"/>
                </a:solidFill>
              </a:rPr>
              <a:t>Hermaphrodite* (intersex)</a:t>
            </a:r>
          </a:p>
          <a:p>
            <a:pPr marL="457200" indent="-457200">
              <a:buFont typeface="Arial" panose="020B0604020202020204" pitchFamily="34" charset="0"/>
              <a:buChar char="•"/>
            </a:pPr>
            <a:r>
              <a:rPr lang="en-GB" sz="2800" dirty="0">
                <a:solidFill>
                  <a:srgbClr val="4C4CAB"/>
                </a:solidFill>
              </a:rPr>
              <a:t>Homosexual (gay) and queer*</a:t>
            </a:r>
          </a:p>
          <a:p>
            <a:pPr marL="457200" indent="-457200">
              <a:buFont typeface="Arial" panose="020B0604020202020204" pitchFamily="34" charset="0"/>
              <a:buChar char="•"/>
            </a:pPr>
            <a:r>
              <a:rPr lang="en-GB" sz="2800" dirty="0">
                <a:solidFill>
                  <a:srgbClr val="4C4CAB"/>
                </a:solidFill>
              </a:rPr>
              <a:t>Born/natal male/female (sex assigned at birth)</a:t>
            </a:r>
          </a:p>
          <a:p>
            <a:pPr marL="457200" indent="-457200">
              <a:buFont typeface="Arial" panose="020B0604020202020204" pitchFamily="34" charset="0"/>
              <a:buChar char="•"/>
            </a:pPr>
            <a:r>
              <a:rPr lang="en-GB" sz="2800" dirty="0">
                <a:solidFill>
                  <a:srgbClr val="4C4CAB"/>
                </a:solidFill>
              </a:rPr>
              <a:t>“Preferred gender” (true/confirmed)</a:t>
            </a:r>
          </a:p>
          <a:p>
            <a:pPr marL="457200" indent="-457200">
              <a:buFont typeface="Arial" panose="020B0604020202020204" pitchFamily="34" charset="0"/>
              <a:buChar char="•"/>
            </a:pPr>
            <a:r>
              <a:rPr lang="en-GB" sz="2800" dirty="0">
                <a:solidFill>
                  <a:srgbClr val="4C4CAB"/>
                </a:solidFill>
              </a:rPr>
              <a:t>Gender reassignment surgery; pre-op/post-op (gender affirming or confirmation surgeries)</a:t>
            </a:r>
          </a:p>
          <a:p>
            <a:pPr marL="457200" indent="-457200">
              <a:buFont typeface="Arial" panose="020B0604020202020204" pitchFamily="34" charset="0"/>
              <a:buChar char="•"/>
            </a:pPr>
            <a:endParaRPr lang="en-GB" sz="2800" dirty="0">
              <a:solidFill>
                <a:srgbClr val="4C4CAB"/>
              </a:solidFill>
            </a:endParaRPr>
          </a:p>
        </p:txBody>
      </p:sp>
      <p:sp>
        <p:nvSpPr>
          <p:cNvPr id="4" name="Rectangle 3">
            <a:extLst>
              <a:ext uri="{FF2B5EF4-FFF2-40B4-BE49-F238E27FC236}">
                <a16:creationId xmlns:a16="http://schemas.microsoft.com/office/drawing/2014/main" id="{9D2EBE74-E8E9-5840-B93D-A3A6655B4B65}"/>
              </a:ext>
            </a:extLst>
          </p:cNvPr>
          <p:cNvSpPr/>
          <p:nvPr/>
        </p:nvSpPr>
        <p:spPr>
          <a:xfrm>
            <a:off x="523988" y="5460781"/>
            <a:ext cx="1051340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https://www.stonewall.org.uk/help-advice/faqs-and-glossary/glossary-terms</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https://healthtalk.org/Experiences-of-trans-and-gender-diverse-young-people/Words-and-terms-explained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ED05221-4DD3-CFBE-60E3-7A5DAB51997C}"/>
              </a:ext>
            </a:extLst>
          </p:cNvPr>
          <p:cNvSpPr txBox="1"/>
          <p:nvPr/>
        </p:nvSpPr>
        <p:spPr>
          <a:xfrm>
            <a:off x="7195931" y="2008588"/>
            <a:ext cx="3326296" cy="1200329"/>
          </a:xfrm>
          <a:prstGeom prst="rect">
            <a:avLst/>
          </a:prstGeom>
          <a:noFill/>
          <a:ln w="12700">
            <a:solidFill>
              <a:schemeClr val="tx1"/>
            </a:solidFill>
          </a:ln>
        </p:spPr>
        <p:txBody>
          <a:bodyPr wrap="square" rtlCol="0">
            <a:spAutoFit/>
          </a:bodyPr>
          <a:lstStyle/>
          <a:p>
            <a:r>
              <a:rPr lang="en-GB" i="1" dirty="0"/>
              <a:t>*Older people may have </a:t>
            </a:r>
          </a:p>
          <a:p>
            <a:r>
              <a:rPr lang="en-GB" i="1" dirty="0"/>
              <a:t>different relationships and feelings about these words and terms</a:t>
            </a:r>
          </a:p>
        </p:txBody>
      </p:sp>
    </p:spTree>
    <p:extLst>
      <p:ext uri="{BB962C8B-B14F-4D97-AF65-F5344CB8AC3E}">
        <p14:creationId xmlns:p14="http://schemas.microsoft.com/office/powerpoint/2010/main" val="5014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4968DA5-9AA0-4DFE-B9C7-5822BF3F679A}"/>
              </a:ext>
            </a:extLst>
          </p:cNvPr>
          <p:cNvSpPr txBox="1"/>
          <p:nvPr/>
        </p:nvSpPr>
        <p:spPr>
          <a:xfrm>
            <a:off x="586478" y="1683756"/>
            <a:ext cx="3115265"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latin typeface="+mj-lt"/>
                <a:ea typeface="+mj-ea"/>
                <a:cs typeface="+mj-cs"/>
              </a:rPr>
              <a:t>The </a:t>
            </a:r>
            <a:r>
              <a:rPr lang="en-US" sz="4000" b="1" kern="1200" dirty="0" err="1">
                <a:solidFill>
                  <a:srgbClr val="FFFFFF"/>
                </a:solidFill>
                <a:latin typeface="+mj-lt"/>
                <a:ea typeface="+mj-ea"/>
                <a:cs typeface="+mj-cs"/>
              </a:rPr>
              <a:t>Dewis</a:t>
            </a:r>
            <a:r>
              <a:rPr lang="en-US" sz="4000" b="1" kern="1200" dirty="0">
                <a:solidFill>
                  <a:srgbClr val="FFFFFF"/>
                </a:solidFill>
                <a:latin typeface="+mj-lt"/>
                <a:ea typeface="+mj-ea"/>
                <a:cs typeface="+mj-cs"/>
              </a:rPr>
              <a:t> Choice Project</a:t>
            </a:r>
          </a:p>
        </p:txBody>
      </p:sp>
      <p:graphicFrame>
        <p:nvGraphicFramePr>
          <p:cNvPr id="5" name="Content Placeholder 2">
            <a:extLst>
              <a:ext uri="{FF2B5EF4-FFF2-40B4-BE49-F238E27FC236}">
                <a16:creationId xmlns:a16="http://schemas.microsoft.com/office/drawing/2014/main" id="{88354522-2680-02D3-FF7D-8F1CCC381C1E}"/>
              </a:ext>
            </a:extLst>
          </p:cNvPr>
          <p:cNvGraphicFramePr>
            <a:graphicFrameLocks noGrp="1"/>
          </p:cNvGraphicFramePr>
          <p:nvPr>
            <p:ph idx="1"/>
            <p:extLst>
              <p:ext uri="{D42A27DB-BD31-4B8C-83A1-F6EECF244321}">
                <p14:modId xmlns:p14="http://schemas.microsoft.com/office/powerpoint/2010/main" val="349468184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2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ACE62-C004-488B-92FF-FE359E853081}"/>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Older LGBTQ+ people and relationships</a:t>
            </a:r>
          </a:p>
        </p:txBody>
      </p:sp>
      <p:sp>
        <p:nvSpPr>
          <p:cNvPr id="3" name="Content Placeholder 2">
            <a:extLst>
              <a:ext uri="{FF2B5EF4-FFF2-40B4-BE49-F238E27FC236}">
                <a16:creationId xmlns:a16="http://schemas.microsoft.com/office/drawing/2014/main" id="{B9492568-AC72-4D7E-AF17-43531F878694}"/>
              </a:ext>
            </a:extLst>
          </p:cNvPr>
          <p:cNvSpPr>
            <a:spLocks noGrp="1"/>
          </p:cNvSpPr>
          <p:nvPr>
            <p:ph idx="1"/>
          </p:nvPr>
        </p:nvSpPr>
        <p:spPr>
          <a:xfrm>
            <a:off x="4810259" y="649480"/>
            <a:ext cx="6555347" cy="5546047"/>
          </a:xfrm>
        </p:spPr>
        <p:txBody>
          <a:bodyPr anchor="ctr">
            <a:normAutofit/>
          </a:bodyPr>
          <a:lstStyle/>
          <a:p>
            <a:r>
              <a:rPr lang="en-GB" sz="2400" dirty="0"/>
              <a:t>The primary focus of interest in gender and sexuality is often centred on younger people</a:t>
            </a:r>
          </a:p>
          <a:p>
            <a:pPr marL="0" indent="0">
              <a:buNone/>
            </a:pPr>
            <a:endParaRPr lang="en-GB" sz="2400" dirty="0"/>
          </a:p>
          <a:p>
            <a:r>
              <a:rPr lang="en-GB" sz="2400" dirty="0"/>
              <a:t>There is a tendency to ‘desexualise’ older people </a:t>
            </a:r>
          </a:p>
          <a:p>
            <a:pPr marL="0" indent="0">
              <a:buNone/>
            </a:pPr>
            <a:endParaRPr lang="en-GB" sz="2400" dirty="0"/>
          </a:p>
          <a:p>
            <a:r>
              <a:rPr lang="en-GB" sz="2400" dirty="0"/>
              <a:t>Older LGBTQ+ people are often overlooked in terms of improving understanding around their individual identities and their lived experiences of relationships in later life</a:t>
            </a:r>
          </a:p>
          <a:p>
            <a:pPr marL="0" indent="0">
              <a:buNone/>
            </a:pPr>
            <a:endParaRPr lang="en-GB" sz="2400" dirty="0"/>
          </a:p>
          <a:p>
            <a:r>
              <a:rPr lang="en-GB" sz="2400" dirty="0"/>
              <a:t>The additional barriers older LGBTQ+ victim-survivors may face when accessing and engaging with services may not be recognised</a:t>
            </a:r>
          </a:p>
        </p:txBody>
      </p:sp>
    </p:spTree>
    <p:extLst>
      <p:ext uri="{BB962C8B-B14F-4D97-AF65-F5344CB8AC3E}">
        <p14:creationId xmlns:p14="http://schemas.microsoft.com/office/powerpoint/2010/main" val="2120556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1996</Words>
  <Application>Microsoft Office PowerPoint</Application>
  <PresentationFormat>Widescreen</PresentationFormat>
  <Paragraphs>216</Paragraphs>
  <Slides>21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Office Theme</vt:lpstr>
      <vt:lpstr>Custom Design</vt:lpstr>
      <vt:lpstr>Older LGBTQ+ Survivors of Domestic Abuse </vt:lpstr>
      <vt:lpstr>LGBTQ+ Health: Legal Changes </vt:lpstr>
      <vt:lpstr>LGBTQ+</vt:lpstr>
      <vt:lpstr>Coming out as trans</vt:lpstr>
      <vt:lpstr>PowerPoint Presentation</vt:lpstr>
      <vt:lpstr>What is transition? </vt:lpstr>
      <vt:lpstr>Words and terms to be aware of</vt:lpstr>
      <vt:lpstr>PowerPoint Presentation</vt:lpstr>
      <vt:lpstr>Older LGBTQ+ people and relationships</vt:lpstr>
      <vt:lpstr>Known research</vt:lpstr>
      <vt:lpstr>Available Data</vt:lpstr>
      <vt:lpstr>Stigmas &amp; Assumptions </vt:lpstr>
      <vt:lpstr>PowerPoint Presentation</vt:lpstr>
      <vt:lpstr>Myths</vt:lpstr>
      <vt:lpstr>Types of abuse &amp; increased risk </vt:lpstr>
      <vt:lpstr>Methods of abuse</vt:lpstr>
      <vt:lpstr>Barriers to seeking support </vt:lpstr>
      <vt:lpstr>Making it easier to get support</vt:lpstr>
      <vt:lpstr>Signposting</vt:lpstr>
      <vt:lpstr>Further Reading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LGBTQ+ Survivors of Domestic Abuse</dc:title>
  <dc:creator>Amanda Warburton</dc:creator>
  <cp:lastModifiedBy>Amanda Warburton</cp:lastModifiedBy>
  <cp:revision>11</cp:revision>
  <dcterms:created xsi:type="dcterms:W3CDTF">2022-08-25T07:59:52Z</dcterms:created>
  <dcterms:modified xsi:type="dcterms:W3CDTF">2022-10-05T13:52:59Z</dcterms:modified>
</cp:coreProperties>
</file>