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4" r:id="rId3"/>
    <p:sldId id="349" r:id="rId4"/>
    <p:sldId id="353" r:id="rId5"/>
    <p:sldId id="350" r:id="rId6"/>
    <p:sldId id="348" r:id="rId7"/>
    <p:sldId id="351" r:id="rId8"/>
    <p:sldId id="345" r:id="rId9"/>
    <p:sldId id="290" r:id="rId10"/>
    <p:sldId id="346" r:id="rId11"/>
    <p:sldId id="347" r:id="rId12"/>
    <p:sldId id="352" r:id="rId13"/>
    <p:sldId id="270" r:id="rId14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0F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4" autoAdjust="0"/>
    <p:restoredTop sz="94660"/>
  </p:normalViewPr>
  <p:slideViewPr>
    <p:cSldViewPr>
      <p:cViewPr varScale="1">
        <p:scale>
          <a:sx n="64" d="100"/>
          <a:sy n="64" d="100"/>
        </p:scale>
        <p:origin x="104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7F642-10F1-4C8B-BE44-F0B6E4B6634F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B373C-E603-4633-94C7-A39478FD0BDC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3276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F8C6-DFB5-49FC-B00A-EF65DFF11EAF}" type="datetimeFigureOut">
              <a:rPr lang="en-GB" smtClean="0"/>
              <a:pPr/>
              <a:t>18/01/2022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0B941-1E7E-4045-A0EA-4B9F74DEB0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6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Interesting</a:t>
            </a:r>
            <a:r>
              <a:rPr lang="nl-BE" dirty="0" smtClean="0"/>
              <a:t> </a:t>
            </a:r>
            <a:r>
              <a:rPr lang="nl-BE" dirty="0" err="1" smtClean="0"/>
              <a:t>question</a:t>
            </a:r>
            <a:r>
              <a:rPr lang="nl-BE" dirty="0" smtClean="0"/>
              <a:t>,</a:t>
            </a:r>
            <a:r>
              <a:rPr lang="nl-BE" baseline="0" dirty="0" smtClean="0"/>
              <a:t> </a:t>
            </a:r>
            <a:r>
              <a:rPr lang="nl-BE" baseline="0" dirty="0" err="1" smtClean="0"/>
              <a:t>need</a:t>
            </a:r>
            <a:r>
              <a:rPr lang="nl-BE" baseline="0" dirty="0" smtClean="0"/>
              <a:t> to break down in smaller </a:t>
            </a:r>
            <a:r>
              <a:rPr lang="nl-BE" baseline="0" dirty="0" err="1" smtClean="0"/>
              <a:t>questions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0B941-1E7E-4045-A0EA-4B9F74DEB0A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Improved</a:t>
            </a:r>
            <a:r>
              <a:rPr lang="en-GB" baseline="0" dirty="0" smtClean="0"/>
              <a:t> collaboration between agencies, serial perpetrators, risk assessment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0B941-1E7E-4045-A0EA-4B9F74DEB0A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17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Violence Prevention Fund as many as 1:4 callers to a domestic abuse helpline disclosed some form of reproductive coercion.</a:t>
            </a:r>
          </a:p>
          <a:p>
            <a:r>
              <a:rPr lang="en-GB" dirty="0" smtClean="0"/>
              <a:t> </a:t>
            </a:r>
            <a:r>
              <a:rPr lang="en-GB" b="1" dirty="0" smtClean="0"/>
              <a:t>Reproductive coercion</a:t>
            </a:r>
            <a:r>
              <a:rPr lang="en-GB" dirty="0" smtClean="0"/>
              <a:t> is when the perpetrator of abuse will sabotage a woman’s contraception or put pressure on her to continue or terminate a pregnancy. 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0B941-1E7E-4045-A0EA-4B9F74DEB0A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03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Undermining confidence in motherhood;  threats to go to Court or social services removing children; malicious referrals to social services.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Violence</a:t>
            </a:r>
            <a:r>
              <a:rPr lang="nl-BE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to abdomen </a:t>
            </a:r>
            <a:endParaRPr lang="nl-B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0B941-1E7E-4045-A0EA-4B9F74DEB0A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478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Booking harassment and psychological abuse, disputing paternity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manipulate her mental health to the point where she will need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phychiatric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care so that he can take custody of the unborn baby. 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staking and harassment, threatening to take the baby previous history of violence against partners, controlling and coercive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including excessive jealousy, emotional abuse through belittling her and putting her down, stalking and harassment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Allowed contact to discuss baby but this allowed on-going harassment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Released on bail – contacting her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contact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0B941-1E7E-4045-A0EA-4B9F74DEB0A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1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295" b="49461"/>
          <a:stretch/>
        </p:blipFill>
        <p:spPr>
          <a:xfrm>
            <a:off x="467544" y="260648"/>
            <a:ext cx="8280920" cy="122413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  <a:solidFill>
            <a:srgbClr val="FFFFFF">
              <a:alpha val="60000"/>
            </a:srgbClr>
          </a:solidFill>
        </p:spPr>
        <p:txBody>
          <a:bodyPr/>
          <a:lstStyle>
            <a:lvl1pPr>
              <a:defRPr b="1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847C-6DD3-4D21-829D-5EA42596418A}" type="datetimeFigureOut">
              <a:rPr lang="nl-BE" smtClean="0"/>
              <a:pPr/>
              <a:t>18/01/2022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7F16-F9C9-4839-BFAB-6C6593C9A500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Caroline.bull2@nhs.ne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61DAC501-F8A3-4D8D-AE36-3FA0D537B1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5" t="12163" b="12138"/>
          <a:stretch/>
        </p:blipFill>
        <p:spPr>
          <a:xfrm>
            <a:off x="3041" y="7288"/>
            <a:ext cx="7491143" cy="6858000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CA8FCD9E-9A31-4ECC-B965-2B19A087FE7B}"/>
              </a:ext>
            </a:extLst>
          </p:cNvPr>
          <p:cNvSpPr/>
          <p:nvPr/>
        </p:nvSpPr>
        <p:spPr>
          <a:xfrm>
            <a:off x="5292080" y="2567652"/>
            <a:ext cx="3225521" cy="934953"/>
          </a:xfrm>
          <a:custGeom>
            <a:avLst/>
            <a:gdLst>
              <a:gd name="connsiteX0" fmla="*/ 442128 w 3225521"/>
              <a:gd name="connsiteY0" fmla="*/ 80387 h 3285811"/>
              <a:gd name="connsiteX1" fmla="*/ 0 w 3225521"/>
              <a:gd name="connsiteY1" fmla="*/ 633046 h 3285811"/>
              <a:gd name="connsiteX2" fmla="*/ 211016 w 3225521"/>
              <a:gd name="connsiteY2" fmla="*/ 1698172 h 3285811"/>
              <a:gd name="connsiteX3" fmla="*/ 844062 w 3225521"/>
              <a:gd name="connsiteY3" fmla="*/ 2713055 h 3285811"/>
              <a:gd name="connsiteX4" fmla="*/ 1316334 w 3225521"/>
              <a:gd name="connsiteY4" fmla="*/ 3285811 h 3285811"/>
              <a:gd name="connsiteX5" fmla="*/ 2321169 w 3225521"/>
              <a:gd name="connsiteY5" fmla="*/ 3245618 h 3285811"/>
              <a:gd name="connsiteX6" fmla="*/ 3094892 w 3225521"/>
              <a:gd name="connsiteY6" fmla="*/ 2753248 h 3285811"/>
              <a:gd name="connsiteX7" fmla="*/ 3225521 w 3225521"/>
              <a:gd name="connsiteY7" fmla="*/ 904352 h 3285811"/>
              <a:gd name="connsiteX8" fmla="*/ 2803490 w 3225521"/>
              <a:gd name="connsiteY8" fmla="*/ 150725 h 3285811"/>
              <a:gd name="connsiteX9" fmla="*/ 1215851 w 3225521"/>
              <a:gd name="connsiteY9" fmla="*/ 20097 h 3285811"/>
              <a:gd name="connsiteX10" fmla="*/ 703385 w 3225521"/>
              <a:gd name="connsiteY10" fmla="*/ 0 h 3285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5521" h="3285811">
                <a:moveTo>
                  <a:pt x="442128" y="80387"/>
                </a:moveTo>
                <a:lnTo>
                  <a:pt x="0" y="633046"/>
                </a:lnTo>
                <a:lnTo>
                  <a:pt x="211016" y="1698172"/>
                </a:lnTo>
                <a:lnTo>
                  <a:pt x="844062" y="2713055"/>
                </a:lnTo>
                <a:lnTo>
                  <a:pt x="1316334" y="3285811"/>
                </a:lnTo>
                <a:lnTo>
                  <a:pt x="2321169" y="3245618"/>
                </a:lnTo>
                <a:lnTo>
                  <a:pt x="3094892" y="2753248"/>
                </a:lnTo>
                <a:lnTo>
                  <a:pt x="3225521" y="904352"/>
                </a:lnTo>
                <a:lnTo>
                  <a:pt x="2803490" y="150725"/>
                </a:lnTo>
                <a:lnTo>
                  <a:pt x="1215851" y="20097"/>
                </a:lnTo>
                <a:lnTo>
                  <a:pt x="703385" y="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Prp</a:t>
            </a:r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83568" y="1876301"/>
            <a:ext cx="8352928" cy="4383822"/>
          </a:xfrm>
        </p:spPr>
        <p:txBody>
          <a:bodyPr>
            <a:noAutofit/>
          </a:bodyPr>
          <a:lstStyle/>
          <a:p>
            <a:pPr algn="r"/>
            <a:r>
              <a:rPr lang="nl-BE" sz="4000" dirty="0" smtClean="0"/>
              <a:t>Domestic Abuse and Pregnancy</a:t>
            </a:r>
            <a:br>
              <a:rPr lang="nl-BE" sz="4000" dirty="0" smtClean="0"/>
            </a:br>
            <a:r>
              <a:rPr lang="nl-BE" sz="4000" dirty="0" smtClean="0"/>
              <a:t> </a:t>
            </a:r>
            <a:endParaRPr lang="nl-BE" sz="4000" dirty="0"/>
          </a:p>
        </p:txBody>
      </p:sp>
      <p:sp>
        <p:nvSpPr>
          <p:cNvPr id="8" name="Ondertitel 2"/>
          <p:cNvSpPr>
            <a:spLocks noGrp="1"/>
          </p:cNvSpPr>
          <p:nvPr>
            <p:ph type="subTitle" idx="1"/>
          </p:nvPr>
        </p:nvSpPr>
        <p:spPr>
          <a:xfrm>
            <a:off x="4355976" y="4437112"/>
            <a:ext cx="4680520" cy="1910308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nl-BE" sz="3800" dirty="0" smtClean="0">
                <a:solidFill>
                  <a:schemeClr val="tx1"/>
                </a:solidFill>
                <a:latin typeface="+mj-lt"/>
              </a:rPr>
              <a:t>Caroline Bull </a:t>
            </a:r>
          </a:p>
          <a:p>
            <a:pPr algn="r"/>
            <a:r>
              <a:rPr lang="nl-BE" sz="3800" dirty="0" smtClean="0">
                <a:solidFill>
                  <a:schemeClr val="tx1"/>
                </a:solidFill>
                <a:latin typeface="+mj-lt"/>
              </a:rPr>
              <a:t>Specialist Midwife for Domestic Abuse and Substance Misuse</a:t>
            </a:r>
          </a:p>
          <a:p>
            <a:pPr algn="r"/>
            <a:r>
              <a:rPr lang="nl-BE" sz="3800" dirty="0" smtClean="0">
                <a:solidFill>
                  <a:schemeClr val="tx1"/>
                </a:solidFill>
                <a:latin typeface="+mj-lt"/>
              </a:rPr>
              <a:t>07845 055336</a:t>
            </a:r>
          </a:p>
          <a:p>
            <a:pPr algn="r"/>
            <a:r>
              <a:rPr lang="nl-BE" sz="3800" dirty="0" smtClean="0">
                <a:solidFill>
                  <a:schemeClr val="tx1"/>
                </a:solidFill>
                <a:latin typeface="+mj-lt"/>
                <a:hlinkClick r:id="rId4"/>
              </a:rPr>
              <a:t>Caroline.bull2@nhs.net</a:t>
            </a:r>
            <a:r>
              <a:rPr lang="nl-BE" sz="38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r"/>
            <a:endParaRPr lang="nl-BE" sz="3000" dirty="0">
              <a:latin typeface="+mj-lt"/>
            </a:endParaRPr>
          </a:p>
        </p:txBody>
      </p:sp>
      <p:pic>
        <p:nvPicPr>
          <p:cNvPr id="6" name="Unknown.jpeg" descr="Unknown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92280" y="217905"/>
            <a:ext cx="1764548" cy="15569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indicators of abuse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Repeat admissions for abdominal pain, reduced </a:t>
            </a:r>
            <a:r>
              <a:rPr lang="en-GB" dirty="0" err="1" smtClean="0"/>
              <a:t>fetal</a:t>
            </a:r>
            <a:r>
              <a:rPr lang="en-GB" dirty="0" smtClean="0"/>
              <a:t> movements</a:t>
            </a:r>
          </a:p>
          <a:p>
            <a:r>
              <a:rPr lang="en-GB" dirty="0" smtClean="0"/>
              <a:t>Reluctance to be </a:t>
            </a:r>
            <a:r>
              <a:rPr lang="en-GB" dirty="0" smtClean="0"/>
              <a:t>discharged</a:t>
            </a:r>
          </a:p>
          <a:p>
            <a:r>
              <a:rPr lang="en-GB" dirty="0" smtClean="0"/>
              <a:t>Non attendance for care / declining care</a:t>
            </a:r>
            <a:endParaRPr lang="en-GB" dirty="0" smtClean="0"/>
          </a:p>
          <a:p>
            <a:r>
              <a:rPr lang="en-GB" dirty="0" smtClean="0"/>
              <a:t>Partner always present and controlling</a:t>
            </a:r>
          </a:p>
          <a:p>
            <a:r>
              <a:rPr lang="en-GB" dirty="0" smtClean="0"/>
              <a:t>‘Over protective’ partner </a:t>
            </a:r>
          </a:p>
          <a:p>
            <a:r>
              <a:rPr lang="en-GB" dirty="0" smtClean="0"/>
              <a:t>Declining language Line and partner translating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603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Postnatal Indications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Lack of bonding and attachment</a:t>
            </a:r>
          </a:p>
          <a:p>
            <a:r>
              <a:rPr lang="en-GB" dirty="0" smtClean="0"/>
              <a:t>Reduced initiation of Breastfeeding</a:t>
            </a:r>
          </a:p>
          <a:p>
            <a:r>
              <a:rPr lang="en-GB" dirty="0" smtClean="0"/>
              <a:t>Imposition of routines and rejecting advice</a:t>
            </a:r>
          </a:p>
          <a:p>
            <a:r>
              <a:rPr lang="en-GB" dirty="0" smtClean="0"/>
              <a:t>Non attendance for care</a:t>
            </a:r>
            <a:endParaRPr lang="en-GB" dirty="0" smtClean="0"/>
          </a:p>
          <a:p>
            <a:r>
              <a:rPr lang="en-GB" dirty="0" smtClean="0"/>
              <a:t>Postnatal depression </a:t>
            </a:r>
          </a:p>
          <a:p>
            <a:r>
              <a:rPr lang="en-GB" dirty="0" smtClean="0"/>
              <a:t>Substance Misuse – relapse or escalation </a:t>
            </a:r>
          </a:p>
        </p:txBody>
      </p:sp>
    </p:spTree>
    <p:extLst>
      <p:ext uri="{BB962C8B-B14F-4D97-AF65-F5344CB8AC3E}">
        <p14:creationId xmlns:p14="http://schemas.microsoft.com/office/powerpoint/2010/main" val="8135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 Alice*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Booking- disclosed DA from ex-partner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Ex-partner attempted to come to scan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IDVA referral / For Baby’s Sake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Medium Risk DASH report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Cambridge Children’ Services did not open for assessment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Continuing harassment / stalking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Disengagement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Re-engagement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Non Molestation Order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Birth planning – Security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MARAC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PNMH referral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5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1" b="2066"/>
          <a:stretch/>
        </p:blipFill>
        <p:spPr>
          <a:xfrm>
            <a:off x="323528" y="116632"/>
            <a:ext cx="6840760" cy="6552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689472"/>
            <a:ext cx="7772400" cy="2387600"/>
          </a:xfrm>
        </p:spPr>
        <p:txBody>
          <a:bodyPr>
            <a:normAutofit/>
          </a:bodyPr>
          <a:lstStyle/>
          <a:p>
            <a:r>
              <a:rPr lang="en-GB" sz="4800" b="1" dirty="0"/>
              <a:t>Thank </a:t>
            </a:r>
            <a:r>
              <a:rPr lang="en-GB" sz="4800" b="1" dirty="0" smtClean="0"/>
              <a:t>you.</a:t>
            </a:r>
            <a:endParaRPr lang="en-GB" sz="4800" b="1" dirty="0"/>
          </a:p>
        </p:txBody>
      </p:sp>
      <p:pic>
        <p:nvPicPr>
          <p:cNvPr id="5" name="CUH-logo.png" descr="CUH-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95936" y="5157192"/>
            <a:ext cx="3051500" cy="143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553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Context and Role of the Specialist Midwife</a:t>
            </a:r>
          </a:p>
          <a:p>
            <a:r>
              <a:rPr lang="en-GB" dirty="0" smtClean="0"/>
              <a:t>Identifying DA </a:t>
            </a:r>
          </a:p>
          <a:p>
            <a:r>
              <a:rPr lang="en-GB" dirty="0" smtClean="0"/>
              <a:t>Domestic Abuse in pregnancy and Postnatal period</a:t>
            </a:r>
          </a:p>
          <a:p>
            <a:r>
              <a:rPr lang="en-GB" dirty="0" smtClean="0"/>
              <a:t>Case Study – IDVA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880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224136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Yasmina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2016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Domestic Homicide Review 2018 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Lack of clarity regarding language barrier and use of interpreter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documenting if partner present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Failure to ask routine questions about DA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MBRACE 2017 -2019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Mothers and Babies: Reducing Risk through audits and Confidential Enquires across the UK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homicides during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pregnancy or up to one year postpartum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 women were murdered by a partner or former partner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 were known to be victims of domestic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abuse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7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 Midwife for Domestic Abuse and Substance Misuse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Caseload of women who are subject to abuse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midwives and obstetric team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DA is included in Trust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COVID response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Safeguarding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Multidisciplinary approach –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IDVA, Women’s Aid, CGL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Perinatal Mental Health Team (CPFT),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Cambridge Children’s Services, Health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Visitor, GP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Caseload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Caseload 80+</a:t>
            </a:r>
          </a:p>
          <a:p>
            <a:pPr marL="0" indent="0">
              <a:buNone/>
            </a:pPr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Referrals: Pathways for Antenatal care, IDVA, MARAC, CGL, Perinatal Mental Health Team (CPFT)</a:t>
            </a:r>
          </a:p>
        </p:txBody>
      </p:sp>
    </p:spTree>
    <p:extLst>
      <p:ext uri="{BB962C8B-B14F-4D97-AF65-F5344CB8AC3E}">
        <p14:creationId xmlns:p14="http://schemas.microsoft.com/office/powerpoint/2010/main" val="20709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Assessing Risk: Homicide Timeline in Pregnancy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199" y="1700213"/>
            <a:ext cx="3127601" cy="4425950"/>
          </a:xfrm>
        </p:spPr>
      </p:pic>
    </p:spTree>
    <p:extLst>
      <p:ext uri="{BB962C8B-B14F-4D97-AF65-F5344CB8AC3E}">
        <p14:creationId xmlns:p14="http://schemas.microsoft.com/office/powerpoint/2010/main" val="184423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Reproductive Coercion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Short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spacing of pregnancy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Ambivalence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around pregnancy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Lack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bonding</a:t>
            </a:r>
          </a:p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Overt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clear pressure by the partner to have another baby / terminate the pregnancy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Repeated terminations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9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Domestic Abuse in Pregnancy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endParaRPr lang="nl-B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isk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of miscarriage,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premature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birth,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placental abruption; low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birth weight,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fetal injury / death</a:t>
            </a:r>
          </a:p>
          <a:p>
            <a:pPr>
              <a:spcAft>
                <a:spcPts val="1200"/>
              </a:spcAft>
            </a:pP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Maternal mental health </a:t>
            </a:r>
            <a:endParaRPr lang="en-US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nl-B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Escalation or reduction in abuse </a:t>
            </a:r>
          </a:p>
          <a:p>
            <a:pPr>
              <a:spcAft>
                <a:spcPts val="1200"/>
              </a:spcAft>
            </a:pPr>
            <a:r>
              <a:rPr lang="nl-B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control: Undermining confidence in motherhood</a:t>
            </a:r>
          </a:p>
          <a:p>
            <a:pPr>
              <a:spcAft>
                <a:spcPts val="1200"/>
              </a:spcAft>
            </a:pPr>
            <a:r>
              <a:rPr lang="nl-BE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economic reliance and isolation </a:t>
            </a:r>
          </a:p>
          <a:p>
            <a:pPr>
              <a:spcAft>
                <a:spcPts val="1200"/>
              </a:spcAft>
            </a:pPr>
            <a:endParaRPr lang="nl-B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18186</TotalTime>
  <Words>584</Words>
  <Application>Microsoft Office PowerPoint</Application>
  <PresentationFormat>On-screen Show (4:3)</PresentationFormat>
  <Paragraphs>95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Office-thema</vt:lpstr>
      <vt:lpstr>Domestic Abuse and Pregnancy  </vt:lpstr>
      <vt:lpstr>Discussion </vt:lpstr>
      <vt:lpstr>Yasmina 2016</vt:lpstr>
      <vt:lpstr>MBRACE 2017 -2019 Mothers and Babies: Reducing Risk through audits and Confidential Enquires across the UK</vt:lpstr>
      <vt:lpstr>Specialist Midwife for Domestic Abuse and Substance Misuse</vt:lpstr>
      <vt:lpstr>Caseload </vt:lpstr>
      <vt:lpstr>Assessing Risk: Homicide Timeline in Pregnancy</vt:lpstr>
      <vt:lpstr>Reproductive Coercion </vt:lpstr>
      <vt:lpstr>Domestic Abuse in Pregnancy</vt:lpstr>
      <vt:lpstr>Possible indicators of abuse </vt:lpstr>
      <vt:lpstr>Postnatal Indications </vt:lpstr>
      <vt:lpstr>Case Study: Alice* 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pregnant women with mental health issues truly vulnerable?</dc:title>
  <dc:creator>Jelle van den Ameele</dc:creator>
  <cp:lastModifiedBy>Bull, Caroline</cp:lastModifiedBy>
  <cp:revision>166</cp:revision>
  <dcterms:created xsi:type="dcterms:W3CDTF">2017-03-29T12:53:44Z</dcterms:created>
  <dcterms:modified xsi:type="dcterms:W3CDTF">2022-01-18T09:11:47Z</dcterms:modified>
</cp:coreProperties>
</file>