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notesMasterIdLst>
    <p:notesMasterId r:id="rId23"/>
  </p:notesMasterIdLst>
  <p:sldIdLst>
    <p:sldId id="257" r:id="rId5"/>
    <p:sldId id="310" r:id="rId6"/>
    <p:sldId id="262" r:id="rId7"/>
    <p:sldId id="309" r:id="rId8"/>
    <p:sldId id="270" r:id="rId9"/>
    <p:sldId id="274" r:id="rId10"/>
    <p:sldId id="273" r:id="rId11"/>
    <p:sldId id="276" r:id="rId12"/>
    <p:sldId id="277" r:id="rId13"/>
    <p:sldId id="271" r:id="rId14"/>
    <p:sldId id="278" r:id="rId15"/>
    <p:sldId id="280" r:id="rId16"/>
    <p:sldId id="281" r:id="rId17"/>
    <p:sldId id="283" r:id="rId18"/>
    <p:sldId id="284" r:id="rId19"/>
    <p:sldId id="285" r:id="rId20"/>
    <p:sldId id="286" r:id="rId21"/>
    <p:sldId id="28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ae Evans" initials="DE" lastIdx="16" clrIdx="0">
    <p:extLst>
      <p:ext uri="{19B8F6BF-5375-455C-9EA6-DF929625EA0E}">
        <p15:presenceInfo xmlns:p15="http://schemas.microsoft.com/office/powerpoint/2012/main" userId="S::Danae.Evans@cambridgeshire.gov.uk::3997e615-c3fc-48c1-8900-07b88b5862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p:normalViewPr>
  <p:slideViewPr>
    <p:cSldViewPr snapToGrid="0">
      <p:cViewPr varScale="1">
        <p:scale>
          <a:sx n="49" d="100"/>
          <a:sy n="49" d="100"/>
        </p:scale>
        <p:origin x="48" y="232"/>
      </p:cViewPr>
      <p:guideLst/>
    </p:cSldViewPr>
  </p:slideViewPr>
  <p:outlineViewPr>
    <p:cViewPr>
      <p:scale>
        <a:sx n="33" d="100"/>
        <a:sy n="33" d="100"/>
      </p:scale>
      <p:origin x="0" y="-6088"/>
    </p:cViewPr>
  </p:outlineViewPr>
  <p:notesTextViewPr>
    <p:cViewPr>
      <p:scale>
        <a:sx n="1" d="1"/>
        <a:sy n="1" d="1"/>
      </p:scale>
      <p:origin x="0" y="0"/>
    </p:cViewPr>
  </p:notesTextViewPr>
  <p:notesViewPr>
    <p:cSldViewPr snapToGrid="0">
      <p:cViewPr varScale="1">
        <p:scale>
          <a:sx n="60" d="100"/>
          <a:sy n="60" d="100"/>
        </p:scale>
        <p:origin x="250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8-04T11:48:22.025" idx="11">
    <p:pos x="10" y="10"/>
    <p:text>DAHA accreditation is another part of our statergy</p:text>
    <p:extLst>
      <p:ext uri="{C676402C-5697-4E1C-873F-D02D1690AC5C}">
        <p15:threadingInfo xmlns:p15="http://schemas.microsoft.com/office/powerpoint/2012/main" timeZoneBias="-60"/>
      </p:ext>
    </p:extLst>
  </p:cm>
  <p:cm authorId="1" dt="2022-08-04T13:49:32.608" idx="15">
    <p:pos x="146" y="146"/>
    <p:text>I am sure you are all familira with the work of DAHA and its accreditataion</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BBDE0E-5062-4B80-8128-C38F321EF483}" type="datetimeFigureOut">
              <a:rPr lang="en-GB" smtClean="0"/>
              <a:t>03/10/2022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BD45BE-7426-41C9-B06C-C128DA0837DD}" type="slidenum">
              <a:rPr lang="en-GB" smtClean="0"/>
              <a:t>‹#›</a:t>
            </a:fld>
            <a:endParaRPr lang="en-GB"/>
          </a:p>
        </p:txBody>
      </p:sp>
    </p:spTree>
    <p:extLst>
      <p:ext uri="{BB962C8B-B14F-4D97-AF65-F5344CB8AC3E}">
        <p14:creationId xmlns:p14="http://schemas.microsoft.com/office/powerpoint/2010/main" val="3652404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5BD45BE-7426-41C9-B06C-C128DA0837DD}" type="slidenum">
              <a:rPr lang="en-GB" smtClean="0"/>
              <a:t>1</a:t>
            </a:fld>
            <a:endParaRPr lang="en-GB"/>
          </a:p>
        </p:txBody>
      </p:sp>
    </p:spTree>
    <p:extLst>
      <p:ext uri="{BB962C8B-B14F-4D97-AF65-F5344CB8AC3E}">
        <p14:creationId xmlns:p14="http://schemas.microsoft.com/office/powerpoint/2010/main" val="458209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think most people here are familiar with the work of DAHA </a:t>
            </a:r>
          </a:p>
        </p:txBody>
      </p:sp>
      <p:sp>
        <p:nvSpPr>
          <p:cNvPr id="4" name="Slide Number Placeholder 3"/>
          <p:cNvSpPr>
            <a:spLocks noGrp="1"/>
          </p:cNvSpPr>
          <p:nvPr>
            <p:ph type="sldNum" sz="quarter" idx="5"/>
          </p:nvPr>
        </p:nvSpPr>
        <p:spPr/>
        <p:txBody>
          <a:bodyPr/>
          <a:lstStyle/>
          <a:p>
            <a:fld id="{25BD45BE-7426-41C9-B06C-C128DA0837DD}" type="slidenum">
              <a:rPr lang="en-GB" smtClean="0"/>
              <a:t>11</a:t>
            </a:fld>
            <a:endParaRPr lang="en-GB"/>
          </a:p>
        </p:txBody>
      </p:sp>
    </p:spTree>
    <p:extLst>
      <p:ext uri="{BB962C8B-B14F-4D97-AF65-F5344CB8AC3E}">
        <p14:creationId xmlns:p14="http://schemas.microsoft.com/office/powerpoint/2010/main" val="1823694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hope to see more use of the reciprocal scheme going forward and are grateful to local housing providers</a:t>
            </a:r>
            <a:r>
              <a:rPr lang="en-GB" baseline="0" dirty="0"/>
              <a:t> for supporting this scheme </a:t>
            </a:r>
            <a:endParaRPr lang="en-GB" dirty="0"/>
          </a:p>
        </p:txBody>
      </p:sp>
      <p:sp>
        <p:nvSpPr>
          <p:cNvPr id="4" name="Slide Number Placeholder 3"/>
          <p:cNvSpPr>
            <a:spLocks noGrp="1"/>
          </p:cNvSpPr>
          <p:nvPr>
            <p:ph type="sldNum" sz="quarter" idx="5"/>
          </p:nvPr>
        </p:nvSpPr>
        <p:spPr/>
        <p:txBody>
          <a:bodyPr/>
          <a:lstStyle/>
          <a:p>
            <a:fld id="{25BD45BE-7426-41C9-B06C-C128DA0837DD}" type="slidenum">
              <a:rPr lang="en-GB" smtClean="0"/>
              <a:t>12</a:t>
            </a:fld>
            <a:endParaRPr lang="en-GB"/>
          </a:p>
        </p:txBody>
      </p:sp>
    </p:spTree>
    <p:extLst>
      <p:ext uri="{BB962C8B-B14F-4D97-AF65-F5344CB8AC3E}">
        <p14:creationId xmlns:p14="http://schemas.microsoft.com/office/powerpoint/2010/main" val="5970296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Moved within 6 months very positive in this area. </a:t>
            </a:r>
          </a:p>
        </p:txBody>
      </p:sp>
      <p:sp>
        <p:nvSpPr>
          <p:cNvPr id="4" name="Slide Number Placeholder 3"/>
          <p:cNvSpPr>
            <a:spLocks noGrp="1"/>
          </p:cNvSpPr>
          <p:nvPr>
            <p:ph type="sldNum" sz="quarter" idx="5"/>
          </p:nvPr>
        </p:nvSpPr>
        <p:spPr/>
        <p:txBody>
          <a:bodyPr/>
          <a:lstStyle/>
          <a:p>
            <a:fld id="{25BD45BE-7426-41C9-B06C-C128DA0837DD}" type="slidenum">
              <a:rPr lang="en-GB" smtClean="0"/>
              <a:t>13</a:t>
            </a:fld>
            <a:endParaRPr lang="en-GB"/>
          </a:p>
        </p:txBody>
      </p:sp>
    </p:spTree>
    <p:extLst>
      <p:ext uri="{BB962C8B-B14F-4D97-AF65-F5344CB8AC3E}">
        <p14:creationId xmlns:p14="http://schemas.microsoft.com/office/powerpoint/2010/main" val="3621671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5BD45BE-7426-41C9-B06C-C128DA0837DD}" type="slidenum">
              <a:rPr lang="en-GB" smtClean="0"/>
              <a:t>2</a:t>
            </a:fld>
            <a:endParaRPr lang="en-GB"/>
          </a:p>
        </p:txBody>
      </p:sp>
    </p:spTree>
    <p:extLst>
      <p:ext uri="{BB962C8B-B14F-4D97-AF65-F5344CB8AC3E}">
        <p14:creationId xmlns:p14="http://schemas.microsoft.com/office/powerpoint/2010/main" val="3456806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Funding into 23/24 has meant we have been able to offer staff permanent contracts and have time to develop deliver  and </a:t>
            </a:r>
            <a:r>
              <a:rPr lang="en-GB" dirty="0" err="1"/>
              <a:t>embedall</a:t>
            </a:r>
            <a:r>
              <a:rPr lang="en-GB" dirty="0"/>
              <a:t> parts of  the safe accommodation </a:t>
            </a:r>
            <a:r>
              <a:rPr lang="en-GB" dirty="0" err="1"/>
              <a:t>startegy</a:t>
            </a:r>
            <a:endParaRPr lang="en-GB" dirty="0"/>
          </a:p>
        </p:txBody>
      </p:sp>
      <p:sp>
        <p:nvSpPr>
          <p:cNvPr id="4" name="Slide Number Placeholder 3"/>
          <p:cNvSpPr>
            <a:spLocks noGrp="1"/>
          </p:cNvSpPr>
          <p:nvPr>
            <p:ph type="sldNum" sz="quarter" idx="5"/>
          </p:nvPr>
        </p:nvSpPr>
        <p:spPr/>
        <p:txBody>
          <a:bodyPr/>
          <a:lstStyle/>
          <a:p>
            <a:fld id="{25BD45BE-7426-41C9-B06C-C128DA0837DD}" type="slidenum">
              <a:rPr lang="en-GB" smtClean="0"/>
              <a:t>3</a:t>
            </a:fld>
            <a:endParaRPr lang="en-GB"/>
          </a:p>
        </p:txBody>
      </p:sp>
    </p:spTree>
    <p:extLst>
      <p:ext uri="{BB962C8B-B14F-4D97-AF65-F5344CB8AC3E}">
        <p14:creationId xmlns:p14="http://schemas.microsoft.com/office/powerpoint/2010/main" val="1875871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7186" y="4720726"/>
            <a:ext cx="5486400" cy="3600450"/>
          </a:xfrm>
        </p:spPr>
        <p:txBody>
          <a:bodyPr/>
          <a:lstStyle/>
          <a:p>
            <a:endParaRPr lang="en-GB" dirty="0"/>
          </a:p>
        </p:txBody>
      </p:sp>
      <p:sp>
        <p:nvSpPr>
          <p:cNvPr id="4" name="Slide Number Placeholder 3"/>
          <p:cNvSpPr>
            <a:spLocks noGrp="1"/>
          </p:cNvSpPr>
          <p:nvPr>
            <p:ph type="sldNum" sz="quarter" idx="5"/>
          </p:nvPr>
        </p:nvSpPr>
        <p:spPr/>
        <p:txBody>
          <a:bodyPr/>
          <a:lstStyle/>
          <a:p>
            <a:fld id="{25BD45BE-7426-41C9-B06C-C128DA0837DD}" type="slidenum">
              <a:rPr lang="en-GB" smtClean="0"/>
              <a:t>4</a:t>
            </a:fld>
            <a:endParaRPr lang="en-GB"/>
          </a:p>
        </p:txBody>
      </p:sp>
    </p:spTree>
    <p:extLst>
      <p:ext uri="{BB962C8B-B14F-4D97-AF65-F5344CB8AC3E}">
        <p14:creationId xmlns:p14="http://schemas.microsoft.com/office/powerpoint/2010/main" val="2452656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My team… </a:t>
            </a:r>
          </a:p>
          <a:p>
            <a:r>
              <a:rPr lang="en-GB" dirty="0"/>
              <a:t>Not housing specialists</a:t>
            </a:r>
          </a:p>
          <a:p>
            <a:r>
              <a:rPr lang="en-GB" dirty="0"/>
              <a:t>Supporting clients in TA positive work </a:t>
            </a:r>
          </a:p>
        </p:txBody>
      </p:sp>
      <p:sp>
        <p:nvSpPr>
          <p:cNvPr id="4" name="Slide Number Placeholder 3"/>
          <p:cNvSpPr>
            <a:spLocks noGrp="1"/>
          </p:cNvSpPr>
          <p:nvPr>
            <p:ph type="sldNum" sz="quarter" idx="5"/>
          </p:nvPr>
        </p:nvSpPr>
        <p:spPr/>
        <p:txBody>
          <a:bodyPr/>
          <a:lstStyle/>
          <a:p>
            <a:fld id="{25BD45BE-7426-41C9-B06C-C128DA0837DD}" type="slidenum">
              <a:rPr lang="en-GB" smtClean="0"/>
              <a:t>5</a:t>
            </a:fld>
            <a:endParaRPr lang="en-GB"/>
          </a:p>
        </p:txBody>
      </p:sp>
    </p:spTree>
    <p:extLst>
      <p:ext uri="{BB962C8B-B14F-4D97-AF65-F5344CB8AC3E}">
        <p14:creationId xmlns:p14="http://schemas.microsoft.com/office/powerpoint/2010/main" val="3703575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5BD45BE-7426-41C9-B06C-C128DA0837DD}" type="slidenum">
              <a:rPr lang="en-GB" smtClean="0"/>
              <a:t>6</a:t>
            </a:fld>
            <a:endParaRPr lang="en-GB"/>
          </a:p>
        </p:txBody>
      </p:sp>
    </p:spTree>
    <p:extLst>
      <p:ext uri="{BB962C8B-B14F-4D97-AF65-F5344CB8AC3E}">
        <p14:creationId xmlns:p14="http://schemas.microsoft.com/office/powerpoint/2010/main" val="548520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 work is being done around this group of survivors of DA who are due </a:t>
            </a:r>
            <a:r>
              <a:rPr lang="en-GB" dirty="0" err="1"/>
              <a:t>ti</a:t>
            </a:r>
            <a:r>
              <a:rPr lang="en-GB" dirty="0"/>
              <a:t> their multiple needs find it difficult to access DA services &amp; are hard to engage with.</a:t>
            </a:r>
          </a:p>
          <a:p>
            <a:endParaRPr lang="en-GB" dirty="0"/>
          </a:p>
        </p:txBody>
      </p:sp>
      <p:sp>
        <p:nvSpPr>
          <p:cNvPr id="4" name="Slide Number Placeholder 3"/>
          <p:cNvSpPr>
            <a:spLocks noGrp="1"/>
          </p:cNvSpPr>
          <p:nvPr>
            <p:ph type="sldNum" sz="quarter" idx="5"/>
          </p:nvPr>
        </p:nvSpPr>
        <p:spPr/>
        <p:txBody>
          <a:bodyPr/>
          <a:lstStyle/>
          <a:p>
            <a:fld id="{25BD45BE-7426-41C9-B06C-C128DA0837DD}" type="slidenum">
              <a:rPr lang="en-GB" smtClean="0"/>
              <a:t>7</a:t>
            </a:fld>
            <a:endParaRPr lang="en-GB"/>
          </a:p>
        </p:txBody>
      </p:sp>
    </p:spTree>
    <p:extLst>
      <p:ext uri="{BB962C8B-B14F-4D97-AF65-F5344CB8AC3E}">
        <p14:creationId xmlns:p14="http://schemas.microsoft.com/office/powerpoint/2010/main" val="3470945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5BD45BE-7426-41C9-B06C-C128DA0837DD}" type="slidenum">
              <a:rPr lang="en-GB" smtClean="0"/>
              <a:t>8</a:t>
            </a:fld>
            <a:endParaRPr lang="en-GB"/>
          </a:p>
        </p:txBody>
      </p:sp>
    </p:spTree>
    <p:extLst>
      <p:ext uri="{BB962C8B-B14F-4D97-AF65-F5344CB8AC3E}">
        <p14:creationId xmlns:p14="http://schemas.microsoft.com/office/powerpoint/2010/main" val="2374738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BD45BE-7426-41C9-B06C-C128DA0837DD}" type="slidenum">
              <a:rPr lang="en-GB" smtClean="0"/>
              <a:t>10</a:t>
            </a:fld>
            <a:endParaRPr lang="en-GB"/>
          </a:p>
        </p:txBody>
      </p:sp>
    </p:spTree>
    <p:extLst>
      <p:ext uri="{BB962C8B-B14F-4D97-AF65-F5344CB8AC3E}">
        <p14:creationId xmlns:p14="http://schemas.microsoft.com/office/powerpoint/2010/main" val="463899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A0171612-5DA4-49CA-AEF6-692AD90D13CB}" type="datetimeFigureOut">
              <a:rPr lang="en-GB" smtClean="0"/>
              <a:t>03/10/2022</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B1F126A-9F22-4F33-97AD-BBEF279397F5}" type="slidenum">
              <a:rPr lang="en-GB" smtClean="0"/>
              <a:t>‹#›</a:t>
            </a:fld>
            <a:endParaRPr lang="en-GB"/>
          </a:p>
        </p:txBody>
      </p:sp>
    </p:spTree>
    <p:extLst>
      <p:ext uri="{BB962C8B-B14F-4D97-AF65-F5344CB8AC3E}">
        <p14:creationId xmlns:p14="http://schemas.microsoft.com/office/powerpoint/2010/main" val="1491889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171612-5DA4-49CA-AEF6-692AD90D13CB}" type="datetimeFigureOut">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3573273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171612-5DA4-49CA-AEF6-692AD90D13CB}" type="datetimeFigureOut">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32376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171612-5DA4-49CA-AEF6-692AD90D13CB}" type="datetimeFigureOut">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296795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171612-5DA4-49CA-AEF6-692AD90D13CB}" type="datetimeFigureOut">
              <a:rPr lang="en-GB" smtClean="0"/>
              <a:t>03/10/2022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3897940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171612-5DA4-49CA-AEF6-692AD90D13CB}" type="datetimeFigureOut">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2290156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171612-5DA4-49CA-AEF6-692AD90D13CB}" type="datetimeFigureOut">
              <a:rPr lang="en-GB" smtClean="0"/>
              <a:t>03/10/2022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2558362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0171612-5DA4-49CA-AEF6-692AD90D13CB}" type="datetimeFigureOut">
              <a:rPr lang="en-GB" smtClean="0"/>
              <a:t>03/10/2022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404875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71612-5DA4-49CA-AEF6-692AD90D13CB}" type="datetimeFigureOut">
              <a:rPr lang="en-GB" smtClean="0"/>
              <a:t>03/10/2022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B1F126A-9F22-4F33-97AD-BBEF279397F5}" type="slidenum">
              <a:rPr lang="en-GB" smtClean="0"/>
              <a:t>‹#›</a:t>
            </a:fld>
            <a:endParaRPr lang="en-GB"/>
          </a:p>
        </p:txBody>
      </p:sp>
    </p:spTree>
    <p:extLst>
      <p:ext uri="{BB962C8B-B14F-4D97-AF65-F5344CB8AC3E}">
        <p14:creationId xmlns:p14="http://schemas.microsoft.com/office/powerpoint/2010/main" val="346665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A0171612-5DA4-49CA-AEF6-692AD90D13CB}" type="datetimeFigureOut">
              <a:rPr lang="en-GB" smtClean="0"/>
              <a:t>03/10/2022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B1F126A-9F22-4F33-97AD-BBEF279397F5}" type="slidenum">
              <a:rPr lang="en-GB" smtClean="0"/>
              <a:t>‹#›</a:t>
            </a:fld>
            <a:endParaRPr lang="en-GB"/>
          </a:p>
        </p:txBody>
      </p:sp>
    </p:spTree>
    <p:extLst>
      <p:ext uri="{BB962C8B-B14F-4D97-AF65-F5344CB8AC3E}">
        <p14:creationId xmlns:p14="http://schemas.microsoft.com/office/powerpoint/2010/main" val="2173067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A0171612-5DA4-49CA-AEF6-692AD90D13CB}" type="datetimeFigureOut">
              <a:rPr lang="en-GB" smtClean="0"/>
              <a:t>03/10/2022</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B1F126A-9F22-4F33-97AD-BBEF279397F5}" type="slidenum">
              <a:rPr lang="en-GB" smtClean="0"/>
              <a:t>‹#›</a:t>
            </a:fld>
            <a:endParaRPr lang="en-GB"/>
          </a:p>
        </p:txBody>
      </p:sp>
    </p:spTree>
    <p:extLst>
      <p:ext uri="{BB962C8B-B14F-4D97-AF65-F5344CB8AC3E}">
        <p14:creationId xmlns:p14="http://schemas.microsoft.com/office/powerpoint/2010/main" val="310134270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A0171612-5DA4-49CA-AEF6-692AD90D13CB}" type="datetimeFigureOut">
              <a:rPr lang="en-GB" smtClean="0"/>
              <a:t>03/10/2022</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B1F126A-9F22-4F33-97AD-BBEF279397F5}" type="slidenum">
              <a:rPr lang="en-GB" smtClean="0"/>
              <a:t>‹#›</a:t>
            </a:fld>
            <a:endParaRPr lang="en-GB"/>
          </a:p>
        </p:txBody>
      </p:sp>
    </p:spTree>
    <p:extLst>
      <p:ext uri="{BB962C8B-B14F-4D97-AF65-F5344CB8AC3E}">
        <p14:creationId xmlns:p14="http://schemas.microsoft.com/office/powerpoint/2010/main" val="191164280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ambsdasv.org.uk/" TargetMode="External"/><Relationship Id="rId2" Type="http://schemas.openxmlformats.org/officeDocument/2006/relationships/hyperlink" Target="mailto:Danae.evans@Cambridgeshire.gov.uk"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46CBE0-BA29-4737-A9AB-A33A1169802F}"/>
              </a:ext>
            </a:extLst>
          </p:cNvPr>
          <p:cNvSpPr>
            <a:spLocks noGrp="1"/>
          </p:cNvSpPr>
          <p:nvPr>
            <p:ph idx="1"/>
          </p:nvPr>
        </p:nvSpPr>
        <p:spPr>
          <a:xfrm>
            <a:off x="838200" y="1825625"/>
            <a:ext cx="10515600" cy="4667250"/>
          </a:xfrm>
        </p:spPr>
        <p:txBody>
          <a:bodyP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en-US" sz="4400" b="0" i="1" u="none" strike="noStrike" kern="1200" cap="none" spc="0" normalizeH="0" baseline="0" noProof="0" dirty="0">
                <a:ln>
                  <a:noFill/>
                </a:ln>
                <a:solidFill>
                  <a:srgbClr val="4472C4"/>
                </a:solidFill>
                <a:effectLst/>
                <a:uLnTx/>
                <a:uFillTx/>
                <a:latin typeface="Arial Narrow" panose="020B0606020202030204" pitchFamily="34" charset="0"/>
                <a:ea typeface="+mn-ea"/>
                <a:cs typeface="+mn-cs"/>
              </a:rPr>
              <a:t>“The most dangerous place for a woman in Cambridgeshire is in her own home”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altLang="en-US" sz="4400" b="0"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en-US" sz="4400" b="0"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rPr>
              <a:t>Victim &amp; Offender Needs Assessment, 2015</a:t>
            </a:r>
          </a:p>
          <a:p>
            <a:pPr marL="0" indent="0">
              <a:buNone/>
            </a:pPr>
            <a:endParaRPr lang="en-GB" dirty="0">
              <a:solidFill>
                <a:srgbClr val="0070C0"/>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FE342A2B-060B-45D3-84AF-496994B1E9CD}"/>
              </a:ext>
            </a:extLst>
          </p:cNvPr>
          <p:cNvPicPr>
            <a:picLocks noChangeAspect="1"/>
          </p:cNvPicPr>
          <p:nvPr/>
        </p:nvPicPr>
        <p:blipFill>
          <a:blip r:embed="rId3"/>
          <a:stretch>
            <a:fillRect/>
          </a:stretch>
        </p:blipFill>
        <p:spPr>
          <a:xfrm>
            <a:off x="10550423" y="230188"/>
            <a:ext cx="1606754" cy="1441450"/>
          </a:xfrm>
          <a:prstGeom prst="rect">
            <a:avLst/>
          </a:prstGeom>
        </p:spPr>
      </p:pic>
    </p:spTree>
    <p:extLst>
      <p:ext uri="{BB962C8B-B14F-4D97-AF65-F5344CB8AC3E}">
        <p14:creationId xmlns:p14="http://schemas.microsoft.com/office/powerpoint/2010/main" val="1866569516"/>
      </p:ext>
    </p:extLst>
  </p:cSld>
  <p:clrMapOvr>
    <a:masterClrMapping/>
  </p:clrMapOvr>
  <mc:AlternateContent xmlns:mc="http://schemas.openxmlformats.org/markup-compatibility/2006" xmlns:p14="http://schemas.microsoft.com/office/powerpoint/2010/main">
    <mc:Choice Requires="p14">
      <p:transition spd="med" p14:dur="700" advTm="9869">
        <p:fade/>
      </p:transition>
    </mc:Choice>
    <mc:Fallback xmlns="">
      <p:transition spd="med" advTm="9869">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609600" y="230189"/>
            <a:ext cx="4162425" cy="6523036"/>
          </a:xfrm>
        </p:spPr>
        <p:txBody>
          <a:bodyPr>
            <a:normAutofit/>
          </a:bodyPr>
          <a:lstStyle/>
          <a:p>
            <a:pPr marL="0" indent="0" algn="ctr">
              <a:buNone/>
            </a:pPr>
            <a:r>
              <a:rPr lang="en-GB" b="1" dirty="0">
                <a:solidFill>
                  <a:srgbClr val="0070C0"/>
                </a:solidFill>
                <a:latin typeface="Cambria" panose="02040503050406030204" pitchFamily="18" charset="0"/>
                <a:ea typeface="Cambria" panose="02040503050406030204" pitchFamily="18" charset="0"/>
              </a:rPr>
              <a:t>.</a:t>
            </a: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
        <p:nvSpPr>
          <p:cNvPr id="6" name="TextBox 5">
            <a:extLst>
              <a:ext uri="{FF2B5EF4-FFF2-40B4-BE49-F238E27FC236}">
                <a16:creationId xmlns:a16="http://schemas.microsoft.com/office/drawing/2014/main" id="{1D8926DC-7258-4239-B200-9353F6FDE541}"/>
              </a:ext>
            </a:extLst>
          </p:cNvPr>
          <p:cNvSpPr txBox="1"/>
          <p:nvPr/>
        </p:nvSpPr>
        <p:spPr>
          <a:xfrm>
            <a:off x="609600" y="643622"/>
            <a:ext cx="10312400" cy="5293757"/>
          </a:xfrm>
          <a:prstGeom prst="rect">
            <a:avLst/>
          </a:prstGeom>
          <a:noFill/>
        </p:spPr>
        <p:txBody>
          <a:bodyPr wrap="square">
            <a:spAutoFit/>
          </a:bodyPr>
          <a:lstStyle/>
          <a:p>
            <a:r>
              <a:rPr lang="en-GB" sz="3200" b="1" dirty="0">
                <a:solidFill>
                  <a:srgbClr val="0070C0"/>
                </a:solidFill>
                <a:latin typeface="Arial Narrow" panose="020B0606020202030204" pitchFamily="34" charset="0"/>
                <a:ea typeface="Cambria" panose="02040503050406030204" pitchFamily="18" charset="0"/>
              </a:rPr>
              <a:t>Dispersed Safe Accommodation</a:t>
            </a:r>
          </a:p>
          <a:p>
            <a:pPr algn="ctr"/>
            <a:endParaRPr lang="en-GB" u="sng" dirty="0">
              <a:solidFill>
                <a:srgbClr val="0070C0"/>
              </a:solidFill>
              <a:latin typeface="Arial Narrow" panose="020B0606020202030204" pitchFamily="34" charset="0"/>
              <a:ea typeface="Cambria" panose="02040503050406030204" pitchFamily="18" charset="0"/>
            </a:endParaRPr>
          </a:p>
          <a:p>
            <a:pPr marL="285750" indent="-285750">
              <a:buFont typeface="Arial" panose="020B0604020202020204" pitchFamily="34" charset="0"/>
              <a:buChar char="•"/>
            </a:pPr>
            <a:r>
              <a:rPr lang="en-GB" sz="2400" dirty="0">
                <a:latin typeface="Arial Narrow" panose="020B0606020202030204" pitchFamily="34" charset="0"/>
              </a:rPr>
              <a:t>increase the options and choice for survivors  </a:t>
            </a:r>
          </a:p>
          <a:p>
            <a:pPr marL="285750" indent="-285750">
              <a:buFont typeface="Arial" panose="020B0604020202020204" pitchFamily="34" charset="0"/>
              <a:buChar char="•"/>
            </a:pPr>
            <a:r>
              <a:rPr lang="en-GB" sz="2400" dirty="0">
                <a:latin typeface="Arial Narrow" panose="020B0606020202030204" pitchFamily="34" charset="0"/>
              </a:rPr>
              <a:t>short-term move on accommodation is primarily for residents in this area</a:t>
            </a:r>
          </a:p>
          <a:p>
            <a:pPr marL="285750" indent="-285750">
              <a:buFont typeface="Arial" panose="020B0604020202020204" pitchFamily="34" charset="0"/>
              <a:buChar char="•"/>
            </a:pPr>
            <a:r>
              <a:rPr lang="en-GB" sz="2400" dirty="0">
                <a:latin typeface="Arial Narrow" panose="020B0606020202030204" pitchFamily="34" charset="0"/>
              </a:rPr>
              <a:t>The properties will be self-contained, have additional security, be furnished and will be available across the county, (12 in total across Cambs and Peterborough).</a:t>
            </a:r>
          </a:p>
          <a:p>
            <a:pPr marL="285750" indent="-285750">
              <a:buFont typeface="Arial" panose="020B0604020202020204" pitchFamily="34" charset="0"/>
              <a:buChar char="•"/>
            </a:pPr>
            <a:r>
              <a:rPr lang="en-GB" sz="2400" dirty="0">
                <a:latin typeface="Arial Narrow" panose="020B0606020202030204" pitchFamily="34" charset="0"/>
              </a:rPr>
              <a:t>Survivors will be referred by the IDVA service and have  intensive support provided </a:t>
            </a:r>
          </a:p>
          <a:p>
            <a:pPr marL="285750" indent="-285750">
              <a:buFont typeface="Arial" panose="020B0604020202020204" pitchFamily="34" charset="0"/>
              <a:buChar char="•"/>
            </a:pPr>
            <a:r>
              <a:rPr lang="en-GB" sz="2400" dirty="0">
                <a:latin typeface="Arial Narrow" panose="020B0606020202030204" pitchFamily="34" charset="0"/>
              </a:rPr>
              <a:t>Housing IDVAs who will work with them to help them move back to their own homes with all safety measures in place</a:t>
            </a:r>
          </a:p>
          <a:p>
            <a:pPr marL="285750" indent="-285750">
              <a:buFont typeface="Arial" panose="020B0604020202020204" pitchFamily="34" charset="0"/>
              <a:buChar char="•"/>
            </a:pPr>
            <a:endParaRPr lang="en-GB" sz="2400" dirty="0">
              <a:latin typeface="Arial Narrow" panose="020B0606020202030204" pitchFamily="34" charset="0"/>
            </a:endParaRPr>
          </a:p>
          <a:p>
            <a:pPr marL="285750" indent="-285750">
              <a:buFont typeface="Arial" panose="020B0604020202020204" pitchFamily="34" charset="0"/>
              <a:buChar char="•"/>
            </a:pPr>
            <a:r>
              <a:rPr lang="en-GB" sz="2400" dirty="0">
                <a:latin typeface="Arial Narrow" panose="020B0606020202030204" pitchFamily="34" charset="0"/>
              </a:rPr>
              <a:t>The dispersed accommodation element was put out to competitive tender in May 2022, however, there were no suitable providers, therefore we are exploring partnership working with local housing providers and partner agencies, so that we can achieve this much needed alternative safe accommodation. </a:t>
            </a:r>
          </a:p>
        </p:txBody>
      </p:sp>
    </p:spTree>
    <p:extLst>
      <p:ext uri="{BB962C8B-B14F-4D97-AF65-F5344CB8AC3E}">
        <p14:creationId xmlns:p14="http://schemas.microsoft.com/office/powerpoint/2010/main" val="2136600251"/>
      </p:ext>
    </p:extLst>
  </p:cSld>
  <p:clrMapOvr>
    <a:masterClrMapping/>
  </p:clrMapOvr>
  <mc:AlternateContent xmlns:mc="http://schemas.openxmlformats.org/markup-compatibility/2006" xmlns:p14="http://schemas.microsoft.com/office/powerpoint/2010/main">
    <mc:Choice Requires="p14">
      <p:transition spd="slow" p14:dur="2000" advTm="88786"/>
    </mc:Choice>
    <mc:Fallback xmlns="">
      <p:transition spd="slow" advTm="8878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
        <p:nvSpPr>
          <p:cNvPr id="6" name="Content Placeholder 5">
            <a:extLst>
              <a:ext uri="{FF2B5EF4-FFF2-40B4-BE49-F238E27FC236}">
                <a16:creationId xmlns:a16="http://schemas.microsoft.com/office/drawing/2014/main" id="{ED23E30D-4C55-4FDC-9F51-B26DDA0B4C75}"/>
              </a:ext>
            </a:extLst>
          </p:cNvPr>
          <p:cNvSpPr>
            <a:spLocks noGrp="1"/>
          </p:cNvSpPr>
          <p:nvPr>
            <p:ph idx="1"/>
          </p:nvPr>
        </p:nvSpPr>
        <p:spPr>
          <a:xfrm>
            <a:off x="838200" y="111512"/>
            <a:ext cx="9850120" cy="6746488"/>
          </a:xfrm>
        </p:spPr>
        <p:txBody>
          <a:bodyPr>
            <a:normAutofit/>
          </a:bodyPr>
          <a:lstStyle/>
          <a:p>
            <a:pPr marL="0" indent="0">
              <a:buNone/>
            </a:pPr>
            <a:r>
              <a:rPr lang="en-GB" sz="3200" dirty="0">
                <a:solidFill>
                  <a:srgbClr val="0070C0"/>
                </a:solidFill>
                <a:latin typeface="Arial Narrow" panose="020B0606020202030204" pitchFamily="34" charset="0"/>
                <a:ea typeface="Cambria" panose="02040503050406030204" pitchFamily="18" charset="0"/>
              </a:rPr>
              <a:t>DAHA Accreditation </a:t>
            </a:r>
          </a:p>
          <a:p>
            <a:pPr marL="0" indent="0">
              <a:buNone/>
            </a:pPr>
            <a:endParaRPr lang="en-GB" sz="3200" dirty="0">
              <a:solidFill>
                <a:srgbClr val="0070C0"/>
              </a:solidFill>
              <a:latin typeface="Arial Narrow" panose="020B0606020202030204" pitchFamily="34" charset="0"/>
              <a:ea typeface="Cambria" panose="02040503050406030204" pitchFamily="18" charset="0"/>
            </a:endParaRPr>
          </a:p>
          <a:p>
            <a:r>
              <a:rPr lang="en-GB" dirty="0">
                <a:latin typeface="Arial Narrow" panose="020B0606020202030204" pitchFamily="34" charset="0"/>
              </a:rPr>
              <a:t>The Domestic Abuse Housing Alliance’s (DAHA) mission is to improve the housing sector’s response to domestic abuse through the introduction and adoption of an established set of standards and an accreditation process. </a:t>
            </a:r>
          </a:p>
          <a:p>
            <a:r>
              <a:rPr lang="en-GB" dirty="0">
                <a:latin typeface="Arial Narrow" panose="020B0606020202030204" pitchFamily="34" charset="0"/>
              </a:rPr>
              <a:t>The aim is for all local authority housing teams and all large housing associations to be DAHA Accredited by March 2023. </a:t>
            </a:r>
          </a:p>
          <a:p>
            <a:r>
              <a:rPr lang="en-GB" dirty="0">
                <a:latin typeface="Arial Narrow" panose="020B0606020202030204" pitchFamily="34" charset="0"/>
              </a:rPr>
              <a:t>Obtaining accreditation not only enhances how housing providers interact with victim/survivors. It also strengthens the local area’s coordinated community response to domestic abuse. </a:t>
            </a:r>
          </a:p>
          <a:p>
            <a:r>
              <a:rPr lang="en-GB" dirty="0">
                <a:latin typeface="Arial Narrow" panose="020B0606020202030204" pitchFamily="34" charset="0"/>
              </a:rPr>
              <a:t>Currently, across Cambridgeshire and Peterborough, Cambridge City Council, Cambridge Housing Society and Cross Keys Homes have gained accreditation (apologies if I have missed anyone) . </a:t>
            </a:r>
          </a:p>
          <a:p>
            <a:r>
              <a:rPr lang="en-GB" dirty="0">
                <a:latin typeface="Arial Narrow" panose="020B0606020202030204" pitchFamily="34" charset="0"/>
              </a:rPr>
              <a:t>All other district councils in the area are working towards DAHA accreditation , as well as the major housing associations. </a:t>
            </a:r>
          </a:p>
        </p:txBody>
      </p:sp>
    </p:spTree>
    <p:extLst>
      <p:ext uri="{BB962C8B-B14F-4D97-AF65-F5344CB8AC3E}">
        <p14:creationId xmlns:p14="http://schemas.microsoft.com/office/powerpoint/2010/main" val="4287155292"/>
      </p:ext>
    </p:extLst>
  </p:cSld>
  <p:clrMapOvr>
    <a:masterClrMapping/>
  </p:clrMapOvr>
  <mc:AlternateContent xmlns:mc="http://schemas.openxmlformats.org/markup-compatibility/2006" xmlns:p14="http://schemas.microsoft.com/office/powerpoint/2010/main">
    <mc:Choice Requires="p14">
      <p:transition spd="slow" p14:dur="2000" advTm="19698"/>
    </mc:Choice>
    <mc:Fallback xmlns="">
      <p:transition spd="slow" advTm="19698"/>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843280" y="446049"/>
            <a:ext cx="9839588" cy="6041429"/>
          </a:xfrm>
        </p:spPr>
        <p:txBody>
          <a:bodyPr>
            <a:normAutofit fontScale="40000" lnSpcReduction="20000"/>
          </a:bodyPr>
          <a:lstStyle/>
          <a:p>
            <a:pPr marL="0" indent="0">
              <a:buNone/>
            </a:pPr>
            <a:r>
              <a:rPr lang="en-GB" sz="11200" dirty="0">
                <a:solidFill>
                  <a:srgbClr val="0070C0"/>
                </a:solidFill>
                <a:latin typeface="Arial Narrow" panose="020B0606020202030204" pitchFamily="34" charset="0"/>
                <a:ea typeface="Cambria" panose="02040503050406030204" pitchFamily="18" charset="0"/>
              </a:rPr>
              <a:t>Managed Reciprocals </a:t>
            </a:r>
          </a:p>
          <a:p>
            <a:pPr marL="0" indent="0" algn="ctr">
              <a:buNone/>
            </a:pPr>
            <a:endParaRPr lang="en-GB" sz="6200" dirty="0">
              <a:latin typeface="Arial Narrow" panose="020B0606020202030204" pitchFamily="34" charset="0"/>
            </a:endParaRPr>
          </a:p>
          <a:p>
            <a:r>
              <a:rPr lang="en-GB" sz="6200" dirty="0">
                <a:latin typeface="Arial Narrow" panose="020B0606020202030204" pitchFamily="34" charset="0"/>
              </a:rPr>
              <a:t>Mechanism whereby those suffering domestic abuse in a social tenancy can relocate to a different area within the County &amp; Peterborough whilst maintaining their security of tenure. </a:t>
            </a:r>
          </a:p>
          <a:p>
            <a:r>
              <a:rPr lang="en-GB" sz="6200" dirty="0">
                <a:latin typeface="Arial Narrow" panose="020B0606020202030204" pitchFamily="34" charset="0"/>
              </a:rPr>
              <a:t>A managed reciprocal can offer survivors and those experiencing domestic abuse another housing option, particularly those who do not need ‘an ‘emergency’ move. The move to alternative accommodation  is delivered in conjunction with other resources such as the Bobby Scheme and specialist domestic abuse support. </a:t>
            </a:r>
          </a:p>
          <a:p>
            <a:endParaRPr lang="en-GB" sz="6200" dirty="0">
              <a:latin typeface="Arial Narrow" panose="020B0606020202030204" pitchFamily="34" charset="0"/>
            </a:endParaRPr>
          </a:p>
          <a:p>
            <a:r>
              <a:rPr lang="en-GB" sz="6200" dirty="0">
                <a:latin typeface="Arial Narrow" panose="020B0606020202030204" pitchFamily="34" charset="0"/>
              </a:rPr>
              <a:t>Managed reciprocal requests are made by IDVAs and shared with local housing associations and housing teams.</a:t>
            </a:r>
          </a:p>
          <a:p>
            <a:pPr marL="0" indent="0">
              <a:buNone/>
            </a:pPr>
            <a:endParaRPr lang="en-GB" sz="6200" dirty="0">
              <a:latin typeface="Arial Narrow" panose="020B0606020202030204" pitchFamily="34" charset="0"/>
            </a:endParaRPr>
          </a:p>
          <a:p>
            <a:r>
              <a:rPr lang="en-GB" sz="6200" dirty="0">
                <a:latin typeface="Arial Narrow" panose="020B0606020202030204" pitchFamily="34" charset="0"/>
              </a:rPr>
              <a:t>In 2021/22 there were 14 requests for the scheme,  with three clients of the IDVA service being moved under the scheme.</a:t>
            </a: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1173837315"/>
      </p:ext>
    </p:extLst>
  </p:cSld>
  <p:clrMapOvr>
    <a:masterClrMapping/>
  </p:clrMapOvr>
  <mc:AlternateContent xmlns:mc="http://schemas.openxmlformats.org/markup-compatibility/2006" xmlns:p14="http://schemas.microsoft.com/office/powerpoint/2010/main">
    <mc:Choice Requires="p14">
      <p:transition spd="slow" p14:dur="2000" advTm="5939"/>
    </mc:Choice>
    <mc:Fallback xmlns="">
      <p:transition spd="slow" advTm="5939"/>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569293" y="1264257"/>
            <a:ext cx="9568620" cy="5492540"/>
          </a:xfrm>
        </p:spPr>
        <p:txBody>
          <a:bodyPr>
            <a:normAutofit/>
          </a:bodyPr>
          <a:lstStyle/>
          <a:p>
            <a:pPr marL="0" indent="0" algn="ctr">
              <a:buNone/>
            </a:pPr>
            <a:r>
              <a:rPr lang="en-GB" sz="2000" dirty="0"/>
              <a:t>‘</a:t>
            </a:r>
            <a:r>
              <a:rPr lang="en-GB" sz="2000" dirty="0">
                <a:solidFill>
                  <a:srgbClr val="0070C0"/>
                </a:solidFill>
              </a:rPr>
              <a:t>Kelly’ is 18 and mum to a two-year-old. Kelly was keen to move due to her abusive ex-partners continued attempts to contact from prison and repeated breaches of conditions when released from prison on licence. </a:t>
            </a:r>
          </a:p>
          <a:p>
            <a:pPr marL="0" indent="0" algn="ctr">
              <a:buNone/>
            </a:pPr>
            <a:r>
              <a:rPr lang="en-GB" sz="2000" dirty="0">
                <a:solidFill>
                  <a:srgbClr val="0070C0"/>
                </a:solidFill>
              </a:rPr>
              <a:t>She was initially offered a property in a Fenland town in September 2021 but unfortunately this was a third floor flat and unsuitable  for her needs but she was very quickly offered a property elsewhere in October 2021. This property was in a very poor condition and not suitable for client. </a:t>
            </a:r>
          </a:p>
          <a:p>
            <a:pPr marL="0" indent="0" algn="ctr">
              <a:buNone/>
            </a:pPr>
            <a:r>
              <a:rPr lang="en-GB" sz="2000" dirty="0">
                <a:solidFill>
                  <a:srgbClr val="0070C0"/>
                </a:solidFill>
              </a:rPr>
              <a:t>However, a third property was offered in December 2021, and this was accepted. There was a slight delay in moving due to her family contracting Covid-19 but she then moved into the property in March 2022. </a:t>
            </a:r>
          </a:p>
          <a:p>
            <a:pPr marL="0" indent="0" algn="ctr">
              <a:buNone/>
            </a:pPr>
            <a:r>
              <a:rPr lang="en-GB" sz="2000" dirty="0">
                <a:solidFill>
                  <a:srgbClr val="0070C0"/>
                </a:solidFill>
              </a:rPr>
              <a:t>The communication from the housing association was very good throughout the process, with the IDVA and Kelly kept up to date. Kelly commented that it was helpful to be able to select areas that she was happy to move to and she was very pleased with how quick the process was</a:t>
            </a:r>
            <a:endParaRPr lang="en-GB" sz="2000" b="1" dirty="0">
              <a:solidFill>
                <a:srgbClr val="0070C0"/>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2382743551"/>
      </p:ext>
    </p:extLst>
  </p:cSld>
  <p:clrMapOvr>
    <a:masterClrMapping/>
  </p:clrMapOvr>
  <mc:AlternateContent xmlns:mc="http://schemas.openxmlformats.org/markup-compatibility/2006" xmlns:p14="http://schemas.microsoft.com/office/powerpoint/2010/main">
    <mc:Choice Requires="p14">
      <p:transition spd="slow" p14:dur="2000" advTm="27410"/>
    </mc:Choice>
    <mc:Fallback xmlns="">
      <p:transition spd="slow" advTm="2741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865393" y="457200"/>
            <a:ext cx="9458325" cy="5697110"/>
          </a:xfrm>
        </p:spPr>
        <p:txBody>
          <a:bodyPr>
            <a:normAutofit/>
          </a:bodyPr>
          <a:lstStyle/>
          <a:p>
            <a:pPr marL="0" indent="0">
              <a:buNone/>
            </a:pPr>
            <a:r>
              <a:rPr lang="en-GB" sz="3200" dirty="0">
                <a:solidFill>
                  <a:srgbClr val="0070C0"/>
                </a:solidFill>
                <a:latin typeface="Arial Narrow" panose="020B0606020202030204" pitchFamily="34" charset="0"/>
                <a:ea typeface="Cambria" panose="02040503050406030204" pitchFamily="18" charset="0"/>
              </a:rPr>
              <a:t>Therapeutic Support for adults experiencing domestic abuse </a:t>
            </a:r>
          </a:p>
          <a:p>
            <a:pPr marL="0" indent="0" algn="ctr">
              <a:buNone/>
            </a:pPr>
            <a:endParaRPr lang="en-GB" dirty="0">
              <a:latin typeface="Arial Narrow" panose="020B0606020202030204" pitchFamily="34" charset="0"/>
            </a:endParaRPr>
          </a:p>
          <a:p>
            <a:r>
              <a:rPr lang="en-GB" dirty="0">
                <a:latin typeface="Arial Narrow" panose="020B0606020202030204" pitchFamily="34" charset="0"/>
              </a:rPr>
              <a:t>To provide specialist trauma informed counselling and therapeutic support for adults who are victims of domestic abuse. </a:t>
            </a:r>
          </a:p>
          <a:p>
            <a:endParaRPr lang="en-GB" dirty="0">
              <a:latin typeface="Arial Narrow" panose="020B0606020202030204" pitchFamily="34" charset="0"/>
            </a:endParaRPr>
          </a:p>
          <a:p>
            <a:pPr marL="0" indent="0" algn="ctr">
              <a:buNone/>
            </a:pPr>
            <a:r>
              <a:rPr lang="en-GB" i="1" dirty="0">
                <a:solidFill>
                  <a:srgbClr val="0070C0"/>
                </a:solidFill>
                <a:latin typeface="Arial Narrow" panose="020B0606020202030204" pitchFamily="34" charset="0"/>
              </a:rPr>
              <a:t>“I'm not really sure if I can find the words to say how grateful I am for being given the recent counselling. It has changed my life immeasurably and got me through some really difficult things and thoughts. I have no idea how I would have got through it without the support I have received.”</a:t>
            </a:r>
          </a:p>
          <a:p>
            <a:pPr marL="0" indent="0" algn="ctr">
              <a:buNone/>
            </a:pPr>
            <a:endParaRPr lang="en-GB" b="1" dirty="0">
              <a:solidFill>
                <a:srgbClr val="0070C0"/>
              </a:solidFill>
              <a:latin typeface="Cambria" panose="02040503050406030204" pitchFamily="18" charset="0"/>
              <a:ea typeface="Cambria" panose="02040503050406030204" pitchFamily="18" charset="0"/>
            </a:endParaRPr>
          </a:p>
          <a:p>
            <a:pPr marL="0" indent="0" algn="ctr">
              <a:buNone/>
            </a:pPr>
            <a:endParaRPr lang="en-GB" b="1" dirty="0">
              <a:solidFill>
                <a:srgbClr val="0070C0"/>
              </a:solidFill>
              <a:latin typeface="Cambria" panose="02040503050406030204" pitchFamily="18" charset="0"/>
              <a:ea typeface="Cambria" panose="02040503050406030204" pitchFamily="18" charset="0"/>
            </a:endParaRPr>
          </a:p>
          <a:p>
            <a:pPr marL="0" indent="0" algn="ctr">
              <a:buNone/>
            </a:pPr>
            <a:endParaRPr lang="en-GB" b="1" dirty="0">
              <a:solidFill>
                <a:srgbClr val="0070C0"/>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2"/>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2287740202"/>
      </p:ext>
    </p:extLst>
  </p:cSld>
  <p:clrMapOvr>
    <a:masterClrMapping/>
  </p:clrMapOvr>
  <mc:AlternateContent xmlns:mc="http://schemas.openxmlformats.org/markup-compatibility/2006" xmlns:p14="http://schemas.microsoft.com/office/powerpoint/2010/main">
    <mc:Choice Requires="p14">
      <p:transition spd="slow" p14:dur="2000" advTm="20163"/>
    </mc:Choice>
    <mc:Fallback xmlns="">
      <p:transition spd="slow" advTm="2016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790575" y="755374"/>
            <a:ext cx="9458325" cy="6035040"/>
          </a:xfrm>
        </p:spPr>
        <p:txBody>
          <a:bodyPr>
            <a:normAutofit/>
          </a:bodyPr>
          <a:lstStyle/>
          <a:p>
            <a:pPr marL="0" indent="0">
              <a:buNone/>
            </a:pPr>
            <a:r>
              <a:rPr lang="en-GB" sz="3200" dirty="0">
                <a:solidFill>
                  <a:srgbClr val="0070C0"/>
                </a:solidFill>
                <a:latin typeface="Arial Narrow" panose="020B0606020202030204" pitchFamily="34" charset="0"/>
                <a:ea typeface="Cambria" panose="02040503050406030204" pitchFamily="18" charset="0"/>
              </a:rPr>
              <a:t>Therapeutic support for children experiencing domestic abuse </a:t>
            </a:r>
          </a:p>
          <a:p>
            <a:endParaRPr lang="en-GB" dirty="0">
              <a:solidFill>
                <a:srgbClr val="0070C0"/>
              </a:solidFill>
              <a:latin typeface="Arial Narrow" panose="020B0606020202030204" pitchFamily="34" charset="0"/>
              <a:ea typeface="Cambria" panose="02040503050406030204" pitchFamily="18" charset="0"/>
            </a:endParaRPr>
          </a:p>
          <a:p>
            <a:endParaRPr lang="en-GB" dirty="0">
              <a:solidFill>
                <a:srgbClr val="0070C0"/>
              </a:solidFill>
              <a:latin typeface="Arial Narrow" panose="020B0606020202030204" pitchFamily="34" charset="0"/>
              <a:ea typeface="Cambria" panose="02040503050406030204" pitchFamily="18" charset="0"/>
            </a:endParaRPr>
          </a:p>
          <a:p>
            <a:r>
              <a:rPr lang="en-GB" dirty="0">
                <a:latin typeface="Arial Narrow" panose="020B0606020202030204" pitchFamily="34" charset="0"/>
              </a:rPr>
              <a:t>It is vital to provide specialist trauma informed counselling and therapeutic support for children who are victims of domestic abuse. </a:t>
            </a:r>
          </a:p>
          <a:p>
            <a:pPr marL="0" indent="0">
              <a:buNone/>
            </a:pPr>
            <a:endParaRPr lang="en-GB" dirty="0">
              <a:latin typeface="Arial Narrow" panose="020B0606020202030204" pitchFamily="34" charset="0"/>
            </a:endParaRPr>
          </a:p>
          <a:p>
            <a:r>
              <a:rPr lang="en-GB" dirty="0">
                <a:latin typeface="Arial Narrow" panose="020B0606020202030204" pitchFamily="34" charset="0"/>
              </a:rPr>
              <a:t>Specialist Children’s Support Workers in all Refuges</a:t>
            </a:r>
          </a:p>
          <a:p>
            <a:endParaRPr lang="en-GB" dirty="0">
              <a:latin typeface="Arial Narrow" panose="020B0606020202030204" pitchFamily="34" charset="0"/>
            </a:endParaRPr>
          </a:p>
          <a:p>
            <a:r>
              <a:rPr lang="en-GB" dirty="0">
                <a:latin typeface="Arial Narrow" panose="020B0606020202030204" pitchFamily="34" charset="0"/>
              </a:rPr>
              <a:t>Embrace, a charity dedicated to supporting children and young people who are victims of crime, 99 children and young people in Cambridgeshire and a further 43 in Peterborough have been supported through counselling.</a:t>
            </a: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2"/>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352468478"/>
      </p:ext>
    </p:extLst>
  </p:cSld>
  <p:clrMapOvr>
    <a:masterClrMapping/>
  </p:clrMapOvr>
  <mc:AlternateContent xmlns:mc="http://schemas.openxmlformats.org/markup-compatibility/2006" xmlns:p14="http://schemas.microsoft.com/office/powerpoint/2010/main">
    <mc:Choice Requires="p14">
      <p:transition spd="slow" p14:dur="2000" advTm="28865"/>
    </mc:Choice>
    <mc:Fallback xmlns="">
      <p:transition spd="slow" advTm="2886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790575" y="418993"/>
            <a:ext cx="9458325" cy="5417264"/>
          </a:xfrm>
        </p:spPr>
        <p:txBody>
          <a:bodyPr>
            <a:normAutofit/>
          </a:bodyPr>
          <a:lstStyle/>
          <a:p>
            <a:pPr marL="0" indent="0">
              <a:buNone/>
            </a:pPr>
            <a:r>
              <a:rPr lang="en-GB" sz="3600" dirty="0">
                <a:solidFill>
                  <a:srgbClr val="0070C0"/>
                </a:solidFill>
                <a:latin typeface="Arial Narrow" panose="020B0606020202030204" pitchFamily="34" charset="0"/>
                <a:ea typeface="Cambria" panose="02040503050406030204" pitchFamily="18" charset="0"/>
              </a:rPr>
              <a:t>Mobile advocacy outreach support </a:t>
            </a:r>
          </a:p>
          <a:p>
            <a:pPr marL="0" indent="0" algn="ctr">
              <a:buNone/>
            </a:pPr>
            <a:endParaRPr lang="en-GB" dirty="0">
              <a:latin typeface="Arial Narrow" panose="020B0606020202030204" pitchFamily="34" charset="0"/>
            </a:endParaRPr>
          </a:p>
          <a:p>
            <a:r>
              <a:rPr lang="en-GB" sz="2600" dirty="0">
                <a:latin typeface="Arial Narrow" panose="020B0606020202030204" pitchFamily="34" charset="0"/>
              </a:rPr>
              <a:t>This is a direct service to victims/survivors, at location of their choosing including a range of community settings where the service can expand their access. </a:t>
            </a:r>
          </a:p>
          <a:p>
            <a:r>
              <a:rPr lang="en-GB" sz="2600" dirty="0">
                <a:latin typeface="Arial Narrow" panose="020B0606020202030204" pitchFamily="34" charset="0"/>
              </a:rPr>
              <a:t>The Mobile Advocacy outreach service across the region is delivered by IMPAKT Domestic Abuse Support Service</a:t>
            </a:r>
          </a:p>
          <a:p>
            <a:r>
              <a:rPr lang="en-GB" sz="2600" dirty="0">
                <a:latin typeface="Arial Narrow" panose="020B0606020202030204" pitchFamily="34" charset="0"/>
              </a:rPr>
              <a:t>The specialist workers would have access to all elements within this strategy such as flexible funding, managed reciprocals and therapeutic support. </a:t>
            </a:r>
          </a:p>
          <a:p>
            <a:r>
              <a:rPr lang="en-GB" sz="2600" dirty="0">
                <a:latin typeface="Arial Narrow" panose="020B0606020202030204" pitchFamily="34" charset="0"/>
              </a:rPr>
              <a:t>Supporting those who have been subjected to domestic abuse and are still living in their own homes.</a:t>
            </a:r>
          </a:p>
          <a:p>
            <a:pPr marL="0" indent="0">
              <a:buNone/>
            </a:pPr>
            <a:endParaRPr lang="en-GB" sz="2600" dirty="0"/>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2"/>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3053160717"/>
      </p:ext>
    </p:extLst>
  </p:cSld>
  <p:clrMapOvr>
    <a:masterClrMapping/>
  </p:clrMapOvr>
  <mc:AlternateContent xmlns:mc="http://schemas.openxmlformats.org/markup-compatibility/2006" xmlns:p14="http://schemas.microsoft.com/office/powerpoint/2010/main">
    <mc:Choice Requires="p14">
      <p:transition spd="slow" p14:dur="2000" advTm="48988"/>
    </mc:Choice>
    <mc:Fallback xmlns="">
      <p:transition spd="slow" advTm="48988"/>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790575" y="418994"/>
            <a:ext cx="9458325" cy="5504728"/>
          </a:xfrm>
        </p:spPr>
        <p:txBody>
          <a:bodyPr>
            <a:normAutofit/>
          </a:bodyPr>
          <a:lstStyle/>
          <a:p>
            <a:pPr marL="0" indent="0">
              <a:buNone/>
            </a:pPr>
            <a:r>
              <a:rPr lang="en-GB" sz="3200" dirty="0">
                <a:solidFill>
                  <a:srgbClr val="0070C0"/>
                </a:solidFill>
                <a:latin typeface="Arial Narrow" panose="020B0606020202030204" pitchFamily="34" charset="0"/>
                <a:ea typeface="Cambria" panose="02040503050406030204" pitchFamily="18" charset="0"/>
              </a:rPr>
              <a:t>Victims with no recourse to public funds </a:t>
            </a:r>
          </a:p>
          <a:p>
            <a:pPr marL="0" indent="0" algn="ctr">
              <a:buNone/>
            </a:pPr>
            <a:endParaRPr lang="en-GB" dirty="0">
              <a:solidFill>
                <a:srgbClr val="0070C0"/>
              </a:solidFill>
              <a:latin typeface="Arial Narrow" panose="020B0606020202030204" pitchFamily="34" charset="0"/>
              <a:ea typeface="Cambria" panose="02040503050406030204" pitchFamily="18" charset="0"/>
            </a:endParaRPr>
          </a:p>
          <a:p>
            <a:r>
              <a:rPr lang="en-GB" dirty="0">
                <a:latin typeface="Arial Narrow" panose="020B0606020202030204" pitchFamily="34" charset="0"/>
              </a:rPr>
              <a:t>H</a:t>
            </a:r>
            <a:r>
              <a:rPr lang="en-GB" sz="2400" dirty="0">
                <a:latin typeface="Arial Narrow" panose="020B0606020202030204" pitchFamily="34" charset="0"/>
              </a:rPr>
              <a:t>ousing IDVAs and Mobile Advocacy Support Workers will work with clients with No Recourse to Public Funds (NRPF) to access the Domestic Violence Destitution Concession from the government where possible. </a:t>
            </a:r>
          </a:p>
          <a:p>
            <a:r>
              <a:rPr lang="en-GB" sz="2400" dirty="0">
                <a:latin typeface="Arial Narrow" panose="020B0606020202030204" pitchFamily="34" charset="0"/>
              </a:rPr>
              <a:t>Where a client is </a:t>
            </a:r>
            <a:r>
              <a:rPr lang="en-GB" sz="2400" b="1" dirty="0">
                <a:latin typeface="Arial Narrow" panose="020B0606020202030204" pitchFamily="34" charset="0"/>
              </a:rPr>
              <a:t>not</a:t>
            </a:r>
            <a:r>
              <a:rPr lang="en-GB" sz="2400" dirty="0">
                <a:latin typeface="Arial Narrow" panose="020B0606020202030204" pitchFamily="34" charset="0"/>
              </a:rPr>
              <a:t> eligible for this, they would still be eligible for all the options outlined within the strategy, with the exception of local refuge accommodation (if refuge is required, a placement would be sought elsewhere). Although one family were funded to stay in a refuge due to exceptional circumstances. </a:t>
            </a:r>
          </a:p>
          <a:p>
            <a:r>
              <a:rPr lang="en-GB" sz="2400" dirty="0">
                <a:latin typeface="Arial Narrow" panose="020B0606020202030204" pitchFamily="34" charset="0"/>
              </a:rPr>
              <a:t>As we know survivors with NRPF face additional barriers in finding safe accommodation. So the work that the </a:t>
            </a:r>
            <a:r>
              <a:rPr lang="en-GB" sz="2400" dirty="0" err="1">
                <a:latin typeface="Arial Narrow" panose="020B0606020202030204" pitchFamily="34" charset="0"/>
              </a:rPr>
              <a:t>Houing</a:t>
            </a:r>
            <a:r>
              <a:rPr lang="en-GB" sz="2400" dirty="0">
                <a:latin typeface="Arial Narrow" panose="020B0606020202030204" pitchFamily="34" charset="0"/>
              </a:rPr>
              <a:t> IDVAs, IDVAs and Mobile advocacy service in supporting these clients access funding is vital. </a:t>
            </a:r>
            <a:endParaRPr lang="en-GB" sz="2400" b="1" dirty="0">
              <a:solidFill>
                <a:srgbClr val="0070C0"/>
              </a:solidFill>
              <a:latin typeface="Arial Narrow" panose="020B0606020202030204" pitchFamily="34" charset="0"/>
              <a:ea typeface="Cambria" panose="02040503050406030204" pitchFamily="18" charset="0"/>
            </a:endParaRP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2"/>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547735086"/>
      </p:ext>
    </p:extLst>
  </p:cSld>
  <p:clrMapOvr>
    <a:masterClrMapping/>
  </p:clrMapOvr>
  <mc:AlternateContent xmlns:mc="http://schemas.openxmlformats.org/markup-compatibility/2006" xmlns:p14="http://schemas.microsoft.com/office/powerpoint/2010/main">
    <mc:Choice Requires="p14">
      <p:transition spd="slow" p14:dur="2000" advTm="48965"/>
    </mc:Choice>
    <mc:Fallback xmlns="">
      <p:transition spd="slow" advTm="4896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895350" y="960438"/>
            <a:ext cx="9458325" cy="5098456"/>
          </a:xfrm>
        </p:spPr>
        <p:txBody>
          <a:bodyPr>
            <a:normAutofit/>
          </a:bodyPr>
          <a:lstStyle/>
          <a:p>
            <a:pPr marL="0" indent="0" algn="ctr">
              <a:buNone/>
            </a:pPr>
            <a:endParaRPr lang="en-GB" sz="3600" dirty="0">
              <a:latin typeface="Arial Narrow" panose="020B0606020202030204" pitchFamily="34" charset="0"/>
            </a:endParaRPr>
          </a:p>
          <a:p>
            <a:pPr marL="0" indent="0" algn="ctr">
              <a:buNone/>
            </a:pPr>
            <a:r>
              <a:rPr lang="en-GB" sz="4400" dirty="0">
                <a:solidFill>
                  <a:schemeClr val="tx1"/>
                </a:solidFill>
                <a:latin typeface="Arial Narrow" panose="020B0606020202030204" pitchFamily="34" charset="0"/>
              </a:rPr>
              <a:t>Thank you all for listening. </a:t>
            </a:r>
          </a:p>
          <a:p>
            <a:pPr marL="0" indent="0" algn="ctr">
              <a:buNone/>
            </a:pPr>
            <a:r>
              <a:rPr lang="en-GB" sz="4400" dirty="0">
                <a:solidFill>
                  <a:schemeClr val="tx1"/>
                </a:solidFill>
                <a:latin typeface="Arial Narrow" panose="020B0606020202030204" pitchFamily="34" charset="0"/>
              </a:rPr>
              <a:t>Any Questions? </a:t>
            </a:r>
          </a:p>
          <a:p>
            <a:pPr marL="0" indent="0" algn="ctr">
              <a:buNone/>
            </a:pPr>
            <a:endParaRPr lang="en-GB" sz="3600" dirty="0">
              <a:latin typeface="Arial Narrow" panose="020B0606020202030204" pitchFamily="34" charset="0"/>
            </a:endParaRPr>
          </a:p>
          <a:p>
            <a:pPr marL="0" indent="0" algn="ctr">
              <a:buNone/>
            </a:pPr>
            <a:r>
              <a:rPr lang="en-GB" sz="3600" dirty="0">
                <a:latin typeface="Arial Narrow" panose="020B0606020202030204" pitchFamily="34" charset="0"/>
                <a:hlinkClick r:id="rId2"/>
              </a:rPr>
              <a:t>Danae.evans@Cambridgeshire.gov.uk</a:t>
            </a:r>
            <a:r>
              <a:rPr lang="en-GB" sz="3600" dirty="0">
                <a:latin typeface="Arial Narrow" panose="020B0606020202030204" pitchFamily="34" charset="0"/>
              </a:rPr>
              <a:t> </a:t>
            </a:r>
          </a:p>
          <a:p>
            <a:pPr marL="0" indent="0" algn="ctr">
              <a:buNone/>
            </a:pPr>
            <a:r>
              <a:rPr lang="en-GB" sz="3600" dirty="0">
                <a:latin typeface="Arial Narrow" panose="020B0606020202030204" pitchFamily="34" charset="0"/>
                <a:hlinkClick r:id="rId3"/>
              </a:rPr>
              <a:t>www.cambsdasv.org.uk</a:t>
            </a:r>
            <a:r>
              <a:rPr lang="en-GB" sz="3600" dirty="0">
                <a:latin typeface="Arial Narrow" panose="020B0606020202030204" pitchFamily="34" charset="0"/>
              </a:rPr>
              <a:t> </a:t>
            </a:r>
          </a:p>
          <a:p>
            <a:pPr marL="0" indent="0" algn="ctr">
              <a:buNone/>
            </a:pPr>
            <a:endParaRPr lang="en-GB" b="1" dirty="0">
              <a:solidFill>
                <a:srgbClr val="0070C0"/>
              </a:solidFill>
              <a:latin typeface="Cambria" panose="02040503050406030204" pitchFamily="18" charset="0"/>
              <a:ea typeface="Cambria" panose="02040503050406030204" pitchFamily="18" charset="0"/>
            </a:endParaRPr>
          </a:p>
          <a:p>
            <a:pPr marL="0" indent="0" algn="ctr">
              <a:buNone/>
            </a:pPr>
            <a:endParaRPr lang="en-GB" b="1" dirty="0">
              <a:solidFill>
                <a:srgbClr val="0070C0"/>
              </a:solidFill>
              <a:latin typeface="Cambria" panose="02040503050406030204" pitchFamily="18" charset="0"/>
              <a:ea typeface="Cambria" panose="02040503050406030204" pitchFamily="18" charset="0"/>
            </a:endParaRPr>
          </a:p>
          <a:p>
            <a:pPr marL="0" indent="0" algn="ctr">
              <a:buNone/>
            </a:pPr>
            <a:endParaRPr lang="en-GB" b="1" dirty="0">
              <a:solidFill>
                <a:srgbClr val="0070C0"/>
              </a:solidFill>
              <a:latin typeface="Cambria" panose="02040503050406030204" pitchFamily="18" charset="0"/>
              <a:ea typeface="Cambria" panose="02040503050406030204" pitchFamily="18" charset="0"/>
            </a:endParaRPr>
          </a:p>
          <a:p>
            <a:pPr marL="0" indent="0" algn="ctr">
              <a:buNone/>
            </a:pPr>
            <a:endParaRPr lang="en-GB" b="1" dirty="0">
              <a:solidFill>
                <a:srgbClr val="0070C0"/>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4"/>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3444695830"/>
      </p:ext>
    </p:extLst>
  </p:cSld>
  <p:clrMapOvr>
    <a:masterClrMapping/>
  </p:clrMapOvr>
  <mc:AlternateContent xmlns:mc="http://schemas.openxmlformats.org/markup-compatibility/2006" xmlns:p14="http://schemas.microsoft.com/office/powerpoint/2010/main">
    <mc:Choice Requires="p14">
      <p:transition spd="slow" p14:dur="2000" advTm="10494"/>
    </mc:Choice>
    <mc:Fallback xmlns="">
      <p:transition spd="slow" advTm="1049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46CBE0-BA29-4737-A9AB-A33A1169802F}"/>
              </a:ext>
            </a:extLst>
          </p:cNvPr>
          <p:cNvSpPr>
            <a:spLocks noGrp="1"/>
          </p:cNvSpPr>
          <p:nvPr>
            <p:ph idx="1"/>
          </p:nvPr>
        </p:nvSpPr>
        <p:spPr>
          <a:xfrm>
            <a:off x="291737" y="849086"/>
            <a:ext cx="11062063" cy="5682978"/>
          </a:xfrm>
        </p:spPr>
        <p:txBody>
          <a:bodyP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en-US" sz="5400" b="1" u="none" strike="noStrike" kern="1200" cap="none" spc="0" normalizeH="0" baseline="0" noProof="0" dirty="0">
                <a:ln>
                  <a:noFill/>
                </a:ln>
                <a:solidFill>
                  <a:srgbClr val="4472C4"/>
                </a:solidFill>
                <a:effectLst/>
                <a:uLnTx/>
                <a:uFillTx/>
                <a:latin typeface="Arial Narrow" panose="020B0606020202030204" pitchFamily="34" charset="0"/>
                <a:ea typeface="+mn-ea"/>
                <a:cs typeface="+mn-cs"/>
              </a:rPr>
              <a:t>Cambridgeshire &amp; Peterborough</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en-US" sz="5400" b="1" u="none" strike="noStrike" kern="1200" cap="none" spc="0" normalizeH="0" baseline="0" noProof="0" dirty="0">
                <a:ln>
                  <a:noFill/>
                </a:ln>
                <a:solidFill>
                  <a:srgbClr val="4472C4"/>
                </a:solidFill>
                <a:effectLst/>
                <a:uLnTx/>
                <a:uFillTx/>
                <a:latin typeface="Arial Narrow" panose="020B0606020202030204" pitchFamily="34" charset="0"/>
                <a:ea typeface="+mn-ea"/>
                <a:cs typeface="+mn-cs"/>
              </a:rPr>
              <a:t>Safe Accommodation Strategy</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altLang="en-US" sz="4400" b="0"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altLang="en-US" sz="4400" b="0"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en-US" sz="3000" dirty="0">
                <a:solidFill>
                  <a:srgbClr val="4472C4"/>
                </a:solidFill>
                <a:latin typeface="Arial Narrow" panose="020B0606020202030204" pitchFamily="34" charset="0"/>
              </a:rPr>
              <a:t>Vickie Crompton - </a:t>
            </a:r>
            <a:r>
              <a:rPr kumimoji="0" lang="en-GB" altLang="en-US" sz="3000" b="0"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rPr>
              <a:t>Domestic Abuse &amp; Sexual Violence Partnership Manager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altLang="en-US" sz="3000" b="0"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rPr>
              <a:t>Danae Evans – Safe Accommodation Programme Manager</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altLang="en-US" sz="3000" dirty="0">
              <a:solidFill>
                <a:srgbClr val="4472C4"/>
              </a:solidFill>
              <a:latin typeface="Arial Narrow" panose="020B0606020202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en-US" sz="3000" b="1" dirty="0">
                <a:solidFill>
                  <a:srgbClr val="4472C4"/>
                </a:solidFill>
                <a:latin typeface="Arial Narrow" panose="020B0606020202030204" pitchFamily="34" charset="0"/>
              </a:rPr>
              <a:t>DASV Champions, October 2022</a:t>
            </a:r>
            <a:endParaRPr kumimoji="0" lang="en-GB" altLang="en-US" sz="3000" b="1" i="0" u="none" strike="noStrike" kern="1200" cap="none" spc="0" normalizeH="0" baseline="0" noProof="0" dirty="0">
              <a:ln>
                <a:noFill/>
              </a:ln>
              <a:solidFill>
                <a:srgbClr val="4472C4"/>
              </a:solidFill>
              <a:effectLst/>
              <a:uLnTx/>
              <a:uFillTx/>
              <a:latin typeface="Arial Narrow" panose="020B0606020202030204" pitchFamily="34" charset="0"/>
              <a:ea typeface="+mn-ea"/>
              <a:cs typeface="+mn-cs"/>
            </a:endParaRPr>
          </a:p>
          <a:p>
            <a:pPr marL="0" indent="0">
              <a:buNone/>
            </a:pPr>
            <a:endParaRPr lang="en-GB" dirty="0">
              <a:solidFill>
                <a:srgbClr val="0070C0"/>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FE342A2B-060B-45D3-84AF-496994B1E9CD}"/>
              </a:ext>
            </a:extLst>
          </p:cNvPr>
          <p:cNvPicPr>
            <a:picLocks noChangeAspect="1"/>
          </p:cNvPicPr>
          <p:nvPr/>
        </p:nvPicPr>
        <p:blipFill>
          <a:blip r:embed="rId3"/>
          <a:stretch>
            <a:fillRect/>
          </a:stretch>
        </p:blipFill>
        <p:spPr>
          <a:xfrm>
            <a:off x="10550423" y="230188"/>
            <a:ext cx="1606754" cy="1441450"/>
          </a:xfrm>
          <a:prstGeom prst="rect">
            <a:avLst/>
          </a:prstGeom>
        </p:spPr>
      </p:pic>
    </p:spTree>
    <p:extLst>
      <p:ext uri="{BB962C8B-B14F-4D97-AF65-F5344CB8AC3E}">
        <p14:creationId xmlns:p14="http://schemas.microsoft.com/office/powerpoint/2010/main" val="3300174838"/>
      </p:ext>
    </p:extLst>
  </p:cSld>
  <p:clrMapOvr>
    <a:masterClrMapping/>
  </p:clrMapOvr>
  <mc:AlternateContent xmlns:mc="http://schemas.openxmlformats.org/markup-compatibility/2006" xmlns:p14="http://schemas.microsoft.com/office/powerpoint/2010/main">
    <mc:Choice Requires="p14">
      <p:transition spd="med" p14:dur="700" advTm="9869">
        <p:fade/>
      </p:transition>
    </mc:Choice>
    <mc:Fallback xmlns="">
      <p:transition spd="med" advTm="9869">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A6EF8-91D8-4FCD-8D9A-C976D1EAB3DE}"/>
              </a:ext>
            </a:extLst>
          </p:cNvPr>
          <p:cNvSpPr>
            <a:spLocks noGrp="1"/>
          </p:cNvSpPr>
          <p:nvPr>
            <p:ph type="title"/>
          </p:nvPr>
        </p:nvSpPr>
        <p:spPr>
          <a:xfrm>
            <a:off x="1405708" y="350169"/>
            <a:ext cx="7164493" cy="1325563"/>
          </a:xfrm>
        </p:spPr>
        <p:txBody>
          <a:bodyPr>
            <a:normAutofit/>
          </a:bodyPr>
          <a:lstStyle/>
          <a:p>
            <a:r>
              <a:rPr lang="en-GB" sz="4400" b="1" dirty="0">
                <a:solidFill>
                  <a:srgbClr val="0070C0"/>
                </a:solidFill>
                <a:latin typeface="Arial Narrow" panose="020B0606020202030204" pitchFamily="34" charset="0"/>
                <a:ea typeface="Cambria" panose="02040503050406030204" pitchFamily="18" charset="0"/>
              </a:rPr>
              <a:t>Outcomes in 2021-22</a:t>
            </a:r>
          </a:p>
        </p:txBody>
      </p:sp>
      <p:sp>
        <p:nvSpPr>
          <p:cNvPr id="3" name="Content Placeholder 2">
            <a:extLst>
              <a:ext uri="{FF2B5EF4-FFF2-40B4-BE49-F238E27FC236}">
                <a16:creationId xmlns:a16="http://schemas.microsoft.com/office/drawing/2014/main" id="{8D46CBE0-BA29-4737-A9AB-A33A1169802F}"/>
              </a:ext>
            </a:extLst>
          </p:cNvPr>
          <p:cNvSpPr>
            <a:spLocks noGrp="1"/>
          </p:cNvSpPr>
          <p:nvPr>
            <p:ph idx="1"/>
          </p:nvPr>
        </p:nvSpPr>
        <p:spPr>
          <a:xfrm>
            <a:off x="1262843" y="1690688"/>
            <a:ext cx="8599614" cy="4710112"/>
          </a:xfrm>
        </p:spPr>
        <p:txBody>
          <a:bodyPr>
            <a:normAutofit lnSpcReduction="10000"/>
          </a:bodyPr>
          <a:lstStyle/>
          <a:p>
            <a:pPr marL="0" indent="0">
              <a:buNone/>
            </a:pPr>
            <a:r>
              <a:rPr lang="en-GB" dirty="0">
                <a:latin typeface="Arial Narrow" panose="020B0606020202030204" pitchFamily="34" charset="0"/>
              </a:rPr>
              <a:t>There were almost 3,000 individuals who have received support via this strategy in 21/22, these include; </a:t>
            </a:r>
          </a:p>
          <a:p>
            <a:pPr marL="0" indent="0">
              <a:buNone/>
            </a:pPr>
            <a:endParaRPr lang="en-GB" dirty="0">
              <a:latin typeface="Arial Narrow" panose="020B0606020202030204" pitchFamily="34" charset="0"/>
            </a:endParaRPr>
          </a:p>
          <a:p>
            <a:r>
              <a:rPr lang="en-GB" dirty="0">
                <a:latin typeface="Arial Narrow" panose="020B0606020202030204" pitchFamily="34" charset="0"/>
              </a:rPr>
              <a:t>102 women in local refuges, </a:t>
            </a:r>
          </a:p>
          <a:p>
            <a:r>
              <a:rPr lang="en-GB" dirty="0">
                <a:latin typeface="Arial Narrow" panose="020B0606020202030204" pitchFamily="34" charset="0"/>
              </a:rPr>
              <a:t>1,900 supported by DA outreach services and the housing IDVAs, </a:t>
            </a:r>
          </a:p>
          <a:p>
            <a:r>
              <a:rPr lang="en-GB" dirty="0">
                <a:latin typeface="Arial Narrow" panose="020B0606020202030204" pitchFamily="34" charset="0"/>
              </a:rPr>
              <a:t>120 adults received counselling, </a:t>
            </a:r>
          </a:p>
          <a:p>
            <a:r>
              <a:rPr lang="en-GB" dirty="0">
                <a:latin typeface="Arial Narrow" panose="020B0606020202030204" pitchFamily="34" charset="0"/>
              </a:rPr>
              <a:t>250 children received therapeutic interventions.</a:t>
            </a:r>
          </a:p>
          <a:p>
            <a:r>
              <a:rPr lang="en-GB" dirty="0">
                <a:latin typeface="Arial Narrow" panose="020B0606020202030204" pitchFamily="34" charset="0"/>
              </a:rPr>
              <a:t>495 homes were better secured by the Bobby scheme. </a:t>
            </a:r>
          </a:p>
          <a:p>
            <a:endParaRPr lang="en-GB" dirty="0">
              <a:latin typeface="Arial Narrow" panose="020B0606020202030204" pitchFamily="34" charset="0"/>
            </a:endParaRPr>
          </a:p>
          <a:p>
            <a:r>
              <a:rPr lang="en-GB" dirty="0">
                <a:latin typeface="Arial Narrow" panose="020B0606020202030204" pitchFamily="34" charset="0"/>
              </a:rPr>
              <a:t>The Department of Levelling Up, Housing and Communities (DHLUC)  have confirmed funding will continue in future years.</a:t>
            </a:r>
          </a:p>
          <a:p>
            <a:endParaRPr lang="en-GB" dirty="0">
              <a:latin typeface="Arial Narrow" panose="020B0606020202030204" pitchFamily="34" charset="0"/>
            </a:endParaRPr>
          </a:p>
        </p:txBody>
      </p:sp>
      <p:pic>
        <p:nvPicPr>
          <p:cNvPr id="4" name="Picture 3">
            <a:extLst>
              <a:ext uri="{FF2B5EF4-FFF2-40B4-BE49-F238E27FC236}">
                <a16:creationId xmlns:a16="http://schemas.microsoft.com/office/drawing/2014/main" id="{FE342A2B-060B-45D3-84AF-496994B1E9CD}"/>
              </a:ext>
            </a:extLst>
          </p:cNvPr>
          <p:cNvPicPr>
            <a:picLocks noChangeAspect="1"/>
          </p:cNvPicPr>
          <p:nvPr/>
        </p:nvPicPr>
        <p:blipFill>
          <a:blip r:embed="rId3"/>
          <a:stretch>
            <a:fillRect/>
          </a:stretch>
        </p:blipFill>
        <p:spPr>
          <a:xfrm>
            <a:off x="10015946" y="204136"/>
            <a:ext cx="1836477" cy="1647539"/>
          </a:xfrm>
          <a:prstGeom prst="rect">
            <a:avLst/>
          </a:prstGeom>
        </p:spPr>
      </p:pic>
    </p:spTree>
    <p:extLst>
      <p:ext uri="{BB962C8B-B14F-4D97-AF65-F5344CB8AC3E}">
        <p14:creationId xmlns:p14="http://schemas.microsoft.com/office/powerpoint/2010/main" val="3490850689"/>
      </p:ext>
    </p:extLst>
  </p:cSld>
  <p:clrMapOvr>
    <a:masterClrMapping/>
  </p:clrMapOvr>
  <mc:AlternateContent xmlns:mc="http://schemas.openxmlformats.org/markup-compatibility/2006" xmlns:p14="http://schemas.microsoft.com/office/powerpoint/2010/main">
    <mc:Choice Requires="p14">
      <p:transition spd="slow" p14:dur="2000" advTm="8384"/>
    </mc:Choice>
    <mc:Fallback xmlns="">
      <p:transition spd="slow" advTm="838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A6EF8-91D8-4FCD-8D9A-C976D1EAB3DE}"/>
              </a:ext>
            </a:extLst>
          </p:cNvPr>
          <p:cNvSpPr>
            <a:spLocks noGrp="1"/>
          </p:cNvSpPr>
          <p:nvPr>
            <p:ph type="title"/>
          </p:nvPr>
        </p:nvSpPr>
        <p:spPr>
          <a:xfrm>
            <a:off x="1112428" y="139701"/>
            <a:ext cx="10515600" cy="1325563"/>
          </a:xfrm>
        </p:spPr>
        <p:txBody>
          <a:bodyPr>
            <a:normAutofit/>
          </a:bodyPr>
          <a:lstStyle/>
          <a:p>
            <a:r>
              <a:rPr lang="en-GB" sz="4400" b="1" dirty="0">
                <a:solidFill>
                  <a:srgbClr val="0070C0"/>
                </a:solidFill>
                <a:latin typeface="Arial Narrow" panose="020B0606020202030204" pitchFamily="34" charset="0"/>
                <a:ea typeface="Cambria" panose="02040503050406030204" pitchFamily="18" charset="0"/>
              </a:rPr>
              <a:t>Identification of Local Needs </a:t>
            </a:r>
          </a:p>
        </p:txBody>
      </p:sp>
      <p:sp>
        <p:nvSpPr>
          <p:cNvPr id="3" name="Content Placeholder 2">
            <a:extLst>
              <a:ext uri="{FF2B5EF4-FFF2-40B4-BE49-F238E27FC236}">
                <a16:creationId xmlns:a16="http://schemas.microsoft.com/office/drawing/2014/main" id="{8D46CBE0-BA29-4737-A9AB-A33A1169802F}"/>
              </a:ext>
            </a:extLst>
          </p:cNvPr>
          <p:cNvSpPr>
            <a:spLocks noGrp="1"/>
          </p:cNvSpPr>
          <p:nvPr>
            <p:ph idx="1"/>
          </p:nvPr>
        </p:nvSpPr>
        <p:spPr>
          <a:xfrm>
            <a:off x="666750" y="1247775"/>
            <a:ext cx="10687050" cy="5245100"/>
          </a:xfrm>
        </p:spPr>
        <p:txBody>
          <a:bodyPr>
            <a:normAutofit/>
          </a:bodyPr>
          <a:lstStyle/>
          <a:p>
            <a:endParaRPr lang="en-GB" sz="1600" dirty="0">
              <a:solidFill>
                <a:srgbClr val="0070C0"/>
              </a:solidFill>
              <a:latin typeface="Cambria" panose="02040503050406030204" pitchFamily="18" charset="0"/>
              <a:ea typeface="Cambria" panose="02040503050406030204" pitchFamily="18" charset="0"/>
            </a:endParaRPr>
          </a:p>
          <a:p>
            <a:endParaRPr lang="en-GB" sz="1600" dirty="0">
              <a:solidFill>
                <a:srgbClr val="0070C0"/>
              </a:solidFill>
              <a:latin typeface="Cambria" panose="02040503050406030204" pitchFamily="18" charset="0"/>
              <a:ea typeface="Cambria" panose="02040503050406030204" pitchFamily="18" charset="0"/>
            </a:endParaRPr>
          </a:p>
          <a:p>
            <a:pPr marL="0" indent="0">
              <a:buNone/>
            </a:pPr>
            <a:endParaRPr lang="en-GB" dirty="0">
              <a:solidFill>
                <a:srgbClr val="0070C0"/>
              </a:solidFill>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FE342A2B-060B-45D3-84AF-496994B1E9CD}"/>
              </a:ext>
            </a:extLst>
          </p:cNvPr>
          <p:cNvPicPr>
            <a:picLocks noChangeAspect="1"/>
          </p:cNvPicPr>
          <p:nvPr/>
        </p:nvPicPr>
        <p:blipFill>
          <a:blip r:embed="rId3"/>
          <a:stretch>
            <a:fillRect/>
          </a:stretch>
        </p:blipFill>
        <p:spPr>
          <a:xfrm>
            <a:off x="10550423" y="230188"/>
            <a:ext cx="1606754" cy="1441450"/>
          </a:xfrm>
          <a:prstGeom prst="rect">
            <a:avLst/>
          </a:prstGeom>
        </p:spPr>
      </p:pic>
      <p:sp>
        <p:nvSpPr>
          <p:cNvPr id="6" name="TextBox 5">
            <a:extLst>
              <a:ext uri="{FF2B5EF4-FFF2-40B4-BE49-F238E27FC236}">
                <a16:creationId xmlns:a16="http://schemas.microsoft.com/office/drawing/2014/main" id="{79F68D8D-27F0-455E-81D2-4B6EF501EB1D}"/>
              </a:ext>
            </a:extLst>
          </p:cNvPr>
          <p:cNvSpPr txBox="1"/>
          <p:nvPr/>
        </p:nvSpPr>
        <p:spPr>
          <a:xfrm>
            <a:off x="797060" y="1583490"/>
            <a:ext cx="10426429" cy="5632311"/>
          </a:xfrm>
          <a:prstGeom prst="rect">
            <a:avLst/>
          </a:prstGeom>
          <a:noFill/>
        </p:spPr>
        <p:txBody>
          <a:bodyPr wrap="square">
            <a:spAutoFit/>
          </a:bodyPr>
          <a:lstStyle/>
          <a:p>
            <a:r>
              <a:rPr lang="en-GB" sz="2400" dirty="0">
                <a:latin typeface="Arial Narrow" panose="020B0606020202030204" pitchFamily="34" charset="0"/>
              </a:rPr>
              <a:t>Identified Key challenges for the Domestic Abuse system in our area  were: </a:t>
            </a:r>
          </a:p>
          <a:p>
            <a:endParaRPr lang="en-GB" sz="2400" dirty="0">
              <a:latin typeface="Arial Narrow" panose="020B0606020202030204" pitchFamily="34" charset="0"/>
            </a:endParaRPr>
          </a:p>
          <a:p>
            <a:pPr marL="342900" indent="-342900">
              <a:buFont typeface="Arial" panose="020B0604020202020204" pitchFamily="34" charset="0"/>
              <a:buChar char="•"/>
            </a:pPr>
            <a:r>
              <a:rPr lang="en-GB" sz="2400" dirty="0">
                <a:latin typeface="Arial Narrow" panose="020B0606020202030204" pitchFamily="34" charset="0"/>
              </a:rPr>
              <a:t>Ensuring a consistency of support across both urban and very rural areas</a:t>
            </a:r>
          </a:p>
          <a:p>
            <a:pPr marL="342900" indent="-342900">
              <a:buFont typeface="Arial" panose="020B0604020202020204" pitchFamily="34" charset="0"/>
              <a:buChar char="•"/>
            </a:pPr>
            <a:endParaRPr lang="en-GB" sz="2400" dirty="0">
              <a:latin typeface="Arial Narrow" panose="020B0606020202030204" pitchFamily="34" charset="0"/>
            </a:endParaRPr>
          </a:p>
          <a:p>
            <a:pPr marL="342900" indent="-342900">
              <a:buFont typeface="Arial" panose="020B0604020202020204" pitchFamily="34" charset="0"/>
              <a:buChar char="•"/>
            </a:pPr>
            <a:r>
              <a:rPr lang="en-GB" sz="2400" dirty="0">
                <a:latin typeface="Arial Narrow" panose="020B0606020202030204" pitchFamily="34" charset="0"/>
              </a:rPr>
              <a:t>Ensuring greater support is provided to the housing sector to improve awareness and support to those experiencing domestic abuse </a:t>
            </a:r>
          </a:p>
          <a:p>
            <a:pPr marL="342900" indent="-342900">
              <a:buFont typeface="Arial" panose="020B0604020202020204" pitchFamily="34" charset="0"/>
              <a:buChar char="•"/>
            </a:pPr>
            <a:endParaRPr lang="en-GB" sz="2400" dirty="0">
              <a:latin typeface="Arial Narrow" panose="020B0606020202030204" pitchFamily="34" charset="0"/>
            </a:endParaRPr>
          </a:p>
          <a:p>
            <a:r>
              <a:rPr lang="en-GB" sz="2400" dirty="0">
                <a:latin typeface="Arial Narrow" panose="020B0606020202030204" pitchFamily="34" charset="0"/>
              </a:rPr>
              <a:t>•   Provision of easily accessible provision to those at risk of abuse and their children, for those who cannot access traditional refuge accommodation</a:t>
            </a:r>
          </a:p>
          <a:p>
            <a:endParaRPr lang="en-GB" sz="2400" dirty="0">
              <a:latin typeface="Arial Narrow" panose="020B0606020202030204" pitchFamily="34" charset="0"/>
            </a:endParaRPr>
          </a:p>
          <a:p>
            <a:r>
              <a:rPr lang="en-GB" sz="2400" dirty="0">
                <a:latin typeface="Arial Narrow" panose="020B0606020202030204" pitchFamily="34" charset="0"/>
              </a:rPr>
              <a:t>• Provision of therapeutic support to survivors and their children who have experienced domestic abuse </a:t>
            </a:r>
          </a:p>
          <a:p>
            <a:endParaRPr lang="en-GB" sz="2400" dirty="0">
              <a:latin typeface="Arial Narrow" panose="020B0606020202030204" pitchFamily="34" charset="0"/>
            </a:endParaRPr>
          </a:p>
          <a:p>
            <a:endParaRPr lang="en-GB" sz="2400" dirty="0">
              <a:latin typeface="Arial Narrow" panose="020B0606020202030204" pitchFamily="34" charset="0"/>
            </a:endParaRPr>
          </a:p>
          <a:p>
            <a:r>
              <a:rPr lang="en-GB" sz="2400" dirty="0">
                <a:latin typeface="Arial Narrow" panose="020B0606020202030204" pitchFamily="34" charset="0"/>
              </a:rPr>
              <a:t>•</a:t>
            </a:r>
          </a:p>
        </p:txBody>
      </p:sp>
    </p:spTree>
    <p:extLst>
      <p:ext uri="{BB962C8B-B14F-4D97-AF65-F5344CB8AC3E}">
        <p14:creationId xmlns:p14="http://schemas.microsoft.com/office/powerpoint/2010/main" val="3318702462"/>
      </p:ext>
    </p:extLst>
  </p:cSld>
  <p:clrMapOvr>
    <a:masterClrMapping/>
  </p:clrMapOvr>
  <mc:AlternateContent xmlns:mc="http://schemas.openxmlformats.org/markup-compatibility/2006" xmlns:p14="http://schemas.microsoft.com/office/powerpoint/2010/main">
    <mc:Choice Requires="p14">
      <p:transition spd="slow" p14:dur="2000" advTm="9197"/>
    </mc:Choice>
    <mc:Fallback xmlns="">
      <p:transition spd="slow" advTm="919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762000" y="230187"/>
            <a:ext cx="9458325" cy="5977573"/>
          </a:xfrm>
        </p:spPr>
        <p:txBody>
          <a:bodyPr>
            <a:normAutofit fontScale="25000" lnSpcReduction="20000"/>
          </a:bodyPr>
          <a:lstStyle/>
          <a:p>
            <a:pPr marL="0" indent="0" algn="ctr">
              <a:buNone/>
            </a:pPr>
            <a:endParaRPr lang="en-GB" sz="3200" dirty="0"/>
          </a:p>
          <a:p>
            <a:pPr marL="0" indent="0">
              <a:buNone/>
            </a:pPr>
            <a:r>
              <a:rPr lang="en-GB" sz="16000" b="1" dirty="0">
                <a:solidFill>
                  <a:srgbClr val="0070C0"/>
                </a:solidFill>
                <a:latin typeface="Arial Narrow" panose="020B0606020202030204" pitchFamily="34" charset="0"/>
                <a:ea typeface="Cambria" panose="02040503050406030204" pitchFamily="18" charset="0"/>
              </a:rPr>
              <a:t>Housing IDVAs </a:t>
            </a:r>
            <a:endParaRPr lang="en-GB" sz="9600" b="1" dirty="0">
              <a:solidFill>
                <a:srgbClr val="0070C0"/>
              </a:solidFill>
              <a:latin typeface="Arial Narrow" panose="020B0606020202030204" pitchFamily="34" charset="0"/>
              <a:ea typeface="Cambria" panose="02040503050406030204" pitchFamily="18" charset="0"/>
            </a:endParaRPr>
          </a:p>
          <a:p>
            <a:pPr marL="0" indent="0" algn="ctr">
              <a:buNone/>
            </a:pPr>
            <a:endParaRPr lang="en-GB" sz="9600" dirty="0">
              <a:latin typeface="Arial Narrow" panose="020B0606020202030204" pitchFamily="34" charset="0"/>
            </a:endParaRPr>
          </a:p>
          <a:p>
            <a:pPr>
              <a:buFontTx/>
              <a:buChar char="-"/>
            </a:pPr>
            <a:r>
              <a:rPr lang="en-GB" sz="9600" dirty="0">
                <a:latin typeface="Arial Narrow" panose="020B0606020202030204" pitchFamily="34" charset="0"/>
                <a:cs typeface="Calibri" panose="020F0502020204030204" pitchFamily="34" charset="0"/>
              </a:rPr>
              <a:t>  Team of four Housing IDVAs </a:t>
            </a:r>
          </a:p>
          <a:p>
            <a:pPr marL="0" indent="0">
              <a:buNone/>
            </a:pPr>
            <a:endParaRPr lang="en-GB" sz="5600" dirty="0">
              <a:latin typeface="Arial Narrow" panose="020B0606020202030204" pitchFamily="34" charset="0"/>
              <a:cs typeface="Calibri" panose="020F0502020204030204" pitchFamily="34" charset="0"/>
            </a:endParaRPr>
          </a:p>
          <a:p>
            <a:pPr>
              <a:buFontTx/>
              <a:buChar char="-"/>
            </a:pPr>
            <a:r>
              <a:rPr lang="en-GB" sz="9600" dirty="0">
                <a:latin typeface="Arial Narrow" panose="020B0606020202030204" pitchFamily="34" charset="0"/>
                <a:cs typeface="Calibri" panose="020F0502020204030204" pitchFamily="34" charset="0"/>
              </a:rPr>
              <a:t>  They also accept referrals from housing providers &amp; housing options teams at any level of risk</a:t>
            </a:r>
          </a:p>
          <a:p>
            <a:pPr>
              <a:buFontTx/>
              <a:buChar char="-"/>
            </a:pPr>
            <a:endParaRPr lang="en-GB" sz="5600" dirty="0">
              <a:latin typeface="Arial Narrow" panose="020B0606020202030204" pitchFamily="34" charset="0"/>
              <a:cs typeface="Calibri" panose="020F0502020204030204" pitchFamily="34" charset="0"/>
            </a:endParaRPr>
          </a:p>
          <a:p>
            <a:r>
              <a:rPr lang="en-GB" sz="9600" dirty="0">
                <a:latin typeface="Arial Narrow" panose="020B0606020202030204" pitchFamily="34" charset="0"/>
                <a:cs typeface="Calibri" panose="020F0502020204030204" pitchFamily="34" charset="0"/>
              </a:rPr>
              <a:t>- Advice and support to housing staff – co-location</a:t>
            </a:r>
          </a:p>
          <a:p>
            <a:endParaRPr lang="en-GB" sz="5600" dirty="0">
              <a:latin typeface="Arial Narrow" panose="020B0606020202030204" pitchFamily="34" charset="0"/>
              <a:cs typeface="Calibri" panose="020F0502020204030204" pitchFamily="34" charset="0"/>
            </a:endParaRPr>
          </a:p>
          <a:p>
            <a:r>
              <a:rPr lang="en-GB" sz="9600" dirty="0">
                <a:latin typeface="Arial Narrow" panose="020B0606020202030204" pitchFamily="34" charset="0"/>
                <a:cs typeface="Calibri" panose="020F0502020204030204" pitchFamily="34" charset="0"/>
              </a:rPr>
              <a:t>- Case management support  to housing teams/ and deliver awareness raising training and advice to staff based in these departments.   </a:t>
            </a:r>
          </a:p>
          <a:p>
            <a:endParaRPr lang="en-GB" sz="5600" dirty="0">
              <a:latin typeface="Arial Narrow" panose="020B0606020202030204" pitchFamily="34" charset="0"/>
              <a:cs typeface="Calibri" panose="020F0502020204030204" pitchFamily="34" charset="0"/>
            </a:endParaRPr>
          </a:p>
          <a:p>
            <a:r>
              <a:rPr lang="en-GB" sz="9600" dirty="0">
                <a:latin typeface="Arial Narrow" panose="020B0606020202030204" pitchFamily="34" charset="0"/>
                <a:cs typeface="Calibri" panose="020F0502020204030204" pitchFamily="34" charset="0"/>
              </a:rPr>
              <a:t>- Support to those in temporary local authority accommodation which is particularly valuable for survivors who have been housed in an unfamiliar area </a:t>
            </a:r>
          </a:p>
          <a:p>
            <a:endParaRPr lang="en-GB" sz="5600" dirty="0">
              <a:latin typeface="Arial Narrow" panose="020B0606020202030204" pitchFamily="34" charset="0"/>
              <a:cs typeface="Calibri" panose="020F0502020204030204" pitchFamily="34" charset="0"/>
            </a:endParaRPr>
          </a:p>
          <a:p>
            <a:r>
              <a:rPr lang="en-GB" sz="9600" dirty="0">
                <a:latin typeface="Arial Narrow" panose="020B0606020202030204" pitchFamily="34" charset="0"/>
                <a:cs typeface="Calibri" panose="020F0502020204030204" pitchFamily="34" charset="0"/>
              </a:rPr>
              <a:t>-  Housing IDVAs worked with 103 Peterborough residents, and 178 Cambridgeshire residents between April 2021 and March 2022.  </a:t>
            </a:r>
          </a:p>
          <a:p>
            <a:endParaRPr lang="en-GB" sz="7200" dirty="0">
              <a:latin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516657624"/>
      </p:ext>
    </p:extLst>
  </p:cSld>
  <p:clrMapOvr>
    <a:masterClrMapping/>
  </p:clrMapOvr>
  <mc:AlternateContent xmlns:mc="http://schemas.openxmlformats.org/markup-compatibility/2006" xmlns:p14="http://schemas.microsoft.com/office/powerpoint/2010/main">
    <mc:Choice Requires="p14">
      <p:transition spd="slow" p14:dur="2000" advTm="110476"/>
    </mc:Choice>
    <mc:Fallback xmlns="">
      <p:transition spd="slow" advTm="11047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
        <p:nvSpPr>
          <p:cNvPr id="6" name="TextBox 5">
            <a:extLst>
              <a:ext uri="{FF2B5EF4-FFF2-40B4-BE49-F238E27FC236}">
                <a16:creationId xmlns:a16="http://schemas.microsoft.com/office/drawing/2014/main" id="{8AE5B964-5068-4A16-BF21-13C1A433F35A}"/>
              </a:ext>
            </a:extLst>
          </p:cNvPr>
          <p:cNvSpPr txBox="1"/>
          <p:nvPr/>
        </p:nvSpPr>
        <p:spPr>
          <a:xfrm>
            <a:off x="676656" y="601460"/>
            <a:ext cx="9429463" cy="6001643"/>
          </a:xfrm>
          <a:prstGeom prst="rect">
            <a:avLst/>
          </a:prstGeom>
          <a:noFill/>
        </p:spPr>
        <p:txBody>
          <a:bodyPr wrap="square">
            <a:spAutoFit/>
          </a:bodyPr>
          <a:lstStyle/>
          <a:p>
            <a:r>
              <a:rPr lang="en-GB" sz="2400" b="1" i="1" dirty="0">
                <a:solidFill>
                  <a:srgbClr val="0070C0"/>
                </a:solidFill>
              </a:rPr>
              <a:t>‘Clare’s Story: </a:t>
            </a:r>
            <a:r>
              <a:rPr lang="en-GB" sz="2400" i="1" dirty="0">
                <a:solidFill>
                  <a:srgbClr val="0070C0"/>
                </a:solidFill>
              </a:rPr>
              <a:t>Clare had fled another area where she had been experiencing Domestic Abuse. The housing team had referred her to the service. </a:t>
            </a:r>
          </a:p>
          <a:p>
            <a:r>
              <a:rPr lang="en-GB" sz="2400" i="1" dirty="0">
                <a:solidFill>
                  <a:srgbClr val="0070C0"/>
                </a:solidFill>
              </a:rPr>
              <a:t>Clare had experienced barriers and lack of confidentiality with statutory services; Family Courts, Children’s Social Care &amp; education and is required by law to take her children to school in another area, where the abusive partner lives. </a:t>
            </a:r>
          </a:p>
          <a:p>
            <a:endParaRPr lang="en-GB" sz="2400" i="1" dirty="0">
              <a:solidFill>
                <a:srgbClr val="0070C0"/>
              </a:solidFill>
            </a:endParaRPr>
          </a:p>
          <a:p>
            <a:r>
              <a:rPr lang="en-GB" sz="2400" i="1" dirty="0">
                <a:solidFill>
                  <a:srgbClr val="0070C0"/>
                </a:solidFill>
              </a:rPr>
              <a:t>The Housing IDVA has advocated for her with Social Care, making a complaint on Clare’s behalf when the impact of the domestic abuse on Clare and her children was minimised. </a:t>
            </a:r>
          </a:p>
          <a:p>
            <a:endParaRPr lang="en-GB" sz="2400" i="1" dirty="0">
              <a:solidFill>
                <a:srgbClr val="0070C0"/>
              </a:solidFill>
            </a:endParaRPr>
          </a:p>
          <a:p>
            <a:r>
              <a:rPr lang="en-GB" sz="2400" i="1" dirty="0">
                <a:solidFill>
                  <a:srgbClr val="0070C0"/>
                </a:solidFill>
              </a:rPr>
              <a:t>The IDVA supported with their move from temporary to permanent accommodation and endeavoured to change the school arrangement. </a:t>
            </a:r>
          </a:p>
          <a:p>
            <a:endParaRPr lang="en-GB" sz="2400" i="1" dirty="0">
              <a:solidFill>
                <a:srgbClr val="0070C0"/>
              </a:solidFill>
            </a:endParaRPr>
          </a:p>
          <a:p>
            <a:r>
              <a:rPr lang="en-GB" sz="2400" i="1" dirty="0">
                <a:solidFill>
                  <a:srgbClr val="0070C0"/>
                </a:solidFill>
              </a:rPr>
              <a:t>In a phone call with Clare, she said to the Housing IDVA: </a:t>
            </a:r>
            <a:r>
              <a:rPr lang="en-GB" sz="2400" b="1" i="1" dirty="0">
                <a:solidFill>
                  <a:srgbClr val="0070C0"/>
                </a:solidFill>
              </a:rPr>
              <a:t>“I never had an IDVA do as much for me. I can do anything with you by my side”</a:t>
            </a:r>
          </a:p>
        </p:txBody>
      </p:sp>
    </p:spTree>
    <p:extLst>
      <p:ext uri="{BB962C8B-B14F-4D97-AF65-F5344CB8AC3E}">
        <p14:creationId xmlns:p14="http://schemas.microsoft.com/office/powerpoint/2010/main" val="3178843949"/>
      </p:ext>
    </p:extLst>
  </p:cSld>
  <p:clrMapOvr>
    <a:masterClrMapping/>
  </p:clrMapOvr>
  <mc:AlternateContent xmlns:mc="http://schemas.openxmlformats.org/markup-compatibility/2006" xmlns:p14="http://schemas.microsoft.com/office/powerpoint/2010/main">
    <mc:Choice Requires="p14">
      <p:transition spd="slow" p14:dur="2000" advTm="17291"/>
    </mc:Choice>
    <mc:Fallback xmlns="">
      <p:transition spd="slow" advTm="1729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571169" y="580445"/>
            <a:ext cx="9458325" cy="5661329"/>
          </a:xfrm>
        </p:spPr>
        <p:txBody>
          <a:bodyPr>
            <a:normAutofit/>
          </a:bodyPr>
          <a:lstStyle/>
          <a:p>
            <a:pPr marL="0" indent="0">
              <a:buNone/>
            </a:pPr>
            <a:r>
              <a:rPr lang="en-GB" sz="4000" dirty="0">
                <a:solidFill>
                  <a:srgbClr val="0070C0"/>
                </a:solidFill>
                <a:latin typeface="Arial Narrow" panose="020B0606020202030204" pitchFamily="34" charset="0"/>
                <a:ea typeface="Cambria" panose="02040503050406030204" pitchFamily="18" charset="0"/>
              </a:rPr>
              <a:t>Housing First – Intensive Support </a:t>
            </a:r>
          </a:p>
          <a:p>
            <a:pPr marL="0" indent="0" algn="ctr">
              <a:buNone/>
            </a:pPr>
            <a:endParaRPr lang="en-GB" dirty="0">
              <a:solidFill>
                <a:srgbClr val="0070C0"/>
              </a:solidFill>
              <a:latin typeface="Arial Narrow" panose="020B0606020202030204" pitchFamily="34" charset="0"/>
              <a:ea typeface="Cambria" panose="02040503050406030204" pitchFamily="18" charset="0"/>
            </a:endParaRPr>
          </a:p>
          <a:p>
            <a:r>
              <a:rPr lang="en-GB" sz="2400" dirty="0">
                <a:latin typeface="Arial Narrow" panose="020B0606020202030204" pitchFamily="34" charset="0"/>
              </a:rPr>
              <a:t>For those who may have complex needs and often find it difficult to engage with standard support services due to multiple disadvantages.</a:t>
            </a:r>
          </a:p>
          <a:p>
            <a:r>
              <a:rPr lang="en-GB" sz="2400" dirty="0">
                <a:latin typeface="Arial Narrow" panose="020B0606020202030204" pitchFamily="34" charset="0"/>
              </a:rPr>
              <a:t>They are homeless, rough sleeping or sofa surfing in addresses which put them further at risk. </a:t>
            </a:r>
          </a:p>
          <a:p>
            <a:r>
              <a:rPr lang="en-GB" sz="2400" dirty="0">
                <a:latin typeface="Arial Narrow" panose="020B0606020202030204" pitchFamily="34" charset="0"/>
              </a:rPr>
              <a:t>The post holder is a trained IDVA and links closely with the Housing IDVA Team. </a:t>
            </a:r>
          </a:p>
          <a:p>
            <a:endParaRPr lang="en-GB" sz="2400" dirty="0">
              <a:latin typeface="Arial Narrow" panose="020B0606020202030204" pitchFamily="34" charset="0"/>
            </a:endParaRPr>
          </a:p>
          <a:p>
            <a:r>
              <a:rPr lang="en-GB" sz="2400" dirty="0">
                <a:latin typeface="Arial Narrow" panose="020B0606020202030204" pitchFamily="34" charset="0"/>
              </a:rPr>
              <a:t>This post has enabled intensive support of 5 women, their difficulties included: • Poor mental health • Alcohol Misuse • Drug Misuse • History of Rough Sleeping • Learning difficulty • Bereavement</a:t>
            </a:r>
            <a:endParaRPr lang="en-GB" sz="2400" b="1" dirty="0">
              <a:solidFill>
                <a:srgbClr val="0070C0"/>
              </a:solidFill>
              <a:latin typeface="Arial Narrow" panose="020B0606020202030204" pitchFamily="34" charset="0"/>
              <a:ea typeface="Cambria" panose="02040503050406030204" pitchFamily="18" charset="0"/>
            </a:endParaRP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2432761391"/>
      </p:ext>
    </p:extLst>
  </p:cSld>
  <p:clrMapOvr>
    <a:masterClrMapping/>
  </p:clrMapOvr>
  <mc:AlternateContent xmlns:mc="http://schemas.openxmlformats.org/markup-compatibility/2006" xmlns:p14="http://schemas.microsoft.com/office/powerpoint/2010/main">
    <mc:Choice Requires="p14">
      <p:transition spd="slow" p14:dur="2000" advTm="31124"/>
    </mc:Choice>
    <mc:Fallback xmlns="">
      <p:transition spd="slow" advTm="3112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762000" y="342899"/>
            <a:ext cx="9458325" cy="6248731"/>
          </a:xfrm>
        </p:spPr>
        <p:txBody>
          <a:bodyPr>
            <a:normAutofit/>
          </a:bodyPr>
          <a:lstStyle/>
          <a:p>
            <a:pPr marL="0" indent="0">
              <a:buNone/>
            </a:pPr>
            <a:r>
              <a:rPr lang="en-GB" sz="4400" dirty="0">
                <a:solidFill>
                  <a:srgbClr val="0070C0"/>
                </a:solidFill>
                <a:latin typeface="Arial Narrow" panose="020B0606020202030204" pitchFamily="34" charset="0"/>
                <a:ea typeface="Cambria" panose="02040503050406030204" pitchFamily="18" charset="0"/>
              </a:rPr>
              <a:t>Bobby Scheme/Target Hardening  </a:t>
            </a:r>
          </a:p>
          <a:p>
            <a:pPr marL="0" indent="0" algn="ctr">
              <a:buNone/>
            </a:pPr>
            <a:endParaRPr lang="en-GB" dirty="0">
              <a:latin typeface="Arial Narrow" panose="020B0606020202030204" pitchFamily="34" charset="0"/>
            </a:endParaRPr>
          </a:p>
          <a:p>
            <a:r>
              <a:rPr lang="en-GB" sz="2600" dirty="0">
                <a:latin typeface="Arial Narrow" panose="020B0606020202030204" pitchFamily="34" charset="0"/>
              </a:rPr>
              <a:t>The Bobby Scheme works with domestic abuse specialists to enable households at risk of domestic abuse to remain in their own homes and reduce repeat victimisation through the provision of enhanced security measures. This is delivered in conjunction with working with a domestic abuse specialist </a:t>
            </a:r>
            <a:r>
              <a:rPr lang="en-GB" sz="2400" dirty="0">
                <a:latin typeface="Arial Narrow" panose="020B0606020202030204" pitchFamily="34" charset="0"/>
              </a:rPr>
              <a:t> and is available for all forms of tenure</a:t>
            </a:r>
          </a:p>
          <a:p>
            <a:pPr marL="0" indent="0">
              <a:buNone/>
            </a:pPr>
            <a:endParaRPr lang="en-GB" sz="2600" dirty="0">
              <a:latin typeface="Arial Narrow" panose="020B0606020202030204" pitchFamily="34" charset="0"/>
            </a:endParaRPr>
          </a:p>
          <a:p>
            <a:r>
              <a:rPr lang="en-GB" sz="2600" dirty="0">
                <a:latin typeface="Arial Narrow" panose="020B0606020202030204" pitchFamily="34" charset="0"/>
              </a:rPr>
              <a:t>495 in 2021/22, compared with 293 in 2019/20. </a:t>
            </a:r>
          </a:p>
          <a:p>
            <a:pPr marL="0" indent="0">
              <a:buNone/>
            </a:pPr>
            <a:endParaRPr lang="en-GB" sz="2600" dirty="0">
              <a:latin typeface="Arial Narrow" panose="020B0606020202030204" pitchFamily="34" charset="0"/>
            </a:endParaRPr>
          </a:p>
          <a:p>
            <a:pPr lvl="0"/>
            <a:r>
              <a:rPr lang="en-GB" sz="2800" dirty="0">
                <a:latin typeface="Arial Narrow" panose="020B0606020202030204" pitchFamily="34" charset="0"/>
              </a:rPr>
              <a:t>96% of clients reported increased feelings of safety and a greater ability to cope with everyday life</a:t>
            </a:r>
          </a:p>
          <a:p>
            <a:endParaRPr lang="en-GB" sz="2600" dirty="0"/>
          </a:p>
          <a:p>
            <a:pPr marL="0" indent="0">
              <a:buNone/>
            </a:pPr>
            <a:endParaRPr lang="en-GB" dirty="0"/>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3"/>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558018335"/>
      </p:ext>
    </p:extLst>
  </p:cSld>
  <p:clrMapOvr>
    <a:masterClrMapping/>
  </p:clrMapOvr>
  <mc:AlternateContent xmlns:mc="http://schemas.openxmlformats.org/markup-compatibility/2006" xmlns:p14="http://schemas.microsoft.com/office/powerpoint/2010/main">
    <mc:Choice Requires="p14">
      <p:transition spd="slow" p14:dur="2000" advTm="44849"/>
    </mc:Choice>
    <mc:Fallback xmlns="">
      <p:transition spd="slow" advTm="4484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721D4D-00FB-4B79-B39E-8F7394528B8A}"/>
              </a:ext>
            </a:extLst>
          </p:cNvPr>
          <p:cNvSpPr>
            <a:spLocks noGrp="1"/>
          </p:cNvSpPr>
          <p:nvPr>
            <p:ph idx="1"/>
          </p:nvPr>
        </p:nvSpPr>
        <p:spPr>
          <a:xfrm>
            <a:off x="692331" y="496389"/>
            <a:ext cx="9847475" cy="5978859"/>
          </a:xfrm>
        </p:spPr>
        <p:txBody>
          <a:bodyPr>
            <a:normAutofit/>
          </a:bodyPr>
          <a:lstStyle/>
          <a:p>
            <a:pPr marL="0" indent="0">
              <a:buNone/>
            </a:pPr>
            <a:r>
              <a:rPr lang="en-GB" sz="4400" b="1" dirty="0">
                <a:solidFill>
                  <a:srgbClr val="0070C0"/>
                </a:solidFill>
                <a:latin typeface="Arial Narrow" panose="020B0606020202030204" pitchFamily="34" charset="0"/>
                <a:ea typeface="Cambria" panose="02040503050406030204" pitchFamily="18" charset="0"/>
              </a:rPr>
              <a:t>Flexible Funding </a:t>
            </a:r>
          </a:p>
          <a:p>
            <a:endParaRPr lang="en-GB" dirty="0">
              <a:latin typeface="Arial Narrow" panose="020B0606020202030204" pitchFamily="34" charset="0"/>
            </a:endParaRPr>
          </a:p>
          <a:p>
            <a:r>
              <a:rPr lang="en-GB" dirty="0">
                <a:latin typeface="Arial Narrow" panose="020B0606020202030204" pitchFamily="34" charset="0"/>
              </a:rPr>
              <a:t>Supports victim/survivors to achieve or maintain safe and secure housing. </a:t>
            </a:r>
          </a:p>
          <a:p>
            <a:endParaRPr lang="en-GB" dirty="0">
              <a:latin typeface="Arial Narrow" panose="020B0606020202030204" pitchFamily="34" charset="0"/>
            </a:endParaRPr>
          </a:p>
          <a:p>
            <a:r>
              <a:rPr lang="en-GB" dirty="0">
                <a:latin typeface="Arial Narrow" panose="020B0606020202030204" pitchFamily="34" charset="0"/>
              </a:rPr>
              <a:t>Flexible funding  will only be offered in conjunction with working with a domestic abuse specialist.</a:t>
            </a:r>
            <a:endParaRPr lang="en-GB" b="1" dirty="0">
              <a:solidFill>
                <a:srgbClr val="0070C0"/>
              </a:solidFill>
              <a:latin typeface="Arial Narrow" panose="020B0606020202030204" pitchFamily="34" charset="0"/>
              <a:ea typeface="Cambria" panose="02040503050406030204" pitchFamily="18" charset="0"/>
            </a:endParaRPr>
          </a:p>
          <a:p>
            <a:endParaRPr lang="en-GB" dirty="0">
              <a:latin typeface="Arial Narrow" panose="020B0606020202030204" pitchFamily="34" charset="0"/>
            </a:endParaRPr>
          </a:p>
          <a:p>
            <a:r>
              <a:rPr lang="en-GB" dirty="0">
                <a:latin typeface="Arial Narrow" panose="020B0606020202030204" pitchFamily="34" charset="0"/>
              </a:rPr>
              <a:t>Unlike most other funding sources, there is no set list of what will be funded, and victims/survivors are able to access whatever will make the most difference to their housing situation and their lives, in order that the victim/survivor and their children can stay safe. </a:t>
            </a:r>
          </a:p>
        </p:txBody>
      </p:sp>
      <p:pic>
        <p:nvPicPr>
          <p:cNvPr id="4" name="Picture 3">
            <a:extLst>
              <a:ext uri="{FF2B5EF4-FFF2-40B4-BE49-F238E27FC236}">
                <a16:creationId xmlns:a16="http://schemas.microsoft.com/office/drawing/2014/main" id="{A225BD9C-0910-4B57-BABB-452B55BC2121}"/>
              </a:ext>
            </a:extLst>
          </p:cNvPr>
          <p:cNvPicPr>
            <a:picLocks noChangeAspect="1"/>
          </p:cNvPicPr>
          <p:nvPr/>
        </p:nvPicPr>
        <p:blipFill>
          <a:blip r:embed="rId2"/>
          <a:stretch>
            <a:fillRect/>
          </a:stretch>
        </p:blipFill>
        <p:spPr>
          <a:xfrm>
            <a:off x="10539806" y="230188"/>
            <a:ext cx="1627988" cy="1460500"/>
          </a:xfrm>
          <a:prstGeom prst="rect">
            <a:avLst/>
          </a:prstGeom>
        </p:spPr>
      </p:pic>
    </p:spTree>
    <p:extLst>
      <p:ext uri="{BB962C8B-B14F-4D97-AF65-F5344CB8AC3E}">
        <p14:creationId xmlns:p14="http://schemas.microsoft.com/office/powerpoint/2010/main" val="2080250993"/>
      </p:ext>
    </p:extLst>
  </p:cSld>
  <p:clrMapOvr>
    <a:masterClrMapping/>
  </p:clrMapOvr>
  <mc:AlternateContent xmlns:mc="http://schemas.openxmlformats.org/markup-compatibility/2006" xmlns:p14="http://schemas.microsoft.com/office/powerpoint/2010/main">
    <mc:Choice Requires="p14">
      <p:transition spd="slow" p14:dur="2000" advTm="44757"/>
    </mc:Choice>
    <mc:Fallback xmlns="">
      <p:transition spd="slow" advTm="44757"/>
    </mc:Fallback>
  </mc:AlternateContent>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7AF0F54B6F8A5489697D5C120581F22" ma:contentTypeVersion="11" ma:contentTypeDescription="Create a new document." ma:contentTypeScope="" ma:versionID="caeb38525a342f2c5af38166d269eccf">
  <xsd:schema xmlns:xsd="http://www.w3.org/2001/XMLSchema" xmlns:xs="http://www.w3.org/2001/XMLSchema" xmlns:p="http://schemas.microsoft.com/office/2006/metadata/properties" xmlns:ns3="27e4ddcc-72a4-4006-bff0-267f7dd7730e" xmlns:ns4="ded0c199-2803-4d9e-b38f-97bc07cbc6a9" targetNamespace="http://schemas.microsoft.com/office/2006/metadata/properties" ma:root="true" ma:fieldsID="7d1231de35dbe2a77e4feea70dae0656" ns3:_="" ns4:_="">
    <xsd:import namespace="27e4ddcc-72a4-4006-bff0-267f7dd7730e"/>
    <xsd:import namespace="ded0c199-2803-4d9e-b38f-97bc07cbc6a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4ddcc-72a4-4006-bff0-267f7dd773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ed0c199-2803-4d9e-b38f-97bc07cbc6a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A8AB05-4C31-4E82-B06B-ACAF8CBC618E}">
  <ds:schemaRefs>
    <ds:schemaRef ds:uri="http://purl.org/dc/terms/"/>
    <ds:schemaRef ds:uri="http://schemas.openxmlformats.org/package/2006/metadata/core-properties"/>
    <ds:schemaRef ds:uri="http://schemas.microsoft.com/office/infopath/2007/PartnerControls"/>
    <ds:schemaRef ds:uri="http://purl.org/dc/dcmitype/"/>
    <ds:schemaRef ds:uri="http://schemas.microsoft.com/office/2006/documentManagement/types"/>
    <ds:schemaRef ds:uri="ded0c199-2803-4d9e-b38f-97bc07cbc6a9"/>
    <ds:schemaRef ds:uri="http://purl.org/dc/elements/1.1/"/>
    <ds:schemaRef ds:uri="27e4ddcc-72a4-4006-bff0-267f7dd7730e"/>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15697D2F-653D-4341-BC4B-AA25C58BD2AC}">
  <ds:schemaRefs>
    <ds:schemaRef ds:uri="http://schemas.microsoft.com/sharepoint/v3/contenttype/forms"/>
  </ds:schemaRefs>
</ds:datastoreItem>
</file>

<file path=customXml/itemProps3.xml><?xml version="1.0" encoding="utf-8"?>
<ds:datastoreItem xmlns:ds="http://schemas.openxmlformats.org/officeDocument/2006/customXml" ds:itemID="{197D5C9B-2B96-43D6-95ED-D4F0E1FA8D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e4ddcc-72a4-4006-bff0-267f7dd7730e"/>
    <ds:schemaRef ds:uri="ded0c199-2803-4d9e-b38f-97bc07cbc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4949</TotalTime>
  <Words>1851</Words>
  <Application>Microsoft Office PowerPoint</Application>
  <PresentationFormat>Widescreen</PresentationFormat>
  <Paragraphs>160</Paragraphs>
  <Slides>18</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Narrow</vt:lpstr>
      <vt:lpstr>Calibri</vt:lpstr>
      <vt:lpstr>Calibri Light</vt:lpstr>
      <vt:lpstr>Cambria</vt:lpstr>
      <vt:lpstr>Metropolitan</vt:lpstr>
      <vt:lpstr>PowerPoint Presentation</vt:lpstr>
      <vt:lpstr>PowerPoint Presentation</vt:lpstr>
      <vt:lpstr>Outcomes in 2021-22</vt:lpstr>
      <vt:lpstr>Identification of Local Needs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 Homicide Reviews</dc:title>
  <dc:creator>Megan McKenzie</dc:creator>
  <cp:lastModifiedBy>Vickie Crompton</cp:lastModifiedBy>
  <cp:revision>89</cp:revision>
  <dcterms:created xsi:type="dcterms:W3CDTF">2022-06-23T08:10:34Z</dcterms:created>
  <dcterms:modified xsi:type="dcterms:W3CDTF">2022-10-03T08:06:25Z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0x01010027AF0F54B6F8A5489697D5C120581F22</vt:lpwstr>
  </property>
</Properties>
</file>