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7" r:id="rId1"/>
  </p:sldMasterIdLst>
  <p:notesMasterIdLst>
    <p:notesMasterId r:id="rId15"/>
  </p:notesMasterIdLst>
  <p:sldIdLst>
    <p:sldId id="256" r:id="rId2"/>
    <p:sldId id="257" r:id="rId3"/>
    <p:sldId id="258" r:id="rId4"/>
    <p:sldId id="266" r:id="rId5"/>
    <p:sldId id="259" r:id="rId6"/>
    <p:sldId id="260" r:id="rId7"/>
    <p:sldId id="261" r:id="rId8"/>
    <p:sldId id="262" r:id="rId9"/>
    <p:sldId id="263" r:id="rId10"/>
    <p:sldId id="264" r:id="rId11"/>
    <p:sldId id="265" r:id="rId12"/>
    <p:sldId id="267" r:id="rId13"/>
    <p:sldId id="268"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4" d="100"/>
          <a:sy n="74" d="100"/>
        </p:scale>
        <p:origin x="576" y="72"/>
      </p:cViewPr>
      <p:guideLst/>
    </p:cSldViewPr>
  </p:slideViewPr>
  <p:notesTextViewPr>
    <p:cViewPr>
      <p:scale>
        <a:sx n="1" d="1"/>
        <a:sy n="1" d="1"/>
      </p:scale>
      <p:origin x="0" y="0"/>
    </p:cViewPr>
  </p:notesTextViewPr>
  <p:notesViewPr>
    <p:cSldViewPr snapToGrid="0">
      <p:cViewPr varScale="1">
        <p:scale>
          <a:sx n="56" d="100"/>
          <a:sy n="56" d="100"/>
        </p:scale>
        <p:origin x="2856" y="7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F002D81-19D9-4D62-A5A3-6FE3744A4CCB}" type="datetimeFigureOut">
              <a:rPr lang="en-GB" smtClean="0"/>
              <a:t>20/08/2020</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AE957AE-8E9F-4D7D-BEBA-E40D1B2DC790}" type="slidenum">
              <a:rPr lang="en-GB" smtClean="0"/>
              <a:t>‹#›</a:t>
            </a:fld>
            <a:endParaRPr lang="en-GB"/>
          </a:p>
        </p:txBody>
      </p:sp>
    </p:spTree>
    <p:extLst>
      <p:ext uri="{BB962C8B-B14F-4D97-AF65-F5344CB8AC3E}">
        <p14:creationId xmlns:p14="http://schemas.microsoft.com/office/powerpoint/2010/main" val="345759574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sp>
          <p:nvSpPr>
            <p:cNvPr id="15" name="Freeform 14"/>
            <p:cNvSpPr/>
            <p:nvPr/>
          </p:nvSpPr>
          <p:spPr>
            <a:xfrm>
              <a:off x="0" y="-7862"/>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7CE8142F-CF62-411F-8BF2-5BF22FAE5F61}" type="datetimeFigureOut">
              <a:rPr lang="en-GB" smtClean="0"/>
              <a:t>20/08/2020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0437AE1-3802-414A-AF94-68EE9A13DF6B}" type="slidenum">
              <a:rPr lang="en-GB" smtClean="0"/>
              <a:t>‹#›</a:t>
            </a:fld>
            <a:endParaRPr lang="en-GB"/>
          </a:p>
        </p:txBody>
      </p:sp>
    </p:spTree>
    <p:extLst>
      <p:ext uri="{BB962C8B-B14F-4D97-AF65-F5344CB8AC3E}">
        <p14:creationId xmlns:p14="http://schemas.microsoft.com/office/powerpoint/2010/main" val="299511950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CE8142F-CF62-411F-8BF2-5BF22FAE5F61}" type="datetimeFigureOut">
              <a:rPr lang="en-GB" smtClean="0"/>
              <a:t>20/08/2020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0437AE1-3802-414A-AF94-68EE9A13DF6B}" type="slidenum">
              <a:rPr lang="en-GB" smtClean="0"/>
              <a:t>‹#›</a:t>
            </a:fld>
            <a:endParaRPr lang="en-GB"/>
          </a:p>
        </p:txBody>
      </p:sp>
    </p:spTree>
    <p:extLst>
      <p:ext uri="{BB962C8B-B14F-4D97-AF65-F5344CB8AC3E}">
        <p14:creationId xmlns:p14="http://schemas.microsoft.com/office/powerpoint/2010/main" val="128529867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CE8142F-CF62-411F-8BF2-5BF22FAE5F61}" type="datetimeFigureOut">
              <a:rPr lang="en-GB" smtClean="0"/>
              <a:t>20/08/2020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0437AE1-3802-414A-AF94-68EE9A13DF6B}" type="slidenum">
              <a:rPr lang="en-GB" smtClean="0"/>
              <a:t>‹#›</a:t>
            </a:fld>
            <a:endParaRPr lang="en-GB"/>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6502237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CE8142F-CF62-411F-8BF2-5BF22FAE5F61}" type="datetimeFigureOut">
              <a:rPr lang="en-GB" smtClean="0"/>
              <a:t>20/08/2020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0437AE1-3802-414A-AF94-68EE9A13DF6B}" type="slidenum">
              <a:rPr lang="en-GB" smtClean="0"/>
              <a:t>‹#›</a:t>
            </a:fld>
            <a:endParaRPr lang="en-GB"/>
          </a:p>
        </p:txBody>
      </p:sp>
    </p:spTree>
    <p:extLst>
      <p:ext uri="{BB962C8B-B14F-4D97-AF65-F5344CB8AC3E}">
        <p14:creationId xmlns:p14="http://schemas.microsoft.com/office/powerpoint/2010/main" val="87584987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CE8142F-CF62-411F-8BF2-5BF22FAE5F61}" type="datetimeFigureOut">
              <a:rPr lang="en-GB" smtClean="0"/>
              <a:t>20/08/2020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0437AE1-3802-414A-AF94-68EE9A13DF6B}" type="slidenum">
              <a:rPr lang="en-GB" smtClean="0"/>
              <a:t>‹#›</a:t>
            </a:fld>
            <a:endParaRPr lang="en-GB"/>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62124299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CE8142F-CF62-411F-8BF2-5BF22FAE5F61}" type="datetimeFigureOut">
              <a:rPr lang="en-GB" smtClean="0"/>
              <a:t>20/08/2020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0437AE1-3802-414A-AF94-68EE9A13DF6B}" type="slidenum">
              <a:rPr lang="en-GB" smtClean="0"/>
              <a:t>‹#›</a:t>
            </a:fld>
            <a:endParaRPr lang="en-GB"/>
          </a:p>
        </p:txBody>
      </p:sp>
    </p:spTree>
    <p:extLst>
      <p:ext uri="{BB962C8B-B14F-4D97-AF65-F5344CB8AC3E}">
        <p14:creationId xmlns:p14="http://schemas.microsoft.com/office/powerpoint/2010/main" val="264159920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7CE8142F-CF62-411F-8BF2-5BF22FAE5F61}" type="datetimeFigureOut">
              <a:rPr lang="en-GB" smtClean="0"/>
              <a:t>20/08/2020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0437AE1-3802-414A-AF94-68EE9A13DF6B}" type="slidenum">
              <a:rPr lang="en-GB" smtClean="0"/>
              <a:t>‹#›</a:t>
            </a:fld>
            <a:endParaRPr lang="en-GB"/>
          </a:p>
        </p:txBody>
      </p:sp>
    </p:spTree>
    <p:extLst>
      <p:ext uri="{BB962C8B-B14F-4D97-AF65-F5344CB8AC3E}">
        <p14:creationId xmlns:p14="http://schemas.microsoft.com/office/powerpoint/2010/main" val="130685405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7CE8142F-CF62-411F-8BF2-5BF22FAE5F61}" type="datetimeFigureOut">
              <a:rPr lang="en-GB" smtClean="0"/>
              <a:t>20/08/2020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0437AE1-3802-414A-AF94-68EE9A13DF6B}" type="slidenum">
              <a:rPr lang="en-GB" smtClean="0"/>
              <a:t>‹#›</a:t>
            </a:fld>
            <a:endParaRPr lang="en-GB"/>
          </a:p>
        </p:txBody>
      </p:sp>
    </p:spTree>
    <p:extLst>
      <p:ext uri="{BB962C8B-B14F-4D97-AF65-F5344CB8AC3E}">
        <p14:creationId xmlns:p14="http://schemas.microsoft.com/office/powerpoint/2010/main" val="6323073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7CE8142F-CF62-411F-8BF2-5BF22FAE5F61}" type="datetimeFigureOut">
              <a:rPr lang="en-GB" smtClean="0"/>
              <a:t>20/08/2020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0437AE1-3802-414A-AF94-68EE9A13DF6B}" type="slidenum">
              <a:rPr lang="en-GB" smtClean="0"/>
              <a:t>‹#›</a:t>
            </a:fld>
            <a:endParaRPr lang="en-GB"/>
          </a:p>
        </p:txBody>
      </p:sp>
    </p:spTree>
    <p:extLst>
      <p:ext uri="{BB962C8B-B14F-4D97-AF65-F5344CB8AC3E}">
        <p14:creationId xmlns:p14="http://schemas.microsoft.com/office/powerpoint/2010/main" val="40195290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CE8142F-CF62-411F-8BF2-5BF22FAE5F61}" type="datetimeFigureOut">
              <a:rPr lang="en-GB" smtClean="0"/>
              <a:t>20/08/2020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0437AE1-3802-414A-AF94-68EE9A13DF6B}" type="slidenum">
              <a:rPr lang="en-GB" smtClean="0"/>
              <a:t>‹#›</a:t>
            </a:fld>
            <a:endParaRPr lang="en-GB"/>
          </a:p>
        </p:txBody>
      </p:sp>
    </p:spTree>
    <p:extLst>
      <p:ext uri="{BB962C8B-B14F-4D97-AF65-F5344CB8AC3E}">
        <p14:creationId xmlns:p14="http://schemas.microsoft.com/office/powerpoint/2010/main" val="8134507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7CE8142F-CF62-411F-8BF2-5BF22FAE5F61}" type="datetimeFigureOut">
              <a:rPr lang="en-GB" smtClean="0"/>
              <a:t>20/08/2020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E0437AE1-3802-414A-AF94-68EE9A13DF6B}" type="slidenum">
              <a:rPr lang="en-GB" smtClean="0"/>
              <a:t>‹#›</a:t>
            </a:fld>
            <a:endParaRPr lang="en-GB"/>
          </a:p>
        </p:txBody>
      </p:sp>
    </p:spTree>
    <p:extLst>
      <p:ext uri="{BB962C8B-B14F-4D97-AF65-F5344CB8AC3E}">
        <p14:creationId xmlns:p14="http://schemas.microsoft.com/office/powerpoint/2010/main" val="356721354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7CE8142F-CF62-411F-8BF2-5BF22FAE5F61}" type="datetimeFigureOut">
              <a:rPr lang="en-GB" smtClean="0"/>
              <a:t>20/08/2020</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E0437AE1-3802-414A-AF94-68EE9A13DF6B}" type="slidenum">
              <a:rPr lang="en-GB" smtClean="0"/>
              <a:t>‹#›</a:t>
            </a:fld>
            <a:endParaRPr lang="en-GB"/>
          </a:p>
        </p:txBody>
      </p:sp>
    </p:spTree>
    <p:extLst>
      <p:ext uri="{BB962C8B-B14F-4D97-AF65-F5344CB8AC3E}">
        <p14:creationId xmlns:p14="http://schemas.microsoft.com/office/powerpoint/2010/main" val="205252251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7CE8142F-CF62-411F-8BF2-5BF22FAE5F61}" type="datetimeFigureOut">
              <a:rPr lang="en-GB" smtClean="0"/>
              <a:t>20/08/2020</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E0437AE1-3802-414A-AF94-68EE9A13DF6B}" type="slidenum">
              <a:rPr lang="en-GB" smtClean="0"/>
              <a:t>‹#›</a:t>
            </a:fld>
            <a:endParaRPr lang="en-GB"/>
          </a:p>
        </p:txBody>
      </p:sp>
    </p:spTree>
    <p:extLst>
      <p:ext uri="{BB962C8B-B14F-4D97-AF65-F5344CB8AC3E}">
        <p14:creationId xmlns:p14="http://schemas.microsoft.com/office/powerpoint/2010/main" val="92973141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CE8142F-CF62-411F-8BF2-5BF22FAE5F61}" type="datetimeFigureOut">
              <a:rPr lang="en-GB" smtClean="0"/>
              <a:t>20/08/2020</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E0437AE1-3802-414A-AF94-68EE9A13DF6B}" type="slidenum">
              <a:rPr lang="en-GB" smtClean="0"/>
              <a:t>‹#›</a:t>
            </a:fld>
            <a:endParaRPr lang="en-GB"/>
          </a:p>
        </p:txBody>
      </p:sp>
    </p:spTree>
    <p:extLst>
      <p:ext uri="{BB962C8B-B14F-4D97-AF65-F5344CB8AC3E}">
        <p14:creationId xmlns:p14="http://schemas.microsoft.com/office/powerpoint/2010/main" val="279732072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smtClean="0"/>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CE8142F-CF62-411F-8BF2-5BF22FAE5F61}" type="datetimeFigureOut">
              <a:rPr lang="en-GB" smtClean="0"/>
              <a:t>20/08/2020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E0437AE1-3802-414A-AF94-68EE9A13DF6B}" type="slidenum">
              <a:rPr lang="en-GB" smtClean="0"/>
              <a:t>‹#›</a:t>
            </a:fld>
            <a:endParaRPr lang="en-GB"/>
          </a:p>
        </p:txBody>
      </p:sp>
    </p:spTree>
    <p:extLst>
      <p:ext uri="{BB962C8B-B14F-4D97-AF65-F5344CB8AC3E}">
        <p14:creationId xmlns:p14="http://schemas.microsoft.com/office/powerpoint/2010/main" val="4472749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E0437AE1-3802-414A-AF94-68EE9A13DF6B}" type="slidenum">
              <a:rPr lang="en-GB" smtClean="0"/>
              <a:t>‹#›</a:t>
            </a:fld>
            <a:endParaRPr lang="en-GB"/>
          </a:p>
        </p:txBody>
      </p:sp>
      <p:sp>
        <p:nvSpPr>
          <p:cNvPr id="5" name="Date Placeholder 4"/>
          <p:cNvSpPr>
            <a:spLocks noGrp="1"/>
          </p:cNvSpPr>
          <p:nvPr>
            <p:ph type="dt" sz="half" idx="10"/>
          </p:nvPr>
        </p:nvSpPr>
        <p:spPr/>
        <p:txBody>
          <a:bodyPr/>
          <a:lstStyle/>
          <a:p>
            <a:fld id="{7CE8142F-CF62-411F-8BF2-5BF22FAE5F61}" type="datetimeFigureOut">
              <a:rPr lang="en-GB" smtClean="0"/>
              <a:t>20/08/2020</a:t>
            </a:fld>
            <a:endParaRPr lang="en-GB"/>
          </a:p>
        </p:txBody>
      </p:sp>
    </p:spTree>
    <p:extLst>
      <p:ext uri="{BB962C8B-B14F-4D97-AF65-F5344CB8AC3E}">
        <p14:creationId xmlns:p14="http://schemas.microsoft.com/office/powerpoint/2010/main" val="425530942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44" name="Group 43"/>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7CE8142F-CF62-411F-8BF2-5BF22FAE5F61}" type="datetimeFigureOut">
              <a:rPr lang="en-GB" smtClean="0"/>
              <a:t>20/08/2020</a:t>
            </a:fld>
            <a:endParaRPr lang="en-GB"/>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E0437AE1-3802-414A-AF94-68EE9A13DF6B}" type="slidenum">
              <a:rPr lang="en-GB" smtClean="0"/>
              <a:t>‹#›</a:t>
            </a:fld>
            <a:endParaRPr lang="en-GB"/>
          </a:p>
        </p:txBody>
      </p:sp>
    </p:spTree>
    <p:extLst>
      <p:ext uri="{BB962C8B-B14F-4D97-AF65-F5344CB8AC3E}">
        <p14:creationId xmlns:p14="http://schemas.microsoft.com/office/powerpoint/2010/main" val="292428080"/>
      </p:ext>
    </p:extLst>
  </p:cSld>
  <p:clrMap bg1="lt1" tx1="dk1" bg2="lt2" tx2="dk2" accent1="accent1" accent2="accent2" accent3="accent3" accent4="accent4" accent5="accent5" accent6="accent6" hlink="hlink" folHlink="folHlink"/>
  <p:sldLayoutIdLst>
    <p:sldLayoutId id="2147483678" r:id="rId1"/>
    <p:sldLayoutId id="2147483679" r:id="rId2"/>
    <p:sldLayoutId id="2147483680" r:id="rId3"/>
    <p:sldLayoutId id="2147483681" r:id="rId4"/>
    <p:sldLayoutId id="2147483682" r:id="rId5"/>
    <p:sldLayoutId id="2147483683" r:id="rId6"/>
    <p:sldLayoutId id="2147483684" r:id="rId7"/>
    <p:sldLayoutId id="2147483685" r:id="rId8"/>
    <p:sldLayoutId id="2147483686" r:id="rId9"/>
    <p:sldLayoutId id="2147483687" r:id="rId10"/>
    <p:sldLayoutId id="2147483688" r:id="rId11"/>
    <p:sldLayoutId id="2147483689" r:id="rId12"/>
    <p:sldLayoutId id="2147483690" r:id="rId13"/>
    <p:sldLayoutId id="2147483691" r:id="rId14"/>
    <p:sldLayoutId id="2147483692" r:id="rId15"/>
    <p:sldLayoutId id="2147483693"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mailto:IDVA.Referrals@Cambridgeshire.gov.uk" TargetMode="External"/><Relationship Id="rId2" Type="http://schemas.openxmlformats.org/officeDocument/2006/relationships/hyperlink" Target="https://www.cambsdasv.org.uk/website/referral_forms/296136"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hyperlink" Target="mailto:IDVA.Referrals@Cambridgeshire.gov.uk"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3999" y="3528810"/>
            <a:ext cx="7079088" cy="1320555"/>
          </a:xfrm>
        </p:spPr>
        <p:txBody>
          <a:bodyPr>
            <a:normAutofit fontScale="90000"/>
          </a:bodyPr>
          <a:lstStyle/>
          <a:p>
            <a:pPr algn="ctr"/>
            <a:r>
              <a:rPr lang="en-GB" b="1" dirty="0" smtClean="0"/>
              <a:t>Completing a DASH Risk Assessment</a:t>
            </a:r>
            <a:endParaRPr lang="en-GB" b="1" dirty="0"/>
          </a:p>
        </p:txBody>
      </p:sp>
      <p:sp>
        <p:nvSpPr>
          <p:cNvPr id="3" name="Subtitle 2"/>
          <p:cNvSpPr>
            <a:spLocks noGrp="1"/>
          </p:cNvSpPr>
          <p:nvPr>
            <p:ph type="subTitle" idx="1"/>
          </p:nvPr>
        </p:nvSpPr>
        <p:spPr>
          <a:xfrm>
            <a:off x="3335627" y="5237050"/>
            <a:ext cx="4031087" cy="583596"/>
          </a:xfrm>
        </p:spPr>
        <p:txBody>
          <a:bodyPr/>
          <a:lstStyle/>
          <a:p>
            <a:pPr algn="ctr"/>
            <a:r>
              <a:rPr lang="en-GB" sz="2000" dirty="0"/>
              <a:t>Guidance for professionals</a:t>
            </a:r>
          </a:p>
          <a:p>
            <a:endParaRPr lang="en-GB" dirty="0"/>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614122" y="242284"/>
            <a:ext cx="2898841" cy="2898841"/>
          </a:xfrm>
          <a:prstGeom prst="rect">
            <a:avLst/>
          </a:prstGeom>
        </p:spPr>
      </p:pic>
    </p:spTree>
    <p:extLst>
      <p:ext uri="{BB962C8B-B14F-4D97-AF65-F5344CB8AC3E}">
        <p14:creationId xmlns:p14="http://schemas.microsoft.com/office/powerpoint/2010/main" val="78310115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smtClean="0"/>
              <a:t>Example 2 – good use of professional judgement</a:t>
            </a:r>
            <a:endParaRPr lang="en-GB" b="1" dirty="0"/>
          </a:p>
        </p:txBody>
      </p:sp>
      <p:sp>
        <p:nvSpPr>
          <p:cNvPr id="3" name="Content Placeholder 2"/>
          <p:cNvSpPr>
            <a:spLocks noGrp="1"/>
          </p:cNvSpPr>
          <p:nvPr>
            <p:ph idx="1"/>
          </p:nvPr>
        </p:nvSpPr>
        <p:spPr/>
        <p:txBody>
          <a:bodyPr>
            <a:normAutofit/>
          </a:bodyPr>
          <a:lstStyle/>
          <a:p>
            <a:pPr marL="0" indent="0">
              <a:buNone/>
            </a:pPr>
            <a:r>
              <a:rPr lang="en-GB" dirty="0" smtClean="0"/>
              <a:t>Background: Police called by the victim following a physical assault from her partner.  This was the first time the abuse had been physical but there had been a significant amount of threats from the perpetrator in the past.  Victim has alcohol issues. Children present at time of incident</a:t>
            </a:r>
          </a:p>
          <a:p>
            <a:pPr marL="0" indent="0">
              <a:buNone/>
            </a:pPr>
            <a:r>
              <a:rPr lang="en-GB" dirty="0" smtClean="0"/>
              <a:t>The DASH Score was 12 but the officer felt there were significant risks to the victim due to:</a:t>
            </a:r>
          </a:p>
          <a:p>
            <a:r>
              <a:rPr lang="en-GB" dirty="0" smtClean="0"/>
              <a:t>Escalation of abuse</a:t>
            </a:r>
          </a:p>
          <a:p>
            <a:r>
              <a:rPr lang="en-GB" dirty="0" smtClean="0"/>
              <a:t>Increased use of substances by the perpetrator</a:t>
            </a:r>
          </a:p>
          <a:p>
            <a:r>
              <a:rPr lang="en-GB" dirty="0" smtClean="0"/>
              <a:t>Perpetrator found hiding in garage after victim asked him to leave</a:t>
            </a:r>
          </a:p>
          <a:p>
            <a:r>
              <a:rPr lang="en-GB" dirty="0" smtClean="0"/>
              <a:t>Vulnerability of the victim</a:t>
            </a:r>
          </a:p>
          <a:p>
            <a:r>
              <a:rPr lang="en-GB" dirty="0" smtClean="0"/>
              <a:t>Misuse of alcohol to cope with the abuse</a:t>
            </a:r>
            <a:endParaRPr lang="en-GB" dirty="0"/>
          </a:p>
        </p:txBody>
      </p:sp>
    </p:spTree>
    <p:extLst>
      <p:ext uri="{BB962C8B-B14F-4D97-AF65-F5344CB8AC3E}">
        <p14:creationId xmlns:p14="http://schemas.microsoft.com/office/powerpoint/2010/main" val="330818479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smtClean="0"/>
              <a:t>What happened?</a:t>
            </a:r>
            <a:endParaRPr lang="en-GB" b="1" dirty="0"/>
          </a:p>
        </p:txBody>
      </p:sp>
      <p:sp>
        <p:nvSpPr>
          <p:cNvPr id="3" name="Content Placeholder 2"/>
          <p:cNvSpPr>
            <a:spLocks noGrp="1"/>
          </p:cNvSpPr>
          <p:nvPr>
            <p:ph idx="1"/>
          </p:nvPr>
        </p:nvSpPr>
        <p:spPr/>
        <p:txBody>
          <a:bodyPr>
            <a:normAutofit/>
          </a:bodyPr>
          <a:lstStyle/>
          <a:p>
            <a:r>
              <a:rPr lang="en-GB" sz="2000" dirty="0" smtClean="0"/>
              <a:t>The case was heard at MARAC</a:t>
            </a:r>
          </a:p>
          <a:p>
            <a:r>
              <a:rPr lang="en-GB" sz="2000" dirty="0" smtClean="0"/>
              <a:t>The perpetrator was arrested but released on bail with conditions not to contact the victim</a:t>
            </a:r>
          </a:p>
          <a:p>
            <a:r>
              <a:rPr lang="en-GB" sz="2000" dirty="0" smtClean="0"/>
              <a:t>The victim decided to move to a neighbouring county to live with a family member so the case was transferred to the IDVA Service in that area.</a:t>
            </a:r>
            <a:endParaRPr lang="en-GB" sz="2000" dirty="0"/>
          </a:p>
        </p:txBody>
      </p:sp>
    </p:spTree>
    <p:extLst>
      <p:ext uri="{BB962C8B-B14F-4D97-AF65-F5344CB8AC3E}">
        <p14:creationId xmlns:p14="http://schemas.microsoft.com/office/powerpoint/2010/main" val="65256727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Example </a:t>
            </a:r>
            <a:r>
              <a:rPr lang="en-GB" b="1" dirty="0" smtClean="0"/>
              <a:t>3- Escalation</a:t>
            </a:r>
            <a:endParaRPr lang="en-GB" dirty="0"/>
          </a:p>
        </p:txBody>
      </p:sp>
      <p:sp>
        <p:nvSpPr>
          <p:cNvPr id="3" name="Content Placeholder 2"/>
          <p:cNvSpPr>
            <a:spLocks noGrp="1"/>
          </p:cNvSpPr>
          <p:nvPr>
            <p:ph idx="1"/>
          </p:nvPr>
        </p:nvSpPr>
        <p:spPr/>
        <p:txBody>
          <a:bodyPr/>
          <a:lstStyle/>
          <a:p>
            <a:r>
              <a:rPr lang="en-GB" dirty="0" smtClean="0"/>
              <a:t>Victim contacted local service via webchat for advice, DASH score 14</a:t>
            </a:r>
          </a:p>
          <a:p>
            <a:r>
              <a:rPr lang="en-GB" dirty="0" smtClean="0"/>
              <a:t>Ex-partner recently released from prison and made contact wanting relationship to resume</a:t>
            </a:r>
          </a:p>
          <a:p>
            <a:r>
              <a:rPr lang="en-GB" dirty="0" smtClean="0"/>
              <a:t>Victim discovered extensive history of criminal offences when he was sent to prison, although she has not reported any DA before</a:t>
            </a:r>
          </a:p>
          <a:p>
            <a:r>
              <a:rPr lang="en-GB" dirty="0" smtClean="0"/>
              <a:t>Referral was sent to IDVA Service by local DA specialist provider due to threats made by victim’s partner that he will kill her if she starts a relationship with someone else.  IDVA escalated to MARAC</a:t>
            </a:r>
          </a:p>
          <a:p>
            <a:r>
              <a:rPr lang="en-GB" dirty="0" smtClean="0"/>
              <a:t>Partner has now gone quiet which indicates change of tactic and increase of risk</a:t>
            </a:r>
            <a:endParaRPr lang="en-GB" dirty="0"/>
          </a:p>
        </p:txBody>
      </p:sp>
    </p:spTree>
    <p:extLst>
      <p:ext uri="{BB962C8B-B14F-4D97-AF65-F5344CB8AC3E}">
        <p14:creationId xmlns:p14="http://schemas.microsoft.com/office/powerpoint/2010/main" val="194500575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What happened?</a:t>
            </a:r>
            <a:endParaRPr lang="en-GB" dirty="0"/>
          </a:p>
        </p:txBody>
      </p:sp>
      <p:sp>
        <p:nvSpPr>
          <p:cNvPr id="3" name="Content Placeholder 2"/>
          <p:cNvSpPr>
            <a:spLocks noGrp="1"/>
          </p:cNvSpPr>
          <p:nvPr>
            <p:ph idx="1"/>
          </p:nvPr>
        </p:nvSpPr>
        <p:spPr/>
        <p:txBody>
          <a:bodyPr/>
          <a:lstStyle/>
          <a:p>
            <a:r>
              <a:rPr lang="en-GB" dirty="0" smtClean="0"/>
              <a:t>Case discussed at MARAC</a:t>
            </a:r>
          </a:p>
          <a:p>
            <a:pPr marL="0" indent="0">
              <a:buNone/>
            </a:pPr>
            <a:endParaRPr lang="en-GB" dirty="0" smtClean="0"/>
          </a:p>
          <a:p>
            <a:r>
              <a:rPr lang="en-GB" dirty="0" smtClean="0"/>
              <a:t>IDVA allocated to victim who made contact and provided safety advice, will continue to support until risk is reduced then hand back to outreach</a:t>
            </a:r>
          </a:p>
          <a:p>
            <a:pPr marL="0" indent="0">
              <a:buNone/>
            </a:pPr>
            <a:endParaRPr lang="en-GB" dirty="0" smtClean="0"/>
          </a:p>
          <a:p>
            <a:r>
              <a:rPr lang="en-GB" dirty="0" smtClean="0"/>
              <a:t>Probation advised of MARAC referral and perpetrator may be re-called to prison due to making threats </a:t>
            </a:r>
            <a:endParaRPr lang="en-GB" dirty="0"/>
          </a:p>
        </p:txBody>
      </p:sp>
    </p:spTree>
    <p:extLst>
      <p:ext uri="{BB962C8B-B14F-4D97-AF65-F5344CB8AC3E}">
        <p14:creationId xmlns:p14="http://schemas.microsoft.com/office/powerpoint/2010/main" val="55588727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smtClean="0"/>
              <a:t>What is a DASH?</a:t>
            </a:r>
            <a:endParaRPr lang="en-GB" b="1" dirty="0"/>
          </a:p>
        </p:txBody>
      </p:sp>
      <p:sp>
        <p:nvSpPr>
          <p:cNvPr id="3" name="Content Placeholder 2"/>
          <p:cNvSpPr>
            <a:spLocks noGrp="1"/>
          </p:cNvSpPr>
          <p:nvPr>
            <p:ph idx="1"/>
          </p:nvPr>
        </p:nvSpPr>
        <p:spPr/>
        <p:txBody>
          <a:bodyPr/>
          <a:lstStyle/>
          <a:p>
            <a:r>
              <a:rPr lang="en-GB" dirty="0" smtClean="0"/>
              <a:t>A DASH is a risk assessment tool used for determining the risk of homicide for victims of domestic abuse</a:t>
            </a:r>
          </a:p>
          <a:p>
            <a:pPr marL="0" indent="0">
              <a:buNone/>
            </a:pPr>
            <a:endParaRPr lang="en-GB" dirty="0" smtClean="0"/>
          </a:p>
          <a:p>
            <a:r>
              <a:rPr lang="en-GB" dirty="0" smtClean="0"/>
              <a:t>DASH stands for Domestic Abuse, Stalking, Honour-Based Violence</a:t>
            </a:r>
          </a:p>
          <a:p>
            <a:pPr marL="0" indent="0">
              <a:buNone/>
            </a:pPr>
            <a:endParaRPr lang="en-GB" dirty="0" smtClean="0"/>
          </a:p>
          <a:p>
            <a:r>
              <a:rPr lang="en-GB" dirty="0" smtClean="0"/>
              <a:t>The DASH was developed by an organisation called CAADA – they have now changed their name to Safe Lives but the form is still sometimes called the ‘CAADA DASH’</a:t>
            </a:r>
          </a:p>
          <a:p>
            <a:pPr marL="0" indent="0">
              <a:buNone/>
            </a:pPr>
            <a:endParaRPr lang="en-GB" dirty="0"/>
          </a:p>
        </p:txBody>
      </p:sp>
    </p:spTree>
    <p:extLst>
      <p:ext uri="{BB962C8B-B14F-4D97-AF65-F5344CB8AC3E}">
        <p14:creationId xmlns:p14="http://schemas.microsoft.com/office/powerpoint/2010/main" val="201213521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smtClean="0"/>
              <a:t>How Does the DASH Work?	</a:t>
            </a:r>
            <a:endParaRPr lang="en-GB" b="1" dirty="0"/>
          </a:p>
        </p:txBody>
      </p:sp>
      <p:sp>
        <p:nvSpPr>
          <p:cNvPr id="3" name="Content Placeholder 2"/>
          <p:cNvSpPr>
            <a:spLocks noGrp="1"/>
          </p:cNvSpPr>
          <p:nvPr>
            <p:ph idx="1"/>
          </p:nvPr>
        </p:nvSpPr>
        <p:spPr/>
        <p:txBody>
          <a:bodyPr>
            <a:normAutofit lnSpcReduction="10000"/>
          </a:bodyPr>
          <a:lstStyle/>
          <a:p>
            <a:r>
              <a:rPr lang="en-GB" sz="2000" dirty="0" smtClean="0"/>
              <a:t>The DASH is made up of 27 questions about the abuse the victim is experiencing, responses are Yes or No</a:t>
            </a:r>
          </a:p>
          <a:p>
            <a:r>
              <a:rPr lang="en-GB" sz="2000" dirty="0" smtClean="0"/>
              <a:t>All ‘Yes’ questions should be accompanied by further information provided by the victim</a:t>
            </a:r>
          </a:p>
          <a:p>
            <a:r>
              <a:rPr lang="en-GB" sz="2000" dirty="0" smtClean="0"/>
              <a:t>The questions cover issues known to place domestic abuse victims at significant risk of homicide such as escalation in severity, stalking behaviours and harm to children.</a:t>
            </a:r>
          </a:p>
          <a:p>
            <a:r>
              <a:rPr lang="en-GB" sz="2000" dirty="0" smtClean="0"/>
              <a:t>The DASH can be completed by </a:t>
            </a:r>
            <a:r>
              <a:rPr lang="en-GB" sz="2000" b="1" dirty="0" smtClean="0"/>
              <a:t>any professional </a:t>
            </a:r>
            <a:r>
              <a:rPr lang="en-GB" sz="2000" dirty="0" smtClean="0"/>
              <a:t>who is working with the victim although where several professionals are involved it would be best to discuss and agree who will do it</a:t>
            </a:r>
          </a:p>
          <a:p>
            <a:r>
              <a:rPr lang="en-GB" sz="2000" dirty="0" smtClean="0"/>
              <a:t>The DASH should be completed with the victim where possible</a:t>
            </a:r>
            <a:endParaRPr lang="en-GB" sz="2000" dirty="0"/>
          </a:p>
        </p:txBody>
      </p:sp>
    </p:spTree>
    <p:extLst>
      <p:ext uri="{BB962C8B-B14F-4D97-AF65-F5344CB8AC3E}">
        <p14:creationId xmlns:p14="http://schemas.microsoft.com/office/powerpoint/2010/main" val="77459625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755561"/>
          </a:xfrm>
        </p:spPr>
        <p:txBody>
          <a:bodyPr/>
          <a:lstStyle/>
          <a:p>
            <a:r>
              <a:rPr lang="en-GB" b="1" dirty="0" smtClean="0"/>
              <a:t>How should I prepare?</a:t>
            </a:r>
            <a:endParaRPr lang="en-GB" b="1" dirty="0"/>
          </a:p>
        </p:txBody>
      </p:sp>
      <p:sp>
        <p:nvSpPr>
          <p:cNvPr id="3" name="Content Placeholder 2"/>
          <p:cNvSpPr>
            <a:spLocks noGrp="1"/>
          </p:cNvSpPr>
          <p:nvPr>
            <p:ph idx="1"/>
          </p:nvPr>
        </p:nvSpPr>
        <p:spPr>
          <a:xfrm>
            <a:off x="677334" y="1635617"/>
            <a:ext cx="8596668" cy="4405745"/>
          </a:xfrm>
        </p:spPr>
        <p:txBody>
          <a:bodyPr>
            <a:normAutofit/>
          </a:bodyPr>
          <a:lstStyle/>
          <a:p>
            <a:r>
              <a:rPr lang="en-GB" sz="2000" dirty="0" smtClean="0"/>
              <a:t>The link to download the DASH form is on the next slide</a:t>
            </a:r>
          </a:p>
          <a:p>
            <a:r>
              <a:rPr lang="en-GB" sz="2000" dirty="0" smtClean="0"/>
              <a:t>The form includes a cover page for referral to MARAC and also detailed guidance on completing the DASH written by Safe Lives</a:t>
            </a:r>
          </a:p>
          <a:p>
            <a:r>
              <a:rPr lang="en-GB" sz="2000" dirty="0" smtClean="0"/>
              <a:t>You should read through the DASH form and guidance to familiarise yourself with the questions</a:t>
            </a:r>
          </a:p>
          <a:p>
            <a:r>
              <a:rPr lang="en-GB" sz="2000" dirty="0" smtClean="0"/>
              <a:t>The DASH should always be completed with the victim where possible – so make sure it’s done in a confidential setting, that the perpetrator is not there or able </a:t>
            </a:r>
            <a:r>
              <a:rPr lang="en-GB" sz="2000" smtClean="0"/>
              <a:t>to hear </a:t>
            </a:r>
            <a:r>
              <a:rPr lang="en-GB" sz="2000" dirty="0" smtClean="0"/>
              <a:t>and that you have sufficient time</a:t>
            </a:r>
          </a:p>
          <a:p>
            <a:r>
              <a:rPr lang="en-GB" sz="2000" dirty="0" smtClean="0"/>
              <a:t>Be aware that some questions may lead to disclosures that the victim hasn’t made before</a:t>
            </a:r>
          </a:p>
          <a:p>
            <a:r>
              <a:rPr lang="en-GB" sz="2000" dirty="0" smtClean="0"/>
              <a:t>If you need to use an interpreter, do not use a member of the family or community – use a professional interpreter</a:t>
            </a:r>
            <a:endParaRPr lang="en-GB" sz="2000" dirty="0"/>
          </a:p>
        </p:txBody>
      </p:sp>
    </p:spTree>
    <p:extLst>
      <p:ext uri="{BB962C8B-B14F-4D97-AF65-F5344CB8AC3E}">
        <p14:creationId xmlns:p14="http://schemas.microsoft.com/office/powerpoint/2010/main" val="165119533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smtClean="0"/>
              <a:t>Where do I find the DASH?</a:t>
            </a:r>
            <a:endParaRPr lang="en-GB" b="1" dirty="0"/>
          </a:p>
        </p:txBody>
      </p:sp>
      <p:sp>
        <p:nvSpPr>
          <p:cNvPr id="3" name="Content Placeholder 2"/>
          <p:cNvSpPr>
            <a:spLocks noGrp="1"/>
          </p:cNvSpPr>
          <p:nvPr>
            <p:ph idx="1"/>
          </p:nvPr>
        </p:nvSpPr>
        <p:spPr/>
        <p:txBody>
          <a:bodyPr>
            <a:normAutofit/>
          </a:bodyPr>
          <a:lstStyle/>
          <a:p>
            <a:r>
              <a:rPr lang="en-GB" dirty="0" smtClean="0"/>
              <a:t>You can download the DASH and MARAC Referral form (including guidance) for Cambridgeshire and Peterborough by copying and pasting the link below into your browser </a:t>
            </a:r>
            <a:r>
              <a:rPr lang="en-GB" dirty="0" smtClean="0">
                <a:hlinkClick r:id="rId2"/>
              </a:rPr>
              <a:t>https</a:t>
            </a:r>
            <a:r>
              <a:rPr lang="en-GB" dirty="0">
                <a:hlinkClick r:id="rId2"/>
              </a:rPr>
              <a:t>://</a:t>
            </a:r>
            <a:r>
              <a:rPr lang="en-GB" dirty="0" smtClean="0">
                <a:hlinkClick r:id="rId2"/>
              </a:rPr>
              <a:t>www.cambsdasv.org.uk/website/referral_forms/296136</a:t>
            </a:r>
            <a:endParaRPr lang="en-GB" dirty="0" smtClean="0"/>
          </a:p>
          <a:p>
            <a:pPr marL="0" indent="0">
              <a:buNone/>
            </a:pPr>
            <a:endParaRPr lang="en-GB" dirty="0" smtClean="0"/>
          </a:p>
          <a:p>
            <a:r>
              <a:rPr lang="en-GB" dirty="0" smtClean="0"/>
              <a:t>The form can be completed electronically and emailed to the IDVA Service or you can print it off and email a scanned copy when completed</a:t>
            </a:r>
          </a:p>
          <a:p>
            <a:pPr marL="0" indent="0">
              <a:buNone/>
            </a:pPr>
            <a:endParaRPr lang="en-GB" dirty="0" smtClean="0"/>
          </a:p>
          <a:p>
            <a:r>
              <a:rPr lang="en-GB" dirty="0" smtClean="0"/>
              <a:t>If you have any queries when completing the DASH, please email the Duty IDVA </a:t>
            </a:r>
            <a:r>
              <a:rPr lang="en-GB" dirty="0" smtClean="0">
                <a:hlinkClick r:id="rId3"/>
              </a:rPr>
              <a:t>IDVA.Referrals@Cambridgeshire.gov.uk </a:t>
            </a:r>
            <a:endParaRPr lang="en-GB" dirty="0" smtClean="0"/>
          </a:p>
          <a:p>
            <a:endParaRPr lang="en-GB" dirty="0"/>
          </a:p>
        </p:txBody>
      </p:sp>
    </p:spTree>
    <p:extLst>
      <p:ext uri="{BB962C8B-B14F-4D97-AF65-F5344CB8AC3E}">
        <p14:creationId xmlns:p14="http://schemas.microsoft.com/office/powerpoint/2010/main" val="153700019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smtClean="0"/>
              <a:t>How does the scoring work?</a:t>
            </a:r>
            <a:endParaRPr lang="en-GB" b="1" dirty="0"/>
          </a:p>
        </p:txBody>
      </p:sp>
      <p:sp>
        <p:nvSpPr>
          <p:cNvPr id="3" name="Content Placeholder 2"/>
          <p:cNvSpPr>
            <a:spLocks noGrp="1"/>
          </p:cNvSpPr>
          <p:nvPr>
            <p:ph idx="1"/>
          </p:nvPr>
        </p:nvSpPr>
        <p:spPr/>
        <p:txBody>
          <a:bodyPr/>
          <a:lstStyle/>
          <a:p>
            <a:r>
              <a:rPr lang="en-GB" dirty="0" smtClean="0"/>
              <a:t>A score of 17 or more ‘Yes’ answers indicates the victim is high risk and the DASH should be sent with the completed MARAC Referral Form to </a:t>
            </a:r>
            <a:r>
              <a:rPr lang="en-GB" dirty="0" smtClean="0">
                <a:hlinkClick r:id="rId2"/>
              </a:rPr>
              <a:t>IDVA.Referrals@Cambridgeshire.gov.uk</a:t>
            </a:r>
            <a:endParaRPr lang="en-GB" dirty="0" smtClean="0"/>
          </a:p>
          <a:p>
            <a:r>
              <a:rPr lang="en-GB" dirty="0" smtClean="0"/>
              <a:t>If the score is 17 or above you do not need the victim’s consent to refer to MARAC but it is preferable</a:t>
            </a:r>
          </a:p>
          <a:p>
            <a:r>
              <a:rPr lang="en-GB" dirty="0" smtClean="0"/>
              <a:t>If the score is 14-16 and the victim consents, you can email the form to the IDVA Service and they will support the client</a:t>
            </a:r>
          </a:p>
          <a:p>
            <a:r>
              <a:rPr lang="en-GB" dirty="0" smtClean="0"/>
              <a:t>If the score is not showing a high risk but your professional judgement tells you the opposite, you need to refer and complete the ‘Professional Judgement’ section of the referral form</a:t>
            </a:r>
            <a:endParaRPr lang="en-GB" dirty="0"/>
          </a:p>
        </p:txBody>
      </p:sp>
    </p:spTree>
    <p:extLst>
      <p:ext uri="{BB962C8B-B14F-4D97-AF65-F5344CB8AC3E}">
        <p14:creationId xmlns:p14="http://schemas.microsoft.com/office/powerpoint/2010/main" val="232007891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smtClean="0"/>
              <a:t>What if the score isn’t high?</a:t>
            </a:r>
            <a:endParaRPr lang="en-GB" b="1" dirty="0"/>
          </a:p>
        </p:txBody>
      </p:sp>
      <p:sp>
        <p:nvSpPr>
          <p:cNvPr id="3" name="Content Placeholder 2"/>
          <p:cNvSpPr>
            <a:spLocks noGrp="1"/>
          </p:cNvSpPr>
          <p:nvPr>
            <p:ph idx="1"/>
          </p:nvPr>
        </p:nvSpPr>
        <p:spPr/>
        <p:txBody>
          <a:bodyPr/>
          <a:lstStyle/>
          <a:p>
            <a:r>
              <a:rPr lang="en-GB" dirty="0" smtClean="0"/>
              <a:t>If the score is below 17 (or 14 with client consent) then the Domestic Abuse Outreach Service can work with the client </a:t>
            </a:r>
          </a:p>
          <a:p>
            <a:r>
              <a:rPr lang="en-GB" dirty="0" smtClean="0"/>
              <a:t>The victim can either refer themselves to Outreach or you can make the initial contact for them, with their consent</a:t>
            </a:r>
          </a:p>
          <a:p>
            <a:pPr marL="0" indent="0">
              <a:buNone/>
            </a:pPr>
            <a:endParaRPr lang="en-GB" dirty="0"/>
          </a:p>
          <a:p>
            <a:pPr lvl="1">
              <a:buFont typeface="Wingdings" panose="05000000000000000000" pitchFamily="2" charset="2"/>
              <a:buChar char="Ø"/>
            </a:pPr>
            <a:r>
              <a:rPr lang="en-GB" sz="1800" dirty="0" smtClean="0"/>
              <a:t>Cambridge City/East Cambs/South Cambs 01223 361214 (Cambridge Women’s Aid)</a:t>
            </a:r>
          </a:p>
          <a:p>
            <a:pPr marL="457200" lvl="1" indent="0">
              <a:buNone/>
            </a:pPr>
            <a:endParaRPr lang="en-GB" sz="1800" dirty="0" smtClean="0"/>
          </a:p>
          <a:p>
            <a:pPr lvl="1">
              <a:buFont typeface="Wingdings" panose="05000000000000000000" pitchFamily="2" charset="2"/>
              <a:buChar char="Ø"/>
            </a:pPr>
            <a:r>
              <a:rPr lang="en-GB" sz="1800" dirty="0" smtClean="0"/>
              <a:t>Fenland/Huntingdon/Peterborough 07787 255821 (Refuge)</a:t>
            </a:r>
            <a:endParaRPr lang="en-GB" sz="1800" dirty="0"/>
          </a:p>
        </p:txBody>
      </p:sp>
    </p:spTree>
    <p:extLst>
      <p:ext uri="{BB962C8B-B14F-4D97-AF65-F5344CB8AC3E}">
        <p14:creationId xmlns:p14="http://schemas.microsoft.com/office/powerpoint/2010/main" val="60226118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smtClean="0"/>
              <a:t>Example 1- good use of professional judgement</a:t>
            </a:r>
            <a:endParaRPr lang="en-GB" b="1" dirty="0"/>
          </a:p>
        </p:txBody>
      </p:sp>
      <p:sp>
        <p:nvSpPr>
          <p:cNvPr id="3" name="Content Placeholder 2"/>
          <p:cNvSpPr>
            <a:spLocks noGrp="1"/>
          </p:cNvSpPr>
          <p:nvPr>
            <p:ph idx="1"/>
          </p:nvPr>
        </p:nvSpPr>
        <p:spPr/>
        <p:txBody>
          <a:bodyPr/>
          <a:lstStyle/>
          <a:p>
            <a:pPr marL="0" indent="0">
              <a:buNone/>
            </a:pPr>
            <a:r>
              <a:rPr lang="en-GB" dirty="0" smtClean="0"/>
              <a:t>Background: Man in his 90’s experiencing physical abuse and financial abuse from his adult son who lives at home.  Son has significant substance misuse issues.  Victim and his wife do not want to pursue police charges against their son.</a:t>
            </a:r>
          </a:p>
          <a:p>
            <a:pPr marL="0" indent="0">
              <a:buNone/>
            </a:pPr>
            <a:r>
              <a:rPr lang="en-GB" dirty="0" smtClean="0"/>
              <a:t>DASH Form was completed by Adult Social Care Social Worker, the score was 13 but referred to IDVA Service on professional judgement</a:t>
            </a:r>
          </a:p>
          <a:p>
            <a:pPr marL="0" indent="0">
              <a:buNone/>
            </a:pPr>
            <a:r>
              <a:rPr lang="en-GB" dirty="0" smtClean="0"/>
              <a:t>The Social Worker evidenced that there had been physical assaults from the son to his father and threats to kill.  Both parents are frail and unable to protect themselves</a:t>
            </a:r>
          </a:p>
          <a:p>
            <a:pPr marL="0" indent="0">
              <a:buNone/>
            </a:pPr>
            <a:endParaRPr lang="en-GB" dirty="0"/>
          </a:p>
        </p:txBody>
      </p:sp>
    </p:spTree>
    <p:extLst>
      <p:ext uri="{BB962C8B-B14F-4D97-AF65-F5344CB8AC3E}">
        <p14:creationId xmlns:p14="http://schemas.microsoft.com/office/powerpoint/2010/main" val="26794076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smtClean="0"/>
              <a:t>What happened?</a:t>
            </a:r>
            <a:endParaRPr lang="en-GB" b="1" dirty="0"/>
          </a:p>
        </p:txBody>
      </p:sp>
      <p:sp>
        <p:nvSpPr>
          <p:cNvPr id="3" name="Content Placeholder 2"/>
          <p:cNvSpPr>
            <a:spLocks noGrp="1"/>
          </p:cNvSpPr>
          <p:nvPr>
            <p:ph idx="1"/>
          </p:nvPr>
        </p:nvSpPr>
        <p:spPr/>
        <p:txBody>
          <a:bodyPr/>
          <a:lstStyle/>
          <a:p>
            <a:r>
              <a:rPr lang="en-GB" dirty="0" smtClean="0"/>
              <a:t>Son was arrested and given bail with conditions not to contact his parents or sister or go to his parent’s home</a:t>
            </a:r>
          </a:p>
          <a:p>
            <a:r>
              <a:rPr lang="en-GB" dirty="0" smtClean="0"/>
              <a:t>Parents refused to engage with IDVA and said they do not want their son to leave the family home</a:t>
            </a:r>
          </a:p>
          <a:p>
            <a:r>
              <a:rPr lang="en-GB" dirty="0" smtClean="0"/>
              <a:t>Case was still heard at MARAC and Social Worker liaising with housing to see if son can be re-housed at his request.</a:t>
            </a:r>
            <a:endParaRPr lang="en-GB" dirty="0"/>
          </a:p>
        </p:txBody>
      </p:sp>
    </p:spTree>
    <p:extLst>
      <p:ext uri="{BB962C8B-B14F-4D97-AF65-F5344CB8AC3E}">
        <p14:creationId xmlns:p14="http://schemas.microsoft.com/office/powerpoint/2010/main" val="3394708291"/>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5FCBEF"/>
      </a:accent1>
      <a:accent2>
        <a:srgbClr val="2E83C3"/>
      </a:accent2>
      <a:accent3>
        <a:srgbClr val="42D0A2"/>
      </a:accent3>
      <a:accent4>
        <a:srgbClr val="2E946B"/>
      </a:accent4>
      <a:accent5>
        <a:srgbClr val="42B051"/>
      </a:accent5>
      <a:accent6>
        <a:srgbClr val="96D141"/>
      </a:accent6>
      <a:hlink>
        <a:srgbClr val="3FCDE7"/>
      </a:hlink>
      <a:folHlink>
        <a:srgbClr val="A9D3E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0B5AB586-D108-4FC1-8368-649FE654B89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226</TotalTime>
  <Words>1059</Words>
  <Application>Microsoft Office PowerPoint</Application>
  <PresentationFormat>Widescreen</PresentationFormat>
  <Paragraphs>71</Paragraphs>
  <Slides>13</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13</vt:i4>
      </vt:variant>
    </vt:vector>
  </HeadingPairs>
  <TitlesOfParts>
    <vt:vector size="19" baseType="lpstr">
      <vt:lpstr>Arial</vt:lpstr>
      <vt:lpstr>Calibri</vt:lpstr>
      <vt:lpstr>Trebuchet MS</vt:lpstr>
      <vt:lpstr>Wingdings</vt:lpstr>
      <vt:lpstr>Wingdings 3</vt:lpstr>
      <vt:lpstr>Facet</vt:lpstr>
      <vt:lpstr>Completing a DASH Risk Assessment</vt:lpstr>
      <vt:lpstr>What is a DASH?</vt:lpstr>
      <vt:lpstr>How Does the DASH Work? </vt:lpstr>
      <vt:lpstr>How should I prepare?</vt:lpstr>
      <vt:lpstr>Where do I find the DASH?</vt:lpstr>
      <vt:lpstr>How does the scoring work?</vt:lpstr>
      <vt:lpstr>What if the score isn’t high?</vt:lpstr>
      <vt:lpstr>Example 1- good use of professional judgement</vt:lpstr>
      <vt:lpstr>What happened?</vt:lpstr>
      <vt:lpstr>Example 2 – good use of professional judgement</vt:lpstr>
      <vt:lpstr>What happened?</vt:lpstr>
      <vt:lpstr>Example 3- Escalation</vt:lpstr>
      <vt:lpstr>What happened?</vt:lpstr>
    </vt:vector>
  </TitlesOfParts>
  <Company>Cambridgeshire County Council</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Completing a DASH</dc:title>
  <dc:creator>Warburton Amanda</dc:creator>
  <cp:lastModifiedBy>Warburton Amanda</cp:lastModifiedBy>
  <cp:revision>20</cp:revision>
  <dcterms:created xsi:type="dcterms:W3CDTF">2020-07-17T13:35:54Z</dcterms:created>
  <dcterms:modified xsi:type="dcterms:W3CDTF">2020-08-20T11:52:20Z</dcterms:modified>
</cp:coreProperties>
</file>