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24"/>
  </p:notesMasterIdLst>
  <p:sldIdLst>
    <p:sldId id="256" r:id="rId2"/>
    <p:sldId id="257" r:id="rId3"/>
    <p:sldId id="259" r:id="rId4"/>
    <p:sldId id="261" r:id="rId5"/>
    <p:sldId id="273" r:id="rId6"/>
    <p:sldId id="258" r:id="rId7"/>
    <p:sldId id="260" r:id="rId8"/>
    <p:sldId id="270" r:id="rId9"/>
    <p:sldId id="271" r:id="rId10"/>
    <p:sldId id="262" r:id="rId11"/>
    <p:sldId id="264" r:id="rId12"/>
    <p:sldId id="263" r:id="rId13"/>
    <p:sldId id="265" r:id="rId14"/>
    <p:sldId id="274" r:id="rId15"/>
    <p:sldId id="266" r:id="rId16"/>
    <p:sldId id="267" r:id="rId17"/>
    <p:sldId id="268" r:id="rId18"/>
    <p:sldId id="269" r:id="rId19"/>
    <p:sldId id="272" r:id="rId20"/>
    <p:sldId id="276" r:id="rId21"/>
    <p:sldId id="275"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B7477FC-28AE-8E9B-E7C1-A857B19E7B9D}" name="Miriam Martin" initials="MM" userId="S::miriam.martin@caringtogether.org::6797163c-22b4-49a2-9cb7-d06363f2097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BDC16B-B9A3-4F46-93F0-ABA8950C99FE}" type="datetimeFigureOut">
              <a:rPr lang="en-GB" smtClean="0"/>
              <a:t>10/07/2023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CAB50E-FC9F-40FE-B7C9-4371E73CFE63}" type="slidenum">
              <a:rPr lang="en-GB" smtClean="0"/>
              <a:t>‹#›</a:t>
            </a:fld>
            <a:endParaRPr lang="en-GB"/>
          </a:p>
        </p:txBody>
      </p:sp>
    </p:spTree>
    <p:extLst>
      <p:ext uri="{BB962C8B-B14F-4D97-AF65-F5344CB8AC3E}">
        <p14:creationId xmlns:p14="http://schemas.microsoft.com/office/powerpoint/2010/main" val="1006889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CT     The person cannot cope with daily living activities without their help</a:t>
            </a:r>
          </a:p>
        </p:txBody>
      </p:sp>
      <p:sp>
        <p:nvSpPr>
          <p:cNvPr id="4" name="Slide Number Placeholder 3"/>
          <p:cNvSpPr>
            <a:spLocks noGrp="1"/>
          </p:cNvSpPr>
          <p:nvPr>
            <p:ph type="sldNum" sz="quarter" idx="5"/>
          </p:nvPr>
        </p:nvSpPr>
        <p:spPr/>
        <p:txBody>
          <a:bodyPr/>
          <a:lstStyle/>
          <a:p>
            <a:fld id="{C6CAB50E-FC9F-40FE-B7C9-4371E73CFE63}" type="slidenum">
              <a:rPr lang="en-GB" smtClean="0"/>
              <a:t>2</a:t>
            </a:fld>
            <a:endParaRPr lang="en-GB"/>
          </a:p>
        </p:txBody>
      </p:sp>
    </p:spTree>
    <p:extLst>
      <p:ext uri="{BB962C8B-B14F-4D97-AF65-F5344CB8AC3E}">
        <p14:creationId xmlns:p14="http://schemas.microsoft.com/office/powerpoint/2010/main" val="3222771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AW  - DASH may not represent these risks</a:t>
            </a:r>
          </a:p>
        </p:txBody>
      </p:sp>
      <p:sp>
        <p:nvSpPr>
          <p:cNvPr id="4" name="Slide Number Placeholder 3"/>
          <p:cNvSpPr>
            <a:spLocks noGrp="1"/>
          </p:cNvSpPr>
          <p:nvPr>
            <p:ph type="sldNum" sz="quarter" idx="5"/>
          </p:nvPr>
        </p:nvSpPr>
        <p:spPr/>
        <p:txBody>
          <a:bodyPr/>
          <a:lstStyle/>
          <a:p>
            <a:fld id="{C6CAB50E-FC9F-40FE-B7C9-4371E73CFE63}" type="slidenum">
              <a:rPr lang="en-GB" smtClean="0"/>
              <a:t>11</a:t>
            </a:fld>
            <a:endParaRPr lang="en-GB"/>
          </a:p>
        </p:txBody>
      </p:sp>
    </p:spTree>
    <p:extLst>
      <p:ext uri="{BB962C8B-B14F-4D97-AF65-F5344CB8AC3E}">
        <p14:creationId xmlns:p14="http://schemas.microsoft.com/office/powerpoint/2010/main" val="4175423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CT</a:t>
            </a:r>
          </a:p>
        </p:txBody>
      </p:sp>
      <p:sp>
        <p:nvSpPr>
          <p:cNvPr id="4" name="Slide Number Placeholder 3"/>
          <p:cNvSpPr>
            <a:spLocks noGrp="1"/>
          </p:cNvSpPr>
          <p:nvPr>
            <p:ph type="sldNum" sz="quarter" idx="5"/>
          </p:nvPr>
        </p:nvSpPr>
        <p:spPr/>
        <p:txBody>
          <a:bodyPr/>
          <a:lstStyle/>
          <a:p>
            <a:fld id="{C6CAB50E-FC9F-40FE-B7C9-4371E73CFE63}" type="slidenum">
              <a:rPr lang="en-GB" smtClean="0"/>
              <a:t>12</a:t>
            </a:fld>
            <a:endParaRPr lang="en-GB"/>
          </a:p>
        </p:txBody>
      </p:sp>
    </p:spTree>
    <p:extLst>
      <p:ext uri="{BB962C8B-B14F-4D97-AF65-F5344CB8AC3E}">
        <p14:creationId xmlns:p14="http://schemas.microsoft.com/office/powerpoint/2010/main" val="469539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CT</a:t>
            </a:r>
          </a:p>
        </p:txBody>
      </p:sp>
      <p:sp>
        <p:nvSpPr>
          <p:cNvPr id="4" name="Slide Number Placeholder 3"/>
          <p:cNvSpPr>
            <a:spLocks noGrp="1"/>
          </p:cNvSpPr>
          <p:nvPr>
            <p:ph type="sldNum" sz="quarter" idx="5"/>
          </p:nvPr>
        </p:nvSpPr>
        <p:spPr/>
        <p:txBody>
          <a:bodyPr/>
          <a:lstStyle/>
          <a:p>
            <a:fld id="{C6CAB50E-FC9F-40FE-B7C9-4371E73CFE63}" type="slidenum">
              <a:rPr lang="en-GB" smtClean="0"/>
              <a:t>13</a:t>
            </a:fld>
            <a:endParaRPr lang="en-GB"/>
          </a:p>
        </p:txBody>
      </p:sp>
    </p:spTree>
    <p:extLst>
      <p:ext uri="{BB962C8B-B14F-4D97-AF65-F5344CB8AC3E}">
        <p14:creationId xmlns:p14="http://schemas.microsoft.com/office/powerpoint/2010/main" val="324979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CT   3) In which case social care can support with options and involve other agencies.    4) joint decision making</a:t>
            </a:r>
          </a:p>
        </p:txBody>
      </p:sp>
      <p:sp>
        <p:nvSpPr>
          <p:cNvPr id="4" name="Slide Number Placeholder 3"/>
          <p:cNvSpPr>
            <a:spLocks noGrp="1"/>
          </p:cNvSpPr>
          <p:nvPr>
            <p:ph type="sldNum" sz="quarter" idx="5"/>
          </p:nvPr>
        </p:nvSpPr>
        <p:spPr/>
        <p:txBody>
          <a:bodyPr/>
          <a:lstStyle/>
          <a:p>
            <a:fld id="{C6CAB50E-FC9F-40FE-B7C9-4371E73CFE63}" type="slidenum">
              <a:rPr lang="en-GB" smtClean="0"/>
              <a:t>14</a:t>
            </a:fld>
            <a:endParaRPr lang="en-GB"/>
          </a:p>
        </p:txBody>
      </p:sp>
    </p:spTree>
    <p:extLst>
      <p:ext uri="{BB962C8B-B14F-4D97-AF65-F5344CB8AC3E}">
        <p14:creationId xmlns:p14="http://schemas.microsoft.com/office/powerpoint/2010/main" val="3955222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AW</a:t>
            </a:r>
          </a:p>
        </p:txBody>
      </p:sp>
      <p:sp>
        <p:nvSpPr>
          <p:cNvPr id="4" name="Slide Number Placeholder 3"/>
          <p:cNvSpPr>
            <a:spLocks noGrp="1"/>
          </p:cNvSpPr>
          <p:nvPr>
            <p:ph type="sldNum" sz="quarter" idx="5"/>
          </p:nvPr>
        </p:nvSpPr>
        <p:spPr/>
        <p:txBody>
          <a:bodyPr/>
          <a:lstStyle/>
          <a:p>
            <a:fld id="{C6CAB50E-FC9F-40FE-B7C9-4371E73CFE63}" type="slidenum">
              <a:rPr lang="en-GB" smtClean="0"/>
              <a:t>15</a:t>
            </a:fld>
            <a:endParaRPr lang="en-GB"/>
          </a:p>
        </p:txBody>
      </p:sp>
    </p:spTree>
    <p:extLst>
      <p:ext uri="{BB962C8B-B14F-4D97-AF65-F5344CB8AC3E}">
        <p14:creationId xmlns:p14="http://schemas.microsoft.com/office/powerpoint/2010/main" val="440217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AW</a:t>
            </a:r>
          </a:p>
        </p:txBody>
      </p:sp>
      <p:sp>
        <p:nvSpPr>
          <p:cNvPr id="4" name="Slide Number Placeholder 3"/>
          <p:cNvSpPr>
            <a:spLocks noGrp="1"/>
          </p:cNvSpPr>
          <p:nvPr>
            <p:ph type="sldNum" sz="quarter" idx="5"/>
          </p:nvPr>
        </p:nvSpPr>
        <p:spPr/>
        <p:txBody>
          <a:bodyPr/>
          <a:lstStyle/>
          <a:p>
            <a:fld id="{C6CAB50E-FC9F-40FE-B7C9-4371E73CFE63}" type="slidenum">
              <a:rPr lang="en-GB" smtClean="0"/>
              <a:t>16</a:t>
            </a:fld>
            <a:endParaRPr lang="en-GB"/>
          </a:p>
        </p:txBody>
      </p:sp>
    </p:spTree>
    <p:extLst>
      <p:ext uri="{BB962C8B-B14F-4D97-AF65-F5344CB8AC3E}">
        <p14:creationId xmlns:p14="http://schemas.microsoft.com/office/powerpoint/2010/main" val="851655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AW</a:t>
            </a:r>
          </a:p>
        </p:txBody>
      </p:sp>
      <p:sp>
        <p:nvSpPr>
          <p:cNvPr id="4" name="Slide Number Placeholder 3"/>
          <p:cNvSpPr>
            <a:spLocks noGrp="1"/>
          </p:cNvSpPr>
          <p:nvPr>
            <p:ph type="sldNum" sz="quarter" idx="5"/>
          </p:nvPr>
        </p:nvSpPr>
        <p:spPr/>
        <p:txBody>
          <a:bodyPr/>
          <a:lstStyle/>
          <a:p>
            <a:fld id="{C6CAB50E-FC9F-40FE-B7C9-4371E73CFE63}" type="slidenum">
              <a:rPr lang="en-GB" smtClean="0"/>
              <a:t>17</a:t>
            </a:fld>
            <a:endParaRPr lang="en-GB"/>
          </a:p>
        </p:txBody>
      </p:sp>
    </p:spTree>
    <p:extLst>
      <p:ext uri="{BB962C8B-B14F-4D97-AF65-F5344CB8AC3E}">
        <p14:creationId xmlns:p14="http://schemas.microsoft.com/office/powerpoint/2010/main" val="1942298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AW</a:t>
            </a:r>
          </a:p>
        </p:txBody>
      </p:sp>
      <p:sp>
        <p:nvSpPr>
          <p:cNvPr id="4" name="Slide Number Placeholder 3"/>
          <p:cNvSpPr>
            <a:spLocks noGrp="1"/>
          </p:cNvSpPr>
          <p:nvPr>
            <p:ph type="sldNum" sz="quarter" idx="5"/>
          </p:nvPr>
        </p:nvSpPr>
        <p:spPr/>
        <p:txBody>
          <a:bodyPr/>
          <a:lstStyle/>
          <a:p>
            <a:fld id="{C6CAB50E-FC9F-40FE-B7C9-4371E73CFE63}" type="slidenum">
              <a:rPr lang="en-GB" smtClean="0"/>
              <a:t>18</a:t>
            </a:fld>
            <a:endParaRPr lang="en-GB"/>
          </a:p>
        </p:txBody>
      </p:sp>
    </p:spTree>
    <p:extLst>
      <p:ext uri="{BB962C8B-B14F-4D97-AF65-F5344CB8AC3E}">
        <p14:creationId xmlns:p14="http://schemas.microsoft.com/office/powerpoint/2010/main" val="675198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AW</a:t>
            </a:r>
          </a:p>
        </p:txBody>
      </p:sp>
      <p:sp>
        <p:nvSpPr>
          <p:cNvPr id="4" name="Slide Number Placeholder 3"/>
          <p:cNvSpPr>
            <a:spLocks noGrp="1"/>
          </p:cNvSpPr>
          <p:nvPr>
            <p:ph type="sldNum" sz="quarter" idx="5"/>
          </p:nvPr>
        </p:nvSpPr>
        <p:spPr/>
        <p:txBody>
          <a:bodyPr/>
          <a:lstStyle/>
          <a:p>
            <a:fld id="{C6CAB50E-FC9F-40FE-B7C9-4371E73CFE63}" type="slidenum">
              <a:rPr lang="en-GB" smtClean="0"/>
              <a:t>19</a:t>
            </a:fld>
            <a:endParaRPr lang="en-GB"/>
          </a:p>
        </p:txBody>
      </p:sp>
    </p:spTree>
    <p:extLst>
      <p:ext uri="{BB962C8B-B14F-4D97-AF65-F5344CB8AC3E}">
        <p14:creationId xmlns:p14="http://schemas.microsoft.com/office/powerpoint/2010/main" val="2197982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AW  Think about meeting in different ways</a:t>
            </a:r>
          </a:p>
        </p:txBody>
      </p:sp>
      <p:sp>
        <p:nvSpPr>
          <p:cNvPr id="4" name="Slide Number Placeholder 3"/>
          <p:cNvSpPr>
            <a:spLocks noGrp="1"/>
          </p:cNvSpPr>
          <p:nvPr>
            <p:ph type="sldNum" sz="quarter" idx="5"/>
          </p:nvPr>
        </p:nvSpPr>
        <p:spPr/>
        <p:txBody>
          <a:bodyPr/>
          <a:lstStyle/>
          <a:p>
            <a:fld id="{C6CAB50E-FC9F-40FE-B7C9-4371E73CFE63}" type="slidenum">
              <a:rPr lang="en-GB" smtClean="0"/>
              <a:t>20</a:t>
            </a:fld>
            <a:endParaRPr lang="en-GB"/>
          </a:p>
        </p:txBody>
      </p:sp>
    </p:spTree>
    <p:extLst>
      <p:ext uri="{BB962C8B-B14F-4D97-AF65-F5344CB8AC3E}">
        <p14:creationId xmlns:p14="http://schemas.microsoft.com/office/powerpoint/2010/main" val="182652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Segoe UI" panose="020B0502040204020203" pitchFamily="34" charset="0"/>
              </a:rPr>
              <a:t>CT     £76.75 – however many people you care for, cared for must get certain benefits, earning £139 or less pw, only one carer can claim, can’t get full CA and state pension</a:t>
            </a:r>
            <a:endParaRPr lang="en-GB" dirty="0"/>
          </a:p>
        </p:txBody>
      </p:sp>
      <p:sp>
        <p:nvSpPr>
          <p:cNvPr id="4" name="Slide Number Placeholder 3"/>
          <p:cNvSpPr>
            <a:spLocks noGrp="1"/>
          </p:cNvSpPr>
          <p:nvPr>
            <p:ph type="sldNum" sz="quarter" idx="5"/>
          </p:nvPr>
        </p:nvSpPr>
        <p:spPr/>
        <p:txBody>
          <a:bodyPr/>
          <a:lstStyle/>
          <a:p>
            <a:fld id="{C6CAB50E-FC9F-40FE-B7C9-4371E73CFE63}" type="slidenum">
              <a:rPr lang="en-GB" smtClean="0"/>
              <a:t>3</a:t>
            </a:fld>
            <a:endParaRPr lang="en-GB"/>
          </a:p>
        </p:txBody>
      </p:sp>
    </p:spTree>
    <p:extLst>
      <p:ext uri="{BB962C8B-B14F-4D97-AF65-F5344CB8AC3E}">
        <p14:creationId xmlns:p14="http://schemas.microsoft.com/office/powerpoint/2010/main" val="597985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CT</a:t>
            </a:r>
          </a:p>
        </p:txBody>
      </p:sp>
      <p:sp>
        <p:nvSpPr>
          <p:cNvPr id="4" name="Slide Number Placeholder 3"/>
          <p:cNvSpPr>
            <a:spLocks noGrp="1"/>
          </p:cNvSpPr>
          <p:nvPr>
            <p:ph type="sldNum" sz="quarter" idx="5"/>
          </p:nvPr>
        </p:nvSpPr>
        <p:spPr/>
        <p:txBody>
          <a:bodyPr/>
          <a:lstStyle/>
          <a:p>
            <a:fld id="{C6CAB50E-FC9F-40FE-B7C9-4371E73CFE63}" type="slidenum">
              <a:rPr lang="en-GB" smtClean="0"/>
              <a:t>21</a:t>
            </a:fld>
            <a:endParaRPr lang="en-GB"/>
          </a:p>
        </p:txBody>
      </p:sp>
    </p:spTree>
    <p:extLst>
      <p:ext uri="{BB962C8B-B14F-4D97-AF65-F5344CB8AC3E}">
        <p14:creationId xmlns:p14="http://schemas.microsoft.com/office/powerpoint/2010/main" val="2561858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CT</a:t>
            </a:r>
          </a:p>
        </p:txBody>
      </p:sp>
      <p:sp>
        <p:nvSpPr>
          <p:cNvPr id="4" name="Slide Number Placeholder 3"/>
          <p:cNvSpPr>
            <a:spLocks noGrp="1"/>
          </p:cNvSpPr>
          <p:nvPr>
            <p:ph type="sldNum" sz="quarter" idx="5"/>
          </p:nvPr>
        </p:nvSpPr>
        <p:spPr/>
        <p:txBody>
          <a:bodyPr/>
          <a:lstStyle/>
          <a:p>
            <a:fld id="{C6CAB50E-FC9F-40FE-B7C9-4371E73CFE63}" type="slidenum">
              <a:rPr lang="en-GB" smtClean="0"/>
              <a:t>22</a:t>
            </a:fld>
            <a:endParaRPr lang="en-GB"/>
          </a:p>
        </p:txBody>
      </p:sp>
    </p:spTree>
    <p:extLst>
      <p:ext uri="{BB962C8B-B14F-4D97-AF65-F5344CB8AC3E}">
        <p14:creationId xmlns:p14="http://schemas.microsoft.com/office/powerpoint/2010/main" val="171778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CT     Also consider what the cared for person wants – do they want a carer or do they want them to just be wife, husband, child etc?</a:t>
            </a:r>
          </a:p>
        </p:txBody>
      </p:sp>
      <p:sp>
        <p:nvSpPr>
          <p:cNvPr id="4" name="Slide Number Placeholder 3"/>
          <p:cNvSpPr>
            <a:spLocks noGrp="1"/>
          </p:cNvSpPr>
          <p:nvPr>
            <p:ph type="sldNum" sz="quarter" idx="5"/>
          </p:nvPr>
        </p:nvSpPr>
        <p:spPr/>
        <p:txBody>
          <a:bodyPr/>
          <a:lstStyle/>
          <a:p>
            <a:fld id="{C6CAB50E-FC9F-40FE-B7C9-4371E73CFE63}" type="slidenum">
              <a:rPr lang="en-GB" smtClean="0"/>
              <a:t>4</a:t>
            </a:fld>
            <a:endParaRPr lang="en-GB"/>
          </a:p>
        </p:txBody>
      </p:sp>
    </p:spTree>
    <p:extLst>
      <p:ext uri="{BB962C8B-B14F-4D97-AF65-F5344CB8AC3E}">
        <p14:creationId xmlns:p14="http://schemas.microsoft.com/office/powerpoint/2010/main" val="40941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CT</a:t>
            </a:r>
          </a:p>
        </p:txBody>
      </p:sp>
      <p:sp>
        <p:nvSpPr>
          <p:cNvPr id="4" name="Slide Number Placeholder 3"/>
          <p:cNvSpPr>
            <a:spLocks noGrp="1"/>
          </p:cNvSpPr>
          <p:nvPr>
            <p:ph type="sldNum" sz="quarter" idx="5"/>
          </p:nvPr>
        </p:nvSpPr>
        <p:spPr/>
        <p:txBody>
          <a:bodyPr/>
          <a:lstStyle/>
          <a:p>
            <a:fld id="{C6CAB50E-FC9F-40FE-B7C9-4371E73CFE63}" type="slidenum">
              <a:rPr lang="en-GB" smtClean="0"/>
              <a:t>5</a:t>
            </a:fld>
            <a:endParaRPr lang="en-GB"/>
          </a:p>
        </p:txBody>
      </p:sp>
    </p:spTree>
    <p:extLst>
      <p:ext uri="{BB962C8B-B14F-4D97-AF65-F5344CB8AC3E}">
        <p14:creationId xmlns:p14="http://schemas.microsoft.com/office/powerpoint/2010/main" val="1667221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CT     Ask attendees to think of any other tasks carers might undertake (</a:t>
            </a:r>
            <a:r>
              <a:rPr lang="en-GB" sz="1800" dirty="0">
                <a:effectLst/>
                <a:latin typeface="Segoe UI" panose="020B0502040204020203" pitchFamily="34" charset="0"/>
              </a:rPr>
              <a:t>Taking to health appointments, companionship, emotional support, socialising, maintain safety)</a:t>
            </a:r>
            <a:endParaRPr lang="en-GB" sz="1800" dirty="0">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C6CAB50E-FC9F-40FE-B7C9-4371E73CFE63}" type="slidenum">
              <a:rPr lang="en-GB" smtClean="0"/>
              <a:t>6</a:t>
            </a:fld>
            <a:endParaRPr lang="en-GB"/>
          </a:p>
        </p:txBody>
      </p:sp>
    </p:spTree>
    <p:extLst>
      <p:ext uri="{BB962C8B-B14F-4D97-AF65-F5344CB8AC3E}">
        <p14:creationId xmlns:p14="http://schemas.microsoft.com/office/powerpoint/2010/main" val="103449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AW     Hitting, pinching, kicking (don’t assumed can’t be physical because of disability), Control (attending appts, preventing getting other carers, can’t make decisions alone), Economic (LPA, benefits, preventing spending on other carers), Psychological (gaslighting, threats if ask for support, you’ll go in a home etc)</a:t>
            </a:r>
          </a:p>
        </p:txBody>
      </p:sp>
      <p:sp>
        <p:nvSpPr>
          <p:cNvPr id="4" name="Slide Number Placeholder 3"/>
          <p:cNvSpPr>
            <a:spLocks noGrp="1"/>
          </p:cNvSpPr>
          <p:nvPr>
            <p:ph type="sldNum" sz="quarter" idx="5"/>
          </p:nvPr>
        </p:nvSpPr>
        <p:spPr/>
        <p:txBody>
          <a:bodyPr/>
          <a:lstStyle/>
          <a:p>
            <a:fld id="{C6CAB50E-FC9F-40FE-B7C9-4371E73CFE63}" type="slidenum">
              <a:rPr lang="en-GB" smtClean="0"/>
              <a:t>7</a:t>
            </a:fld>
            <a:endParaRPr lang="en-GB"/>
          </a:p>
        </p:txBody>
      </p:sp>
    </p:spTree>
    <p:extLst>
      <p:ext uri="{BB962C8B-B14F-4D97-AF65-F5344CB8AC3E}">
        <p14:creationId xmlns:p14="http://schemas.microsoft.com/office/powerpoint/2010/main" val="2408029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AW  Total 108  Don’t know if were </a:t>
            </a:r>
            <a:r>
              <a:rPr lang="en-GB" u="sng" dirty="0"/>
              <a:t>offered</a:t>
            </a:r>
            <a:r>
              <a:rPr lang="en-GB" dirty="0"/>
              <a:t> a carers assessment</a:t>
            </a:r>
          </a:p>
        </p:txBody>
      </p:sp>
      <p:sp>
        <p:nvSpPr>
          <p:cNvPr id="4" name="Slide Number Placeholder 3"/>
          <p:cNvSpPr>
            <a:spLocks noGrp="1"/>
          </p:cNvSpPr>
          <p:nvPr>
            <p:ph type="sldNum" sz="quarter" idx="5"/>
          </p:nvPr>
        </p:nvSpPr>
        <p:spPr/>
        <p:txBody>
          <a:bodyPr/>
          <a:lstStyle/>
          <a:p>
            <a:fld id="{C6CAB50E-FC9F-40FE-B7C9-4371E73CFE63}" type="slidenum">
              <a:rPr lang="en-GB" smtClean="0"/>
              <a:t>8</a:t>
            </a:fld>
            <a:endParaRPr lang="en-GB"/>
          </a:p>
        </p:txBody>
      </p:sp>
    </p:spTree>
    <p:extLst>
      <p:ext uri="{BB962C8B-B14F-4D97-AF65-F5344CB8AC3E}">
        <p14:creationId xmlns:p14="http://schemas.microsoft.com/office/powerpoint/2010/main" val="3731529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AW</a:t>
            </a:r>
          </a:p>
        </p:txBody>
      </p:sp>
      <p:sp>
        <p:nvSpPr>
          <p:cNvPr id="4" name="Slide Number Placeholder 3"/>
          <p:cNvSpPr>
            <a:spLocks noGrp="1"/>
          </p:cNvSpPr>
          <p:nvPr>
            <p:ph type="sldNum" sz="quarter" idx="5"/>
          </p:nvPr>
        </p:nvSpPr>
        <p:spPr/>
        <p:txBody>
          <a:bodyPr/>
          <a:lstStyle/>
          <a:p>
            <a:fld id="{C6CAB50E-FC9F-40FE-B7C9-4371E73CFE63}" type="slidenum">
              <a:rPr lang="en-GB" smtClean="0"/>
              <a:t>9</a:t>
            </a:fld>
            <a:endParaRPr lang="en-GB"/>
          </a:p>
        </p:txBody>
      </p:sp>
    </p:spTree>
    <p:extLst>
      <p:ext uri="{BB962C8B-B14F-4D97-AF65-F5344CB8AC3E}">
        <p14:creationId xmlns:p14="http://schemas.microsoft.com/office/powerpoint/2010/main" val="1078230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AW</a:t>
            </a:r>
          </a:p>
        </p:txBody>
      </p:sp>
      <p:sp>
        <p:nvSpPr>
          <p:cNvPr id="4" name="Slide Number Placeholder 3"/>
          <p:cNvSpPr>
            <a:spLocks noGrp="1"/>
          </p:cNvSpPr>
          <p:nvPr>
            <p:ph type="sldNum" sz="quarter" idx="5"/>
          </p:nvPr>
        </p:nvSpPr>
        <p:spPr/>
        <p:txBody>
          <a:bodyPr/>
          <a:lstStyle/>
          <a:p>
            <a:fld id="{C6CAB50E-FC9F-40FE-B7C9-4371E73CFE63}" type="slidenum">
              <a:rPr lang="en-GB" smtClean="0"/>
              <a:t>10</a:t>
            </a:fld>
            <a:endParaRPr lang="en-GB"/>
          </a:p>
        </p:txBody>
      </p:sp>
    </p:spTree>
    <p:extLst>
      <p:ext uri="{BB962C8B-B14F-4D97-AF65-F5344CB8AC3E}">
        <p14:creationId xmlns:p14="http://schemas.microsoft.com/office/powerpoint/2010/main" val="2503113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7/10/2023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671946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7/10/2023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6439280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7/10/2023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6570330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7/10/2023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676793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7/10/2023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2800661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7/10/2023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1827848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7/10/2023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01672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7/10/2023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58887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7/10/2023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98731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7/10/2023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861161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7/10/2023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9919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7/10/2023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72037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7/10/2023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1977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7/10/2023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0753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7/10/2023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4136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7/10/2023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62125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73ED0CC-082F-4160-86E5-0D6041F12778}" type="datetime1">
              <a:rPr lang="en-US" smtClean="0"/>
              <a:t>7/10/2023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14314865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smartsurvey.co.uk/s/WVCYQY/"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caringtogether.org/" TargetMode="External"/><Relationship Id="rId5" Type="http://schemas.openxmlformats.org/officeDocument/2006/relationships/hyperlink" Target="mailto:hello@caringtogether.org" TargetMode="External"/><Relationship Id="rId4" Type="http://schemas.openxmlformats.org/officeDocument/2006/relationships/hyperlink" Target="https://www.cambsdasv.org.uk/web/guidance_for_professionals/86057"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3CE27-460D-88B5-6CCE-8ABFC7FA0BF6}"/>
              </a:ext>
            </a:extLst>
          </p:cNvPr>
          <p:cNvSpPr>
            <a:spLocks noGrp="1"/>
          </p:cNvSpPr>
          <p:nvPr>
            <p:ph type="ctrTitle"/>
          </p:nvPr>
        </p:nvSpPr>
        <p:spPr>
          <a:xfrm>
            <a:off x="861791" y="835383"/>
            <a:ext cx="3382832" cy="3499549"/>
          </a:xfrm>
        </p:spPr>
        <p:txBody>
          <a:bodyPr>
            <a:normAutofit/>
          </a:bodyPr>
          <a:lstStyle/>
          <a:p>
            <a:pPr algn="l"/>
            <a:r>
              <a:rPr lang="en-GB" sz="4200" dirty="0"/>
              <a:t>Unpaid Carers and Domestic Abuse	</a:t>
            </a:r>
          </a:p>
        </p:txBody>
      </p:sp>
      <p:sp>
        <p:nvSpPr>
          <p:cNvPr id="3" name="Subtitle 2">
            <a:extLst>
              <a:ext uri="{FF2B5EF4-FFF2-40B4-BE49-F238E27FC236}">
                <a16:creationId xmlns:a16="http://schemas.microsoft.com/office/drawing/2014/main" id="{8D7A4245-A2BB-698D-22EA-41B0045B9E80}"/>
              </a:ext>
            </a:extLst>
          </p:cNvPr>
          <p:cNvSpPr>
            <a:spLocks noGrp="1"/>
          </p:cNvSpPr>
          <p:nvPr>
            <p:ph type="subTitle" idx="1"/>
          </p:nvPr>
        </p:nvSpPr>
        <p:spPr>
          <a:xfrm>
            <a:off x="861789" y="4334933"/>
            <a:ext cx="3382831" cy="1185333"/>
          </a:xfrm>
        </p:spPr>
        <p:txBody>
          <a:bodyPr>
            <a:normAutofit fontScale="92500"/>
          </a:bodyPr>
          <a:lstStyle/>
          <a:p>
            <a:pPr algn="l"/>
            <a:endParaRPr lang="en-GB" dirty="0">
              <a:solidFill>
                <a:srgbClr val="2B6FE5"/>
              </a:solidFill>
            </a:endParaRPr>
          </a:p>
          <a:p>
            <a:pPr algn="l"/>
            <a:r>
              <a:rPr lang="en-GB" dirty="0">
                <a:solidFill>
                  <a:srgbClr val="2B6FE5"/>
                </a:solidFill>
              </a:rPr>
              <a:t>Amanda Warburton (DASVP)</a:t>
            </a:r>
          </a:p>
          <a:p>
            <a:pPr algn="l"/>
            <a:r>
              <a:rPr lang="en-GB" dirty="0">
                <a:solidFill>
                  <a:srgbClr val="2B6FE5"/>
                </a:solidFill>
              </a:rPr>
              <a:t>Miriam Martin (Caring Together)</a:t>
            </a:r>
          </a:p>
        </p:txBody>
      </p:sp>
      <p:pic>
        <p:nvPicPr>
          <p:cNvPr id="4" name="Picture 3">
            <a:extLst>
              <a:ext uri="{FF2B5EF4-FFF2-40B4-BE49-F238E27FC236}">
                <a16:creationId xmlns:a16="http://schemas.microsoft.com/office/drawing/2014/main" id="{FAF6D3F7-D78C-52FC-CBB8-8D999EC0F02F}"/>
              </a:ext>
            </a:extLst>
          </p:cNvPr>
          <p:cNvPicPr>
            <a:picLocks noChangeAspect="1"/>
          </p:cNvPicPr>
          <p:nvPr/>
        </p:nvPicPr>
        <p:blipFill rotWithShape="1">
          <a:blip r:embed="rId3"/>
          <a:srcRect l="8783" r="8783"/>
          <a:stretch/>
        </p:blipFill>
        <p:spPr>
          <a:xfrm>
            <a:off x="4654297" y="10"/>
            <a:ext cx="7537704" cy="6857990"/>
          </a:xfrm>
          <a:prstGeom prst="rect">
            <a:avLst/>
          </a:prstGeom>
        </p:spPr>
      </p:pic>
    </p:spTree>
    <p:extLst>
      <p:ext uri="{BB962C8B-B14F-4D97-AF65-F5344CB8AC3E}">
        <p14:creationId xmlns:p14="http://schemas.microsoft.com/office/powerpoint/2010/main" val="3341793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15C7B4F-F1E6-31F2-F47D-119DDB82D310}"/>
              </a:ext>
            </a:extLst>
          </p:cNvPr>
          <p:cNvSpPr>
            <a:spLocks noGrp="1"/>
          </p:cNvSpPr>
          <p:nvPr>
            <p:ph type="title"/>
          </p:nvPr>
        </p:nvSpPr>
        <p:spPr>
          <a:xfrm>
            <a:off x="643467" y="816638"/>
            <a:ext cx="3367359" cy="5224724"/>
          </a:xfrm>
        </p:spPr>
        <p:txBody>
          <a:bodyPr anchor="ctr">
            <a:normAutofit/>
          </a:bodyPr>
          <a:lstStyle/>
          <a:p>
            <a:r>
              <a:rPr lang="en-GB" dirty="0"/>
              <a:t>Carers as Victims of Domestic Abuse</a:t>
            </a:r>
          </a:p>
        </p:txBody>
      </p:sp>
      <p:sp>
        <p:nvSpPr>
          <p:cNvPr id="3" name="Content Placeholder 2">
            <a:extLst>
              <a:ext uri="{FF2B5EF4-FFF2-40B4-BE49-F238E27FC236}">
                <a16:creationId xmlns:a16="http://schemas.microsoft.com/office/drawing/2014/main" id="{A0CDEE8F-8C28-83F7-9055-704A66B0773E}"/>
              </a:ext>
            </a:extLst>
          </p:cNvPr>
          <p:cNvSpPr>
            <a:spLocks noGrp="1"/>
          </p:cNvSpPr>
          <p:nvPr>
            <p:ph idx="1"/>
          </p:nvPr>
        </p:nvSpPr>
        <p:spPr>
          <a:xfrm>
            <a:off x="4654295" y="816638"/>
            <a:ext cx="4619706" cy="5224724"/>
          </a:xfrm>
        </p:spPr>
        <p:txBody>
          <a:bodyPr anchor="ctr">
            <a:normAutofit lnSpcReduction="10000"/>
          </a:bodyPr>
          <a:lstStyle/>
          <a:p>
            <a:r>
              <a:rPr lang="en-GB" dirty="0"/>
              <a:t>Abuse may have been ongoing for a long time or may be as a result of illness</a:t>
            </a:r>
          </a:p>
          <a:p>
            <a:pPr marL="0" indent="0">
              <a:buNone/>
            </a:pPr>
            <a:endParaRPr lang="en-GB" dirty="0"/>
          </a:p>
          <a:p>
            <a:r>
              <a:rPr lang="en-GB" dirty="0"/>
              <a:t>Carers can be isolated – restrictions on time away from the home or visits from friends/family – may have to give up work</a:t>
            </a:r>
          </a:p>
          <a:p>
            <a:pPr marL="0" indent="0">
              <a:buNone/>
            </a:pPr>
            <a:endParaRPr lang="en-GB" dirty="0"/>
          </a:p>
          <a:p>
            <a:r>
              <a:rPr lang="en-GB" dirty="0"/>
              <a:t>Feeling controlled into providing care, feeling trapped</a:t>
            </a:r>
            <a:br>
              <a:rPr lang="en-GB" dirty="0"/>
            </a:br>
            <a:endParaRPr lang="en-GB" dirty="0"/>
          </a:p>
          <a:p>
            <a:r>
              <a:rPr lang="en-GB" dirty="0"/>
              <a:t>Losing their own identity</a:t>
            </a:r>
          </a:p>
          <a:p>
            <a:pPr marL="0" indent="0">
              <a:buNone/>
            </a:pPr>
            <a:endParaRPr lang="en-GB" dirty="0"/>
          </a:p>
          <a:p>
            <a:r>
              <a:rPr lang="en-GB" dirty="0"/>
              <a:t>Worried about consequences if they ask for help</a:t>
            </a:r>
          </a:p>
          <a:p>
            <a:endParaRPr lang="en-GB" dirty="0"/>
          </a:p>
          <a:p>
            <a:endParaRPr lang="en-GB" dirty="0"/>
          </a:p>
        </p:txBody>
      </p:sp>
    </p:spTree>
    <p:extLst>
      <p:ext uri="{BB962C8B-B14F-4D97-AF65-F5344CB8AC3E}">
        <p14:creationId xmlns:p14="http://schemas.microsoft.com/office/powerpoint/2010/main" val="4241145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CD65590-A917-9A4E-E9E9-895B1B62E559}"/>
              </a:ext>
            </a:extLst>
          </p:cNvPr>
          <p:cNvSpPr>
            <a:spLocks noGrp="1"/>
          </p:cNvSpPr>
          <p:nvPr>
            <p:ph type="title"/>
          </p:nvPr>
        </p:nvSpPr>
        <p:spPr>
          <a:xfrm>
            <a:off x="643467" y="816638"/>
            <a:ext cx="3367359" cy="5224724"/>
          </a:xfrm>
        </p:spPr>
        <p:txBody>
          <a:bodyPr anchor="ctr">
            <a:normAutofit/>
          </a:bodyPr>
          <a:lstStyle/>
          <a:p>
            <a:r>
              <a:rPr lang="en-GB" dirty="0"/>
              <a:t>Risks to Carers </a:t>
            </a:r>
          </a:p>
        </p:txBody>
      </p:sp>
      <p:sp>
        <p:nvSpPr>
          <p:cNvPr id="3" name="Content Placeholder 2">
            <a:extLst>
              <a:ext uri="{FF2B5EF4-FFF2-40B4-BE49-F238E27FC236}">
                <a16:creationId xmlns:a16="http://schemas.microsoft.com/office/drawing/2014/main" id="{DC1240DA-40C3-CD3D-2043-7F98B8673F53}"/>
              </a:ext>
            </a:extLst>
          </p:cNvPr>
          <p:cNvSpPr>
            <a:spLocks noGrp="1"/>
          </p:cNvSpPr>
          <p:nvPr>
            <p:ph idx="1"/>
          </p:nvPr>
        </p:nvSpPr>
        <p:spPr>
          <a:xfrm>
            <a:off x="4654295" y="816638"/>
            <a:ext cx="4619706" cy="5224724"/>
          </a:xfrm>
        </p:spPr>
        <p:txBody>
          <a:bodyPr anchor="ctr">
            <a:normAutofit/>
          </a:bodyPr>
          <a:lstStyle/>
          <a:p>
            <a:pPr marL="0" indent="0">
              <a:buNone/>
            </a:pPr>
            <a:endParaRPr lang="en-GB" dirty="0"/>
          </a:p>
          <a:p>
            <a:r>
              <a:rPr lang="en-GB" sz="2400" dirty="0"/>
              <a:t>Close proximity of personal care – physical violence, sexual abuse</a:t>
            </a:r>
          </a:p>
          <a:p>
            <a:pPr marL="0" indent="0">
              <a:buNone/>
            </a:pPr>
            <a:endParaRPr lang="en-GB" sz="2400" dirty="0"/>
          </a:p>
          <a:p>
            <a:r>
              <a:rPr lang="en-GB" sz="2400" dirty="0"/>
              <a:t>Emotional abuse and control – feeling they can’t leave</a:t>
            </a:r>
          </a:p>
          <a:p>
            <a:pPr marL="0" indent="0">
              <a:buNone/>
            </a:pPr>
            <a:endParaRPr lang="en-GB" sz="2400" dirty="0"/>
          </a:p>
          <a:p>
            <a:r>
              <a:rPr lang="en-GB" sz="2400" dirty="0"/>
              <a:t>Isolation</a:t>
            </a:r>
          </a:p>
          <a:p>
            <a:pPr marL="0" indent="0">
              <a:buNone/>
            </a:pPr>
            <a:endParaRPr lang="en-GB" dirty="0"/>
          </a:p>
        </p:txBody>
      </p:sp>
    </p:spTree>
    <p:extLst>
      <p:ext uri="{BB962C8B-B14F-4D97-AF65-F5344CB8AC3E}">
        <p14:creationId xmlns:p14="http://schemas.microsoft.com/office/powerpoint/2010/main" val="3447176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15C7B4F-F1E6-31F2-F47D-119DDB82D310}"/>
              </a:ext>
            </a:extLst>
          </p:cNvPr>
          <p:cNvSpPr>
            <a:spLocks noGrp="1"/>
          </p:cNvSpPr>
          <p:nvPr>
            <p:ph type="title"/>
          </p:nvPr>
        </p:nvSpPr>
        <p:spPr>
          <a:xfrm>
            <a:off x="643467" y="816638"/>
            <a:ext cx="3367359" cy="5224724"/>
          </a:xfrm>
        </p:spPr>
        <p:txBody>
          <a:bodyPr anchor="ctr">
            <a:normAutofit/>
          </a:bodyPr>
          <a:lstStyle/>
          <a:p>
            <a:r>
              <a:rPr lang="en-GB" dirty="0"/>
              <a:t>Consequences of speaking out</a:t>
            </a:r>
          </a:p>
        </p:txBody>
      </p:sp>
      <p:sp>
        <p:nvSpPr>
          <p:cNvPr id="3" name="Content Placeholder 2">
            <a:extLst>
              <a:ext uri="{FF2B5EF4-FFF2-40B4-BE49-F238E27FC236}">
                <a16:creationId xmlns:a16="http://schemas.microsoft.com/office/drawing/2014/main" id="{A0CDEE8F-8C28-83F7-9055-704A66B0773E}"/>
              </a:ext>
            </a:extLst>
          </p:cNvPr>
          <p:cNvSpPr>
            <a:spLocks noGrp="1"/>
          </p:cNvSpPr>
          <p:nvPr>
            <p:ph idx="1"/>
          </p:nvPr>
        </p:nvSpPr>
        <p:spPr>
          <a:xfrm>
            <a:off x="4654295" y="816638"/>
            <a:ext cx="4619706" cy="5224724"/>
          </a:xfrm>
        </p:spPr>
        <p:txBody>
          <a:bodyPr anchor="ctr">
            <a:normAutofit lnSpcReduction="10000"/>
          </a:bodyPr>
          <a:lstStyle/>
          <a:p>
            <a:endParaRPr lang="en-GB" sz="2400" dirty="0"/>
          </a:p>
          <a:p>
            <a:r>
              <a:rPr lang="en-GB" sz="2400" dirty="0"/>
              <a:t>Guilt, especially if the abuse is as a result of illness</a:t>
            </a:r>
          </a:p>
          <a:p>
            <a:pPr marL="0" indent="0">
              <a:buNone/>
            </a:pPr>
            <a:endParaRPr lang="en-GB" sz="2400" dirty="0"/>
          </a:p>
          <a:p>
            <a:r>
              <a:rPr lang="en-GB" sz="2400" dirty="0"/>
              <a:t>Other people thinking they can’t cope</a:t>
            </a:r>
          </a:p>
          <a:p>
            <a:pPr marL="0" indent="0">
              <a:buNone/>
            </a:pPr>
            <a:endParaRPr lang="en-GB" sz="2400" dirty="0"/>
          </a:p>
          <a:p>
            <a:r>
              <a:rPr lang="en-GB" sz="2400" dirty="0"/>
              <a:t>Cultural expectations</a:t>
            </a:r>
          </a:p>
          <a:p>
            <a:pPr marL="0" indent="0">
              <a:buNone/>
            </a:pPr>
            <a:endParaRPr lang="en-GB" sz="2400" dirty="0"/>
          </a:p>
          <a:p>
            <a:r>
              <a:rPr lang="en-GB" sz="2400" dirty="0"/>
              <a:t>Will cared for person have to go into a home or have carers who are strangers?</a:t>
            </a:r>
          </a:p>
          <a:p>
            <a:endParaRPr lang="en-GB" dirty="0"/>
          </a:p>
          <a:p>
            <a:endParaRPr lang="en-GB" dirty="0"/>
          </a:p>
        </p:txBody>
      </p:sp>
    </p:spTree>
    <p:extLst>
      <p:ext uri="{BB962C8B-B14F-4D97-AF65-F5344CB8AC3E}">
        <p14:creationId xmlns:p14="http://schemas.microsoft.com/office/powerpoint/2010/main" val="2114010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15C7B4F-F1E6-31F2-F47D-119DDB82D310}"/>
              </a:ext>
            </a:extLst>
          </p:cNvPr>
          <p:cNvSpPr>
            <a:spLocks noGrp="1"/>
          </p:cNvSpPr>
          <p:nvPr>
            <p:ph type="title"/>
          </p:nvPr>
        </p:nvSpPr>
        <p:spPr>
          <a:xfrm>
            <a:off x="643467" y="816638"/>
            <a:ext cx="3367359" cy="5224724"/>
          </a:xfrm>
        </p:spPr>
        <p:txBody>
          <a:bodyPr anchor="ctr">
            <a:normAutofit/>
          </a:bodyPr>
          <a:lstStyle/>
          <a:p>
            <a:r>
              <a:rPr lang="en-GB" dirty="0"/>
              <a:t>Support for Carers? </a:t>
            </a:r>
          </a:p>
        </p:txBody>
      </p:sp>
      <p:sp>
        <p:nvSpPr>
          <p:cNvPr id="3" name="Content Placeholder 2">
            <a:extLst>
              <a:ext uri="{FF2B5EF4-FFF2-40B4-BE49-F238E27FC236}">
                <a16:creationId xmlns:a16="http://schemas.microsoft.com/office/drawing/2014/main" id="{A0CDEE8F-8C28-83F7-9055-704A66B0773E}"/>
              </a:ext>
            </a:extLst>
          </p:cNvPr>
          <p:cNvSpPr>
            <a:spLocks noGrp="1"/>
          </p:cNvSpPr>
          <p:nvPr>
            <p:ph idx="1"/>
          </p:nvPr>
        </p:nvSpPr>
        <p:spPr>
          <a:xfrm>
            <a:off x="4654295" y="816638"/>
            <a:ext cx="4619706" cy="5224724"/>
          </a:xfrm>
        </p:spPr>
        <p:txBody>
          <a:bodyPr anchor="ctr">
            <a:normAutofit fontScale="92500" lnSpcReduction="20000"/>
          </a:bodyPr>
          <a:lstStyle/>
          <a:p>
            <a:endParaRPr lang="en-GB" sz="2400" dirty="0"/>
          </a:p>
          <a:p>
            <a:endParaRPr lang="en-GB" sz="2400" dirty="0"/>
          </a:p>
          <a:p>
            <a:r>
              <a:rPr lang="en-GB" sz="2400" dirty="0"/>
              <a:t>Carer Assessment – 25% assessed or re-assessed in the last 12 months </a:t>
            </a:r>
            <a:r>
              <a:rPr lang="en-GB" sz="1600" dirty="0"/>
              <a:t>(Carers UK State of Caring 2022)</a:t>
            </a:r>
          </a:p>
          <a:p>
            <a:pPr marL="0" indent="0">
              <a:buNone/>
            </a:pPr>
            <a:endParaRPr lang="en-GB" sz="2400" dirty="0"/>
          </a:p>
          <a:p>
            <a:r>
              <a:rPr lang="en-GB" sz="2400" dirty="0"/>
              <a:t>GP Carer register – should signpost to carer support services and link records but not consistent</a:t>
            </a:r>
          </a:p>
          <a:p>
            <a:pPr marL="0" indent="0">
              <a:buNone/>
            </a:pPr>
            <a:endParaRPr lang="en-GB" sz="2400" dirty="0"/>
          </a:p>
          <a:p>
            <a:r>
              <a:rPr lang="en-GB" sz="2400" dirty="0"/>
              <a:t>Carers Surveys</a:t>
            </a:r>
          </a:p>
          <a:p>
            <a:pPr marL="0" indent="0">
              <a:buNone/>
            </a:pPr>
            <a:endParaRPr lang="en-GB" sz="2400" dirty="0"/>
          </a:p>
          <a:p>
            <a:pPr marL="0" indent="0">
              <a:buNone/>
            </a:pPr>
            <a:r>
              <a:rPr lang="en-GB" sz="2400" dirty="0"/>
              <a:t>None ask about domestic abuse</a:t>
            </a:r>
          </a:p>
          <a:p>
            <a:pPr marL="0" indent="0">
              <a:buNone/>
            </a:pPr>
            <a:endParaRPr lang="en-GB" sz="2400" dirty="0"/>
          </a:p>
          <a:p>
            <a:pPr marL="0" indent="0">
              <a:buNone/>
            </a:pPr>
            <a:endParaRPr lang="en-GB" dirty="0"/>
          </a:p>
          <a:p>
            <a:endParaRPr lang="en-GB" dirty="0"/>
          </a:p>
        </p:txBody>
      </p:sp>
    </p:spTree>
    <p:extLst>
      <p:ext uri="{BB962C8B-B14F-4D97-AF65-F5344CB8AC3E}">
        <p14:creationId xmlns:p14="http://schemas.microsoft.com/office/powerpoint/2010/main" val="2747456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7928726-71B6-0BD4-CBBB-D2505A265BD0}"/>
              </a:ext>
            </a:extLst>
          </p:cNvPr>
          <p:cNvSpPr>
            <a:spLocks noGrp="1"/>
          </p:cNvSpPr>
          <p:nvPr>
            <p:ph type="title"/>
          </p:nvPr>
        </p:nvSpPr>
        <p:spPr>
          <a:xfrm>
            <a:off x="643467" y="816638"/>
            <a:ext cx="3367359" cy="5224724"/>
          </a:xfrm>
        </p:spPr>
        <p:txBody>
          <a:bodyPr anchor="ctr">
            <a:normAutofit/>
          </a:bodyPr>
          <a:lstStyle/>
          <a:p>
            <a:r>
              <a:rPr lang="en-GB" dirty="0"/>
              <a:t>Care or control?</a:t>
            </a:r>
          </a:p>
        </p:txBody>
      </p:sp>
      <p:sp>
        <p:nvSpPr>
          <p:cNvPr id="3" name="Content Placeholder 2">
            <a:extLst>
              <a:ext uri="{FF2B5EF4-FFF2-40B4-BE49-F238E27FC236}">
                <a16:creationId xmlns:a16="http://schemas.microsoft.com/office/drawing/2014/main" id="{AE67BCC5-1A55-8650-2D26-7D0C6D341BA5}"/>
              </a:ext>
            </a:extLst>
          </p:cNvPr>
          <p:cNvSpPr>
            <a:spLocks noGrp="1"/>
          </p:cNvSpPr>
          <p:nvPr>
            <p:ph idx="1"/>
          </p:nvPr>
        </p:nvSpPr>
        <p:spPr>
          <a:xfrm>
            <a:off x="4654295" y="816638"/>
            <a:ext cx="4619706" cy="5224724"/>
          </a:xfrm>
        </p:spPr>
        <p:txBody>
          <a:bodyPr anchor="ctr">
            <a:normAutofit/>
          </a:bodyPr>
          <a:lstStyle/>
          <a:p>
            <a:r>
              <a:rPr lang="en-GB" dirty="0"/>
              <a:t>Does the cared for person want the family member to be their carer? Does the carer want to be a carer for that person?</a:t>
            </a:r>
            <a:br>
              <a:rPr lang="en-GB" dirty="0"/>
            </a:br>
            <a:endParaRPr lang="en-GB" dirty="0"/>
          </a:p>
          <a:p>
            <a:r>
              <a:rPr lang="en-GB" dirty="0"/>
              <a:t>Remember unpaid carers don’t receive any training!</a:t>
            </a:r>
          </a:p>
          <a:p>
            <a:pPr marL="0" indent="0">
              <a:buNone/>
            </a:pPr>
            <a:endParaRPr lang="en-GB" dirty="0"/>
          </a:p>
          <a:p>
            <a:r>
              <a:rPr lang="en-GB" dirty="0"/>
              <a:t>A carer may do things differently to how a professional may advise – not necessarily abuse</a:t>
            </a:r>
            <a:br>
              <a:rPr lang="en-GB" dirty="0"/>
            </a:br>
            <a:endParaRPr lang="en-GB" dirty="0"/>
          </a:p>
          <a:p>
            <a:r>
              <a:rPr lang="en-GB" dirty="0"/>
              <a:t>Actions of a carer may be due to frustration, need to complete care tasks, caring for more than one person – who has the power?</a:t>
            </a:r>
          </a:p>
          <a:p>
            <a:endParaRPr lang="en-GB" dirty="0"/>
          </a:p>
        </p:txBody>
      </p:sp>
    </p:spTree>
    <p:extLst>
      <p:ext uri="{BB962C8B-B14F-4D97-AF65-F5344CB8AC3E}">
        <p14:creationId xmlns:p14="http://schemas.microsoft.com/office/powerpoint/2010/main" val="2833974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15C7B4F-F1E6-31F2-F47D-119DDB82D310}"/>
              </a:ext>
            </a:extLst>
          </p:cNvPr>
          <p:cNvSpPr>
            <a:spLocks noGrp="1"/>
          </p:cNvSpPr>
          <p:nvPr>
            <p:ph type="title"/>
          </p:nvPr>
        </p:nvSpPr>
        <p:spPr>
          <a:xfrm>
            <a:off x="643467" y="816638"/>
            <a:ext cx="3367359" cy="5224724"/>
          </a:xfrm>
        </p:spPr>
        <p:txBody>
          <a:bodyPr anchor="ctr">
            <a:normAutofit/>
          </a:bodyPr>
          <a:lstStyle/>
          <a:p>
            <a:r>
              <a:rPr lang="en-GB" dirty="0"/>
              <a:t>Carers as deliberate abusers</a:t>
            </a:r>
          </a:p>
        </p:txBody>
      </p:sp>
      <p:sp>
        <p:nvSpPr>
          <p:cNvPr id="3" name="Content Placeholder 2">
            <a:extLst>
              <a:ext uri="{FF2B5EF4-FFF2-40B4-BE49-F238E27FC236}">
                <a16:creationId xmlns:a16="http://schemas.microsoft.com/office/drawing/2014/main" id="{A0CDEE8F-8C28-83F7-9055-704A66B0773E}"/>
              </a:ext>
            </a:extLst>
          </p:cNvPr>
          <p:cNvSpPr>
            <a:spLocks noGrp="1"/>
          </p:cNvSpPr>
          <p:nvPr>
            <p:ph idx="1"/>
          </p:nvPr>
        </p:nvSpPr>
        <p:spPr>
          <a:xfrm>
            <a:off x="4654295" y="816638"/>
            <a:ext cx="4619706" cy="5224724"/>
          </a:xfrm>
        </p:spPr>
        <p:txBody>
          <a:bodyPr anchor="ctr">
            <a:normAutofit fontScale="92500" lnSpcReduction="20000"/>
          </a:bodyPr>
          <a:lstStyle/>
          <a:p>
            <a:endParaRPr lang="en-GB" sz="2400" dirty="0"/>
          </a:p>
          <a:p>
            <a:endParaRPr lang="en-GB" sz="2400" dirty="0"/>
          </a:p>
          <a:p>
            <a:r>
              <a:rPr lang="en-GB" sz="2400" dirty="0"/>
              <a:t>Abuse is about power and control over another person – caring provides this opportunity for people who choose to abuse</a:t>
            </a:r>
            <a:endParaRPr lang="en-GB" sz="1600" dirty="0"/>
          </a:p>
          <a:p>
            <a:pPr marL="0" indent="0">
              <a:buNone/>
            </a:pPr>
            <a:endParaRPr lang="en-GB" sz="2400" dirty="0"/>
          </a:p>
          <a:p>
            <a:r>
              <a:rPr lang="en-GB" sz="2400" dirty="0"/>
              <a:t>Little professional curiosity if cared for person seems well</a:t>
            </a:r>
          </a:p>
          <a:p>
            <a:pPr marL="0" indent="0">
              <a:buNone/>
            </a:pPr>
            <a:endParaRPr lang="en-GB" sz="2400" dirty="0"/>
          </a:p>
          <a:p>
            <a:r>
              <a:rPr lang="en-GB" sz="2400" dirty="0"/>
              <a:t>Assessments or appointments done with Carer present</a:t>
            </a:r>
          </a:p>
          <a:p>
            <a:pPr marL="0" indent="0">
              <a:buNone/>
            </a:pPr>
            <a:endParaRPr lang="en-GB" sz="2400" dirty="0"/>
          </a:p>
          <a:p>
            <a:r>
              <a:rPr lang="en-GB" sz="2400" dirty="0"/>
              <a:t>Tables turning</a:t>
            </a:r>
          </a:p>
          <a:p>
            <a:pPr marL="0" indent="0">
              <a:buNone/>
            </a:pPr>
            <a:endParaRPr lang="en-GB" sz="2400" dirty="0"/>
          </a:p>
          <a:p>
            <a:pPr marL="0" indent="0">
              <a:buNone/>
            </a:pPr>
            <a:endParaRPr lang="en-GB" sz="2400" dirty="0"/>
          </a:p>
          <a:p>
            <a:pPr marL="0" indent="0">
              <a:buNone/>
            </a:pPr>
            <a:endParaRPr lang="en-GB" dirty="0"/>
          </a:p>
          <a:p>
            <a:endParaRPr lang="en-GB" dirty="0"/>
          </a:p>
        </p:txBody>
      </p:sp>
    </p:spTree>
    <p:extLst>
      <p:ext uri="{BB962C8B-B14F-4D97-AF65-F5344CB8AC3E}">
        <p14:creationId xmlns:p14="http://schemas.microsoft.com/office/powerpoint/2010/main" val="2339444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15C7B4F-F1E6-31F2-F47D-119DDB82D310}"/>
              </a:ext>
            </a:extLst>
          </p:cNvPr>
          <p:cNvSpPr>
            <a:spLocks noGrp="1"/>
          </p:cNvSpPr>
          <p:nvPr>
            <p:ph type="title"/>
          </p:nvPr>
        </p:nvSpPr>
        <p:spPr>
          <a:xfrm>
            <a:off x="643467" y="816638"/>
            <a:ext cx="3367359" cy="5224724"/>
          </a:xfrm>
        </p:spPr>
        <p:txBody>
          <a:bodyPr anchor="ctr">
            <a:normAutofit/>
          </a:bodyPr>
          <a:lstStyle/>
          <a:p>
            <a:r>
              <a:rPr lang="en-GB" dirty="0"/>
              <a:t>Risks to Cared For Person</a:t>
            </a:r>
          </a:p>
        </p:txBody>
      </p:sp>
      <p:sp>
        <p:nvSpPr>
          <p:cNvPr id="3" name="Content Placeholder 2">
            <a:extLst>
              <a:ext uri="{FF2B5EF4-FFF2-40B4-BE49-F238E27FC236}">
                <a16:creationId xmlns:a16="http://schemas.microsoft.com/office/drawing/2014/main" id="{A0CDEE8F-8C28-83F7-9055-704A66B0773E}"/>
              </a:ext>
            </a:extLst>
          </p:cNvPr>
          <p:cNvSpPr>
            <a:spLocks noGrp="1"/>
          </p:cNvSpPr>
          <p:nvPr>
            <p:ph idx="1"/>
          </p:nvPr>
        </p:nvSpPr>
        <p:spPr>
          <a:xfrm>
            <a:off x="4654295" y="816638"/>
            <a:ext cx="4619706" cy="5224724"/>
          </a:xfrm>
        </p:spPr>
        <p:txBody>
          <a:bodyPr anchor="ctr">
            <a:normAutofit fontScale="85000" lnSpcReduction="20000"/>
          </a:bodyPr>
          <a:lstStyle/>
          <a:p>
            <a:endParaRPr lang="en-GB" sz="2400" dirty="0"/>
          </a:p>
          <a:p>
            <a:endParaRPr lang="en-GB" sz="2400" dirty="0"/>
          </a:p>
          <a:p>
            <a:endParaRPr lang="en-GB" sz="2400" dirty="0"/>
          </a:p>
          <a:p>
            <a:r>
              <a:rPr lang="en-GB" sz="2800" dirty="0"/>
              <a:t>Personal care – physical and sexual abuse</a:t>
            </a:r>
          </a:p>
          <a:p>
            <a:pPr marL="0" indent="0">
              <a:buNone/>
            </a:pPr>
            <a:endParaRPr lang="en-GB" sz="2800" dirty="0"/>
          </a:p>
          <a:p>
            <a:r>
              <a:rPr lang="en-GB" sz="2800" dirty="0"/>
              <a:t>Control and isolation </a:t>
            </a:r>
          </a:p>
          <a:p>
            <a:pPr marL="0" indent="0">
              <a:buNone/>
            </a:pPr>
            <a:endParaRPr lang="en-GB" sz="2800" dirty="0"/>
          </a:p>
          <a:p>
            <a:r>
              <a:rPr lang="en-GB" sz="2800" dirty="0"/>
              <a:t>Physical abuse disguised as accidental</a:t>
            </a:r>
          </a:p>
          <a:p>
            <a:pPr marL="0" indent="0">
              <a:buNone/>
            </a:pPr>
            <a:endParaRPr lang="en-GB" sz="2800" dirty="0"/>
          </a:p>
          <a:p>
            <a:r>
              <a:rPr lang="en-GB" sz="2800" dirty="0"/>
              <a:t>Economic abuse (</a:t>
            </a:r>
            <a:r>
              <a:rPr lang="en-GB" sz="2800" dirty="0" err="1"/>
              <a:t>inc</a:t>
            </a:r>
            <a:r>
              <a:rPr lang="en-GB" sz="2800" dirty="0"/>
              <a:t> LPA abuse)</a:t>
            </a:r>
          </a:p>
          <a:p>
            <a:pPr marL="0" indent="0">
              <a:buNone/>
            </a:pPr>
            <a:endParaRPr lang="en-GB" sz="2800" dirty="0"/>
          </a:p>
          <a:p>
            <a:pPr marL="0" indent="0">
              <a:buNone/>
            </a:pPr>
            <a:endParaRPr lang="en-GB" sz="2400" dirty="0"/>
          </a:p>
          <a:p>
            <a:pPr marL="0" indent="0">
              <a:buNone/>
            </a:pPr>
            <a:endParaRPr lang="en-GB" sz="2400" dirty="0"/>
          </a:p>
          <a:p>
            <a:pPr marL="0" indent="0">
              <a:buNone/>
            </a:pPr>
            <a:endParaRPr lang="en-GB" dirty="0"/>
          </a:p>
          <a:p>
            <a:endParaRPr lang="en-GB" dirty="0"/>
          </a:p>
        </p:txBody>
      </p:sp>
    </p:spTree>
    <p:extLst>
      <p:ext uri="{BB962C8B-B14F-4D97-AF65-F5344CB8AC3E}">
        <p14:creationId xmlns:p14="http://schemas.microsoft.com/office/powerpoint/2010/main" val="759171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15C7B4F-F1E6-31F2-F47D-119DDB82D310}"/>
              </a:ext>
            </a:extLst>
          </p:cNvPr>
          <p:cNvSpPr>
            <a:spLocks noGrp="1"/>
          </p:cNvSpPr>
          <p:nvPr>
            <p:ph type="title"/>
          </p:nvPr>
        </p:nvSpPr>
        <p:spPr>
          <a:xfrm>
            <a:off x="643467" y="816638"/>
            <a:ext cx="3367359" cy="5224724"/>
          </a:xfrm>
        </p:spPr>
        <p:txBody>
          <a:bodyPr anchor="ctr">
            <a:normAutofit/>
          </a:bodyPr>
          <a:lstStyle/>
          <a:p>
            <a:r>
              <a:rPr lang="en-GB" dirty="0"/>
              <a:t>Consequences of speaking out</a:t>
            </a:r>
          </a:p>
        </p:txBody>
      </p:sp>
      <p:sp>
        <p:nvSpPr>
          <p:cNvPr id="3" name="Content Placeholder 2">
            <a:extLst>
              <a:ext uri="{FF2B5EF4-FFF2-40B4-BE49-F238E27FC236}">
                <a16:creationId xmlns:a16="http://schemas.microsoft.com/office/drawing/2014/main" id="{A0CDEE8F-8C28-83F7-9055-704A66B0773E}"/>
              </a:ext>
            </a:extLst>
          </p:cNvPr>
          <p:cNvSpPr>
            <a:spLocks noGrp="1"/>
          </p:cNvSpPr>
          <p:nvPr>
            <p:ph idx="1"/>
          </p:nvPr>
        </p:nvSpPr>
        <p:spPr>
          <a:xfrm>
            <a:off x="4654295" y="816638"/>
            <a:ext cx="4619706" cy="5224724"/>
          </a:xfrm>
        </p:spPr>
        <p:txBody>
          <a:bodyPr anchor="ctr">
            <a:normAutofit/>
          </a:bodyPr>
          <a:lstStyle/>
          <a:p>
            <a:endParaRPr lang="en-GB" sz="2400" dirty="0"/>
          </a:p>
          <a:p>
            <a:r>
              <a:rPr lang="en-GB" sz="2400" dirty="0"/>
              <a:t>Carers who are strangers</a:t>
            </a:r>
          </a:p>
          <a:p>
            <a:pPr marL="0" indent="0">
              <a:buNone/>
            </a:pPr>
            <a:endParaRPr lang="en-GB" sz="2400" dirty="0"/>
          </a:p>
          <a:p>
            <a:r>
              <a:rPr lang="en-GB" sz="2400" dirty="0"/>
              <a:t>Moving to residential care</a:t>
            </a:r>
          </a:p>
          <a:p>
            <a:pPr marL="0" indent="0">
              <a:buNone/>
            </a:pPr>
            <a:endParaRPr lang="en-GB" sz="2400" dirty="0"/>
          </a:p>
          <a:p>
            <a:r>
              <a:rPr lang="en-GB" sz="2400" dirty="0"/>
              <a:t>Family fallouts</a:t>
            </a:r>
          </a:p>
          <a:p>
            <a:pPr marL="0" indent="0">
              <a:buNone/>
            </a:pPr>
            <a:endParaRPr lang="en-GB" sz="2400" dirty="0"/>
          </a:p>
          <a:p>
            <a:r>
              <a:rPr lang="en-GB" sz="2400" dirty="0"/>
              <a:t>Cost of other options</a:t>
            </a:r>
          </a:p>
          <a:p>
            <a:pPr marL="0" indent="0">
              <a:buNone/>
            </a:pPr>
            <a:endParaRPr lang="en-GB" dirty="0"/>
          </a:p>
          <a:p>
            <a:endParaRPr lang="en-GB" dirty="0"/>
          </a:p>
        </p:txBody>
      </p:sp>
    </p:spTree>
    <p:extLst>
      <p:ext uri="{BB962C8B-B14F-4D97-AF65-F5344CB8AC3E}">
        <p14:creationId xmlns:p14="http://schemas.microsoft.com/office/powerpoint/2010/main" val="4006861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15C7B4F-F1E6-31F2-F47D-119DDB82D310}"/>
              </a:ext>
            </a:extLst>
          </p:cNvPr>
          <p:cNvSpPr>
            <a:spLocks noGrp="1"/>
          </p:cNvSpPr>
          <p:nvPr>
            <p:ph type="title"/>
          </p:nvPr>
        </p:nvSpPr>
        <p:spPr>
          <a:xfrm>
            <a:off x="643467" y="816638"/>
            <a:ext cx="3367359" cy="5224724"/>
          </a:xfrm>
        </p:spPr>
        <p:txBody>
          <a:bodyPr anchor="ctr">
            <a:normAutofit/>
          </a:bodyPr>
          <a:lstStyle/>
          <a:p>
            <a:r>
              <a:rPr lang="en-GB" dirty="0"/>
              <a:t>The role of Adult Safeguarding</a:t>
            </a:r>
          </a:p>
        </p:txBody>
      </p:sp>
      <p:sp>
        <p:nvSpPr>
          <p:cNvPr id="3" name="Content Placeholder 2">
            <a:extLst>
              <a:ext uri="{FF2B5EF4-FFF2-40B4-BE49-F238E27FC236}">
                <a16:creationId xmlns:a16="http://schemas.microsoft.com/office/drawing/2014/main" id="{A0CDEE8F-8C28-83F7-9055-704A66B0773E}"/>
              </a:ext>
            </a:extLst>
          </p:cNvPr>
          <p:cNvSpPr>
            <a:spLocks noGrp="1"/>
          </p:cNvSpPr>
          <p:nvPr>
            <p:ph idx="1"/>
          </p:nvPr>
        </p:nvSpPr>
        <p:spPr>
          <a:xfrm>
            <a:off x="4654295" y="816638"/>
            <a:ext cx="4619706" cy="5224724"/>
          </a:xfrm>
        </p:spPr>
        <p:txBody>
          <a:bodyPr anchor="ctr">
            <a:normAutofit/>
          </a:bodyPr>
          <a:lstStyle/>
          <a:p>
            <a:endParaRPr lang="en-GB" sz="2400" dirty="0"/>
          </a:p>
          <a:p>
            <a:r>
              <a:rPr lang="en-GB" sz="2400" dirty="0"/>
              <a:t>Adults with Care and Support Needs who cannot protect themselves, risk</a:t>
            </a:r>
            <a:endParaRPr lang="en-GB" sz="1600" dirty="0"/>
          </a:p>
          <a:p>
            <a:pPr marL="0" indent="0">
              <a:buNone/>
            </a:pPr>
            <a:endParaRPr lang="en-GB" sz="2400" dirty="0"/>
          </a:p>
          <a:p>
            <a:r>
              <a:rPr lang="en-GB" sz="2400" dirty="0"/>
              <a:t>Most Unpaid Carers have support needs but don’t meet criteria</a:t>
            </a:r>
            <a:br>
              <a:rPr lang="en-GB" sz="2400" dirty="0"/>
            </a:br>
            <a:endParaRPr lang="en-GB" sz="2400" dirty="0"/>
          </a:p>
          <a:p>
            <a:r>
              <a:rPr lang="en-GB" sz="2400" dirty="0"/>
              <a:t>If you feel they do, give enough information</a:t>
            </a:r>
          </a:p>
          <a:p>
            <a:pPr marL="0" indent="0">
              <a:buNone/>
            </a:pPr>
            <a:endParaRPr lang="en-GB" sz="2400" dirty="0"/>
          </a:p>
          <a:p>
            <a:pPr marL="0" indent="0">
              <a:buNone/>
            </a:pPr>
            <a:endParaRPr lang="en-GB" sz="2400" dirty="0"/>
          </a:p>
          <a:p>
            <a:pPr marL="0" indent="0">
              <a:buNone/>
            </a:pPr>
            <a:endParaRPr lang="en-GB" dirty="0"/>
          </a:p>
          <a:p>
            <a:endParaRPr lang="en-GB" dirty="0"/>
          </a:p>
        </p:txBody>
      </p:sp>
    </p:spTree>
    <p:extLst>
      <p:ext uri="{BB962C8B-B14F-4D97-AF65-F5344CB8AC3E}">
        <p14:creationId xmlns:p14="http://schemas.microsoft.com/office/powerpoint/2010/main" val="868759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15C7B4F-F1E6-31F2-F47D-119DDB82D310}"/>
              </a:ext>
            </a:extLst>
          </p:cNvPr>
          <p:cNvSpPr>
            <a:spLocks noGrp="1"/>
          </p:cNvSpPr>
          <p:nvPr>
            <p:ph type="title"/>
          </p:nvPr>
        </p:nvSpPr>
        <p:spPr>
          <a:xfrm>
            <a:off x="643467" y="816638"/>
            <a:ext cx="3367359" cy="5224724"/>
          </a:xfrm>
        </p:spPr>
        <p:txBody>
          <a:bodyPr anchor="ctr">
            <a:normAutofit/>
          </a:bodyPr>
          <a:lstStyle/>
          <a:p>
            <a:r>
              <a:rPr lang="en-GB" dirty="0"/>
              <a:t>What you can do – organisation level</a:t>
            </a:r>
          </a:p>
        </p:txBody>
      </p:sp>
      <p:sp>
        <p:nvSpPr>
          <p:cNvPr id="3" name="Content Placeholder 2">
            <a:extLst>
              <a:ext uri="{FF2B5EF4-FFF2-40B4-BE49-F238E27FC236}">
                <a16:creationId xmlns:a16="http://schemas.microsoft.com/office/drawing/2014/main" id="{A0CDEE8F-8C28-83F7-9055-704A66B0773E}"/>
              </a:ext>
            </a:extLst>
          </p:cNvPr>
          <p:cNvSpPr>
            <a:spLocks noGrp="1"/>
          </p:cNvSpPr>
          <p:nvPr>
            <p:ph idx="1"/>
          </p:nvPr>
        </p:nvSpPr>
        <p:spPr>
          <a:xfrm>
            <a:off x="4654295" y="678093"/>
            <a:ext cx="4619706" cy="5496675"/>
          </a:xfrm>
        </p:spPr>
        <p:txBody>
          <a:bodyPr anchor="ctr">
            <a:normAutofit fontScale="70000" lnSpcReduction="20000"/>
          </a:bodyPr>
          <a:lstStyle/>
          <a:p>
            <a:endParaRPr lang="en-GB" sz="2400" dirty="0"/>
          </a:p>
          <a:p>
            <a:endParaRPr lang="en-GB" sz="2400" dirty="0"/>
          </a:p>
          <a:p>
            <a:r>
              <a:rPr lang="en-GB" sz="3300" dirty="0"/>
              <a:t>Include questions or information about DA in Carers Assessments, Carer Surveys – ask separately </a:t>
            </a:r>
          </a:p>
          <a:p>
            <a:pPr marL="0" indent="0">
              <a:buNone/>
            </a:pPr>
            <a:endParaRPr lang="en-GB" sz="3300" dirty="0"/>
          </a:p>
          <a:p>
            <a:r>
              <a:rPr lang="en-GB" sz="3300" dirty="0"/>
              <a:t>Include DA in Carer Strategies, </a:t>
            </a:r>
            <a:r>
              <a:rPr lang="en-GB" sz="3300" dirty="0">
                <a:effectLst/>
                <a:ea typeface="Calibri" panose="020F0502020204030204" pitchFamily="34" charset="0"/>
              </a:rPr>
              <a:t>carers policies and standard operating procedures </a:t>
            </a:r>
            <a:endParaRPr lang="en-GB" sz="3300" dirty="0">
              <a:effectLst/>
              <a:ea typeface="Times New Roman" panose="02020603050405020304" pitchFamily="18" charset="0"/>
            </a:endParaRPr>
          </a:p>
          <a:p>
            <a:pPr marL="0" indent="0">
              <a:buNone/>
            </a:pPr>
            <a:endParaRPr lang="en-GB" sz="3300" dirty="0"/>
          </a:p>
          <a:p>
            <a:r>
              <a:rPr lang="en-GB" sz="3300" dirty="0"/>
              <a:t>Specific training around DA and Carers – not subsumed into ‘Safeguarding’</a:t>
            </a:r>
            <a:br>
              <a:rPr lang="en-GB" sz="3300" dirty="0"/>
            </a:br>
            <a:endParaRPr lang="en-GB" sz="3300" dirty="0"/>
          </a:p>
          <a:p>
            <a:pPr marL="0" indent="0">
              <a:buNone/>
            </a:pPr>
            <a:endParaRPr lang="en-GB" sz="2400" dirty="0"/>
          </a:p>
          <a:p>
            <a:pPr marL="0" indent="0">
              <a:buNone/>
            </a:pPr>
            <a:endParaRPr lang="en-GB" sz="2400" dirty="0"/>
          </a:p>
          <a:p>
            <a:pPr marL="0" indent="0">
              <a:buNone/>
            </a:pPr>
            <a:endParaRPr lang="en-GB" dirty="0"/>
          </a:p>
          <a:p>
            <a:endParaRPr lang="en-GB" dirty="0"/>
          </a:p>
        </p:txBody>
      </p:sp>
    </p:spTree>
    <p:extLst>
      <p:ext uri="{BB962C8B-B14F-4D97-AF65-F5344CB8AC3E}">
        <p14:creationId xmlns:p14="http://schemas.microsoft.com/office/powerpoint/2010/main" val="2302877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57BF691-3260-8830-1B9B-315D93E67C15}"/>
              </a:ext>
            </a:extLst>
          </p:cNvPr>
          <p:cNvSpPr>
            <a:spLocks noGrp="1"/>
          </p:cNvSpPr>
          <p:nvPr>
            <p:ph type="title"/>
          </p:nvPr>
        </p:nvSpPr>
        <p:spPr>
          <a:xfrm>
            <a:off x="643467" y="816638"/>
            <a:ext cx="3367359" cy="5224724"/>
          </a:xfrm>
        </p:spPr>
        <p:txBody>
          <a:bodyPr anchor="ctr">
            <a:normAutofit/>
          </a:bodyPr>
          <a:lstStyle/>
          <a:p>
            <a:r>
              <a:rPr lang="en-GB"/>
              <a:t>What is a Carer?</a:t>
            </a:r>
          </a:p>
        </p:txBody>
      </p:sp>
      <p:sp>
        <p:nvSpPr>
          <p:cNvPr id="3" name="Content Placeholder 2">
            <a:extLst>
              <a:ext uri="{FF2B5EF4-FFF2-40B4-BE49-F238E27FC236}">
                <a16:creationId xmlns:a16="http://schemas.microsoft.com/office/drawing/2014/main" id="{9AD1A2FB-A4D0-8A32-788A-1C93C511A6CB}"/>
              </a:ext>
            </a:extLst>
          </p:cNvPr>
          <p:cNvSpPr>
            <a:spLocks noGrp="1"/>
          </p:cNvSpPr>
          <p:nvPr>
            <p:ph idx="1"/>
          </p:nvPr>
        </p:nvSpPr>
        <p:spPr>
          <a:xfrm>
            <a:off x="4654294" y="816638"/>
            <a:ext cx="4855461" cy="5224724"/>
          </a:xfrm>
        </p:spPr>
        <p:txBody>
          <a:bodyPr anchor="ctr">
            <a:normAutofit/>
          </a:bodyPr>
          <a:lstStyle/>
          <a:p>
            <a:pPr marL="36900" indent="0">
              <a:buNone/>
            </a:pPr>
            <a:r>
              <a:rPr lang="en-GB" sz="3200" dirty="0"/>
              <a:t>‘someone who helps another person, usually a relative or friend, in their day-to-day life.’ </a:t>
            </a:r>
          </a:p>
          <a:p>
            <a:pPr marL="36900" indent="0">
              <a:buNone/>
            </a:pPr>
            <a:r>
              <a:rPr lang="en-GB" sz="2000" dirty="0"/>
              <a:t>UK Government (2014)</a:t>
            </a:r>
          </a:p>
        </p:txBody>
      </p:sp>
    </p:spTree>
    <p:extLst>
      <p:ext uri="{BB962C8B-B14F-4D97-AF65-F5344CB8AC3E}">
        <p14:creationId xmlns:p14="http://schemas.microsoft.com/office/powerpoint/2010/main" val="3455505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15C7B4F-F1E6-31F2-F47D-119DDB82D310}"/>
              </a:ext>
            </a:extLst>
          </p:cNvPr>
          <p:cNvSpPr>
            <a:spLocks noGrp="1"/>
          </p:cNvSpPr>
          <p:nvPr>
            <p:ph type="title"/>
          </p:nvPr>
        </p:nvSpPr>
        <p:spPr>
          <a:xfrm>
            <a:off x="643467" y="816638"/>
            <a:ext cx="3367359" cy="5224724"/>
          </a:xfrm>
        </p:spPr>
        <p:txBody>
          <a:bodyPr anchor="ctr">
            <a:normAutofit/>
          </a:bodyPr>
          <a:lstStyle/>
          <a:p>
            <a:r>
              <a:rPr lang="en-GB" dirty="0"/>
              <a:t>What you can do - frontline</a:t>
            </a:r>
          </a:p>
        </p:txBody>
      </p:sp>
      <p:sp>
        <p:nvSpPr>
          <p:cNvPr id="3" name="Content Placeholder 2">
            <a:extLst>
              <a:ext uri="{FF2B5EF4-FFF2-40B4-BE49-F238E27FC236}">
                <a16:creationId xmlns:a16="http://schemas.microsoft.com/office/drawing/2014/main" id="{A0CDEE8F-8C28-83F7-9055-704A66B0773E}"/>
              </a:ext>
            </a:extLst>
          </p:cNvPr>
          <p:cNvSpPr>
            <a:spLocks noGrp="1"/>
          </p:cNvSpPr>
          <p:nvPr>
            <p:ph idx="1"/>
          </p:nvPr>
        </p:nvSpPr>
        <p:spPr>
          <a:xfrm>
            <a:off x="4654295" y="678093"/>
            <a:ext cx="4619706" cy="5496675"/>
          </a:xfrm>
        </p:spPr>
        <p:txBody>
          <a:bodyPr anchor="ctr">
            <a:normAutofit fontScale="77500" lnSpcReduction="20000"/>
          </a:bodyPr>
          <a:lstStyle/>
          <a:p>
            <a:endParaRPr lang="en-GB" sz="2400" dirty="0"/>
          </a:p>
          <a:p>
            <a:endParaRPr lang="en-GB" sz="3600" dirty="0"/>
          </a:p>
          <a:p>
            <a:r>
              <a:rPr lang="en-GB" sz="3600" dirty="0"/>
              <a:t>Ask about DA – with each person separately</a:t>
            </a:r>
          </a:p>
          <a:p>
            <a:pPr marL="0" indent="0">
              <a:buNone/>
            </a:pPr>
            <a:endParaRPr lang="en-GB" sz="3600" dirty="0"/>
          </a:p>
          <a:p>
            <a:r>
              <a:rPr lang="en-GB" sz="3600" dirty="0"/>
              <a:t>Be specific, explain what DA might look like</a:t>
            </a:r>
          </a:p>
          <a:p>
            <a:pPr marL="0" indent="0">
              <a:buNone/>
            </a:pPr>
            <a:endParaRPr lang="en-GB" sz="3600" dirty="0"/>
          </a:p>
          <a:p>
            <a:r>
              <a:rPr lang="en-GB" sz="3600" dirty="0"/>
              <a:t>Adapt safety planning</a:t>
            </a:r>
          </a:p>
          <a:p>
            <a:endParaRPr lang="en-GB" sz="3600" dirty="0"/>
          </a:p>
          <a:p>
            <a:r>
              <a:rPr lang="en-GB" sz="3600" dirty="0"/>
              <a:t>Signpost to support </a:t>
            </a:r>
            <a:br>
              <a:rPr lang="en-GB" sz="3300" dirty="0"/>
            </a:br>
            <a:endParaRPr lang="en-GB" sz="3300" dirty="0"/>
          </a:p>
          <a:p>
            <a:pPr marL="0" indent="0">
              <a:buNone/>
            </a:pPr>
            <a:endParaRPr lang="en-GB" sz="2400" dirty="0"/>
          </a:p>
          <a:p>
            <a:pPr marL="0" indent="0">
              <a:buNone/>
            </a:pPr>
            <a:endParaRPr lang="en-GB" sz="2400" dirty="0"/>
          </a:p>
          <a:p>
            <a:pPr marL="0" indent="0">
              <a:buNone/>
            </a:pPr>
            <a:endParaRPr lang="en-GB" dirty="0"/>
          </a:p>
          <a:p>
            <a:endParaRPr lang="en-GB" dirty="0"/>
          </a:p>
        </p:txBody>
      </p:sp>
    </p:spTree>
    <p:extLst>
      <p:ext uri="{BB962C8B-B14F-4D97-AF65-F5344CB8AC3E}">
        <p14:creationId xmlns:p14="http://schemas.microsoft.com/office/powerpoint/2010/main" val="4131916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01382-08F4-6C41-C70A-9F583AD46EFC}"/>
              </a:ext>
            </a:extLst>
          </p:cNvPr>
          <p:cNvSpPr>
            <a:spLocks noGrp="1"/>
          </p:cNvSpPr>
          <p:nvPr>
            <p:ph type="title"/>
          </p:nvPr>
        </p:nvSpPr>
        <p:spPr>
          <a:xfrm>
            <a:off x="677334" y="609600"/>
            <a:ext cx="8596668" cy="633573"/>
          </a:xfrm>
        </p:spPr>
        <p:txBody>
          <a:bodyPr>
            <a:normAutofit fontScale="90000"/>
          </a:bodyPr>
          <a:lstStyle/>
          <a:p>
            <a:r>
              <a:rPr lang="en-GB" dirty="0"/>
              <a:t>Case study 1</a:t>
            </a:r>
          </a:p>
        </p:txBody>
      </p:sp>
      <p:sp>
        <p:nvSpPr>
          <p:cNvPr id="3" name="Content Placeholder 2">
            <a:extLst>
              <a:ext uri="{FF2B5EF4-FFF2-40B4-BE49-F238E27FC236}">
                <a16:creationId xmlns:a16="http://schemas.microsoft.com/office/drawing/2014/main" id="{07D64621-C545-FF6A-D16F-4391FB5F28DF}"/>
              </a:ext>
            </a:extLst>
          </p:cNvPr>
          <p:cNvSpPr>
            <a:spLocks noGrp="1"/>
          </p:cNvSpPr>
          <p:nvPr>
            <p:ph idx="1"/>
          </p:nvPr>
        </p:nvSpPr>
        <p:spPr>
          <a:xfrm>
            <a:off x="677334" y="1417834"/>
            <a:ext cx="8596668" cy="4982965"/>
          </a:xfrm>
        </p:spPr>
        <p:txBody>
          <a:bodyPr>
            <a:normAutofit fontScale="85000" lnSpcReduction="20000"/>
          </a:bodyPr>
          <a:lstStyle/>
          <a:p>
            <a:pPr>
              <a:lnSpc>
                <a:spcPct val="107000"/>
              </a:lnSpc>
              <a:spcAft>
                <a:spcPts val="800"/>
              </a:spcAft>
            </a:pPr>
            <a:r>
              <a:rPr lang="en-GB" sz="1800" dirty="0">
                <a:solidFill>
                  <a:srgbClr val="181818"/>
                </a:solidFill>
                <a:effectLst/>
                <a:latin typeface="Century Gothic" panose="020B0502020202020204" pitchFamily="34" charset="0"/>
                <a:ea typeface="Century Gothic" panose="020B0502020202020204" pitchFamily="34" charset="0"/>
                <a:cs typeface="Century Gothic" panose="020B0502020202020204" pitchFamily="34" charset="0"/>
              </a:rPr>
              <a:t>Carer is caring for her husband who has </a:t>
            </a:r>
            <a:r>
              <a:rPr lang="en-GB" sz="1800" dirty="0" err="1">
                <a:solidFill>
                  <a:srgbClr val="181818"/>
                </a:solidFill>
                <a:effectLst/>
                <a:latin typeface="Century Gothic" panose="020B0502020202020204" pitchFamily="34" charset="0"/>
                <a:ea typeface="Century Gothic" panose="020B0502020202020204" pitchFamily="34" charset="0"/>
                <a:cs typeface="Century Gothic" panose="020B0502020202020204" pitchFamily="34" charset="0"/>
              </a:rPr>
              <a:t>alzheimers</a:t>
            </a:r>
            <a:r>
              <a:rPr lang="en-GB" sz="1800" dirty="0">
                <a:solidFill>
                  <a:srgbClr val="181818"/>
                </a:solidFill>
                <a:effectLst/>
                <a:latin typeface="Century Gothic" panose="020B0502020202020204" pitchFamily="34" charset="0"/>
                <a:ea typeface="Century Gothic" panose="020B0502020202020204" pitchFamily="34" charset="0"/>
                <a:cs typeface="Century Gothic" panose="020B0502020202020204" pitchFamily="34" charset="0"/>
              </a:rPr>
              <a:t>. His condition has progressed and he has become violent. Prior to his diagnosis they had a good loving relationship.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181818"/>
                </a:solidFill>
                <a:effectLst/>
                <a:latin typeface="Century Gothic" panose="020B0502020202020204" pitchFamily="34" charset="0"/>
                <a:ea typeface="Century Gothic" panose="020B0502020202020204" pitchFamily="34" charset="0"/>
                <a:cs typeface="Century Gothic" panose="020B0502020202020204" pitchFamily="34" charset="0"/>
              </a:rPr>
              <a:t>Carer is providing support with all aspects of care, personal care, meals, support with medication, shopping.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181818"/>
                </a:solidFill>
                <a:effectLst/>
                <a:latin typeface="Century Gothic" panose="020B0502020202020204" pitchFamily="34" charset="0"/>
                <a:ea typeface="Century Gothic" panose="020B0502020202020204" pitchFamily="34" charset="0"/>
                <a:cs typeface="Century Gothic" panose="020B0502020202020204" pitchFamily="34" charset="0"/>
              </a:rPr>
              <a:t>A number of incidents have occurred, most recently he threatened to ‘plant a hammer in her head’ which made her very frightened and she locked herself in her bathroom. On another occasion he grabbed her by the jumper, he also picked up a glass to throw at her but she managed to knock it out of his hand.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181818"/>
                </a:solidFill>
                <a:effectLst/>
                <a:latin typeface="Century Gothic" panose="020B0502020202020204" pitchFamily="34" charset="0"/>
                <a:ea typeface="Century Gothic" panose="020B0502020202020204" pitchFamily="34" charset="0"/>
                <a:cs typeface="Century Gothic" panose="020B0502020202020204" pitchFamily="34" charset="0"/>
              </a:rPr>
              <a:t>The police had been called when she had locked herself in the bathroom and they advised they could not take him into custody due to the </a:t>
            </a:r>
            <a:r>
              <a:rPr lang="en-GB" sz="1800" dirty="0" err="1">
                <a:solidFill>
                  <a:srgbClr val="181818"/>
                </a:solidFill>
                <a:effectLst/>
                <a:latin typeface="Century Gothic" panose="020B0502020202020204" pitchFamily="34" charset="0"/>
                <a:ea typeface="Century Gothic" panose="020B0502020202020204" pitchFamily="34" charset="0"/>
                <a:cs typeface="Century Gothic" panose="020B0502020202020204" pitchFamily="34" charset="0"/>
              </a:rPr>
              <a:t>alzhiemers</a:t>
            </a:r>
            <a:r>
              <a:rPr lang="en-GB" sz="1800" dirty="0">
                <a:solidFill>
                  <a:srgbClr val="181818"/>
                </a:solidFill>
                <a:effectLst/>
                <a:latin typeface="Century Gothic" panose="020B0502020202020204" pitchFamily="34" charset="0"/>
                <a:ea typeface="Century Gothic" panose="020B0502020202020204" pitchFamily="34" charset="0"/>
                <a:cs typeface="Century Gothic" panose="020B0502020202020204" pitchFamily="34" charset="0"/>
              </a:rPr>
              <a:t> diagnosis. An ambulance was called which arrived 12 hours later. They also advised that as this was due to his mental health and there was nothing physically wrong with him they could not take him into hospital.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181818"/>
                </a:solidFill>
                <a:effectLst/>
                <a:latin typeface="Century Gothic" panose="020B0502020202020204" pitchFamily="34" charset="0"/>
                <a:ea typeface="Century Gothic" panose="020B0502020202020204" pitchFamily="34" charset="0"/>
                <a:cs typeface="Century Gothic" panose="020B0502020202020204" pitchFamily="34" charset="0"/>
              </a:rPr>
              <a:t>She had previously refused any help but is now realising that she can not go on like it is. There is no family support as their daughter lives 400 miles away.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181818"/>
                </a:solidFill>
                <a:effectLst/>
                <a:latin typeface="Century Gothic" panose="020B0502020202020204" pitchFamily="34" charset="0"/>
                <a:ea typeface="Century Gothic" panose="020B0502020202020204" pitchFamily="34" charset="0"/>
                <a:cs typeface="Century Gothic" panose="020B0502020202020204" pitchFamily="34" charset="0"/>
              </a:rPr>
              <a:t>The carer does not feel able to leave him with anyone else as she is worried that he will also be violent with them but she has found he is tending to take all his anger out on her.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3173159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F461B-87FE-791B-7F48-EFC05658C4A0}"/>
              </a:ext>
            </a:extLst>
          </p:cNvPr>
          <p:cNvSpPr>
            <a:spLocks noGrp="1"/>
          </p:cNvSpPr>
          <p:nvPr>
            <p:ph type="title"/>
          </p:nvPr>
        </p:nvSpPr>
        <p:spPr>
          <a:xfrm>
            <a:off x="677334" y="609600"/>
            <a:ext cx="8596668" cy="602751"/>
          </a:xfrm>
        </p:spPr>
        <p:txBody>
          <a:bodyPr>
            <a:normAutofit fontScale="90000"/>
          </a:bodyPr>
          <a:lstStyle/>
          <a:p>
            <a:r>
              <a:rPr lang="en-GB" dirty="0"/>
              <a:t>Outcomes of Unpaid Carers/DA project</a:t>
            </a:r>
            <a:br>
              <a:rPr lang="en-GB" dirty="0"/>
            </a:br>
            <a:br>
              <a:rPr lang="en-GB" dirty="0"/>
            </a:br>
            <a:br>
              <a:rPr lang="en-GB" dirty="0"/>
            </a:br>
            <a:endParaRPr lang="en-GB" dirty="0"/>
          </a:p>
        </p:txBody>
      </p:sp>
      <p:sp>
        <p:nvSpPr>
          <p:cNvPr id="3" name="Content Placeholder 2">
            <a:extLst>
              <a:ext uri="{FF2B5EF4-FFF2-40B4-BE49-F238E27FC236}">
                <a16:creationId xmlns:a16="http://schemas.microsoft.com/office/drawing/2014/main" id="{61BF33A3-5ABE-5183-22D5-D96E624F6FE5}"/>
              </a:ext>
            </a:extLst>
          </p:cNvPr>
          <p:cNvSpPr>
            <a:spLocks noGrp="1"/>
          </p:cNvSpPr>
          <p:nvPr>
            <p:ph idx="1"/>
          </p:nvPr>
        </p:nvSpPr>
        <p:spPr>
          <a:xfrm>
            <a:off x="677334" y="1212350"/>
            <a:ext cx="8596668" cy="5036049"/>
          </a:xfrm>
        </p:spPr>
        <p:txBody>
          <a:bodyPr>
            <a:normAutofit fontScale="92500" lnSpcReduction="10000"/>
          </a:bodyPr>
          <a:lstStyle/>
          <a:p>
            <a:endParaRPr lang="en-GB" sz="1800" dirty="0">
              <a:solidFill>
                <a:srgbClr val="000000"/>
              </a:solidFill>
              <a:effectLst/>
              <a:latin typeface="Century Gothic" panose="020B0502020202020204" pitchFamily="34" charset="0"/>
              <a:ea typeface="Calibri" panose="020F0502020204030204" pitchFamily="34" charset="0"/>
            </a:endParaRPr>
          </a:p>
          <a:p>
            <a:r>
              <a:rPr lang="en-GB" sz="1800" dirty="0">
                <a:solidFill>
                  <a:srgbClr val="000000"/>
                </a:solidFill>
                <a:effectLst/>
                <a:latin typeface="Century Gothic" panose="020B0502020202020204" pitchFamily="34" charset="0"/>
                <a:ea typeface="Calibri" panose="020F0502020204030204" pitchFamily="34" charset="0"/>
              </a:rPr>
              <a:t>Carers as victims of domestic abuse added to revised countywide Carer’s Strategy</a:t>
            </a:r>
          </a:p>
          <a:p>
            <a:r>
              <a:rPr lang="en-GB" dirty="0">
                <a:solidFill>
                  <a:srgbClr val="000000"/>
                </a:solidFill>
                <a:latin typeface="Century Gothic" panose="020B0502020202020204" pitchFamily="34" charset="0"/>
                <a:ea typeface="Calibri" panose="020F0502020204030204" pitchFamily="34" charset="0"/>
              </a:rPr>
              <a:t>DA awareness added to Home Care Contracts</a:t>
            </a:r>
            <a:br>
              <a:rPr lang="en-GB" dirty="0">
                <a:solidFill>
                  <a:srgbClr val="000000"/>
                </a:solidFill>
                <a:latin typeface="Century Gothic" panose="020B0502020202020204" pitchFamily="34" charset="0"/>
                <a:ea typeface="Calibri" panose="020F0502020204030204" pitchFamily="34" charset="0"/>
              </a:rPr>
            </a:br>
            <a:endParaRPr lang="en-GB" dirty="0">
              <a:solidFill>
                <a:srgbClr val="000000"/>
              </a:solidFill>
              <a:latin typeface="Century Gothic" panose="020B0502020202020204" pitchFamily="34" charset="0"/>
              <a:ea typeface="Calibri" panose="020F0502020204030204" pitchFamily="34" charset="0"/>
            </a:endParaRPr>
          </a:p>
          <a:p>
            <a:r>
              <a:rPr lang="en-GB" dirty="0">
                <a:solidFill>
                  <a:srgbClr val="000000"/>
                </a:solidFill>
                <a:latin typeface="Century Gothic" panose="020B0502020202020204" pitchFamily="34" charset="0"/>
                <a:ea typeface="Calibri" panose="020F0502020204030204" pitchFamily="34" charset="0"/>
              </a:rPr>
              <a:t>Anonymous carer survey open until early Sept </a:t>
            </a:r>
            <a:r>
              <a:rPr lang="en-GB" sz="1800" u="sng" dirty="0">
                <a:solidFill>
                  <a:srgbClr val="0563C1"/>
                </a:solidFill>
                <a:effectLst/>
                <a:latin typeface="Calibri" panose="020F0502020204030204" pitchFamily="34" charset="0"/>
                <a:ea typeface="Calibri" panose="020F0502020204030204" pitchFamily="34" charset="0"/>
                <a:hlinkClick r:id="rId3"/>
              </a:rPr>
              <a:t>https://www.smartsurvey.co.uk/s/WVCYQY/</a:t>
            </a:r>
            <a:endParaRPr lang="en-GB" sz="1800" u="sng" dirty="0">
              <a:solidFill>
                <a:srgbClr val="0563C1"/>
              </a:solidFill>
              <a:effectLst/>
              <a:latin typeface="Calibri" panose="020F0502020204030204" pitchFamily="34" charset="0"/>
              <a:ea typeface="Calibri" panose="020F0502020204030204" pitchFamily="34" charset="0"/>
            </a:endParaRPr>
          </a:p>
          <a:p>
            <a:endParaRPr lang="en-GB" dirty="0">
              <a:solidFill>
                <a:srgbClr val="000000"/>
              </a:solidFill>
              <a:latin typeface="Century Gothic" panose="020B0502020202020204" pitchFamily="34" charset="0"/>
              <a:ea typeface="Calibri" panose="020F0502020204030204" pitchFamily="34" charset="0"/>
            </a:endParaRPr>
          </a:p>
          <a:p>
            <a:r>
              <a:rPr lang="en-GB" dirty="0">
                <a:solidFill>
                  <a:srgbClr val="000000"/>
                </a:solidFill>
                <a:latin typeface="Century Gothic" panose="020B0502020202020204" pitchFamily="34" charset="0"/>
                <a:ea typeface="Calibri" panose="020F0502020204030204" pitchFamily="34" charset="0"/>
              </a:rPr>
              <a:t>Guidance for professionals available at </a:t>
            </a:r>
            <a:r>
              <a:rPr lang="en-GB" dirty="0">
                <a:hlinkClick r:id="rId4"/>
              </a:rPr>
              <a:t>Cambridgeshire County Council DASV Partnership - Guidance for Professionals (cambsdasv.org.uk)</a:t>
            </a:r>
            <a:endParaRPr lang="en-GB" dirty="0">
              <a:solidFill>
                <a:srgbClr val="000000"/>
              </a:solidFill>
              <a:latin typeface="Century Gothic" panose="020B0502020202020204" pitchFamily="34" charset="0"/>
              <a:ea typeface="Calibri" panose="020F0502020204030204" pitchFamily="34" charset="0"/>
            </a:endParaRPr>
          </a:p>
          <a:p>
            <a:endParaRPr lang="en-GB" sz="1800" dirty="0">
              <a:solidFill>
                <a:srgbClr val="000000"/>
              </a:solidFill>
              <a:effectLst/>
              <a:latin typeface="Century Gothic" panose="020B0502020202020204" pitchFamily="34" charset="0"/>
              <a:ea typeface="Calibri" panose="020F0502020204030204" pitchFamily="34" charset="0"/>
            </a:endParaRPr>
          </a:p>
          <a:p>
            <a:pPr marL="0" indent="0">
              <a:buNone/>
            </a:pPr>
            <a:r>
              <a:rPr lang="en-GB" sz="2800" dirty="0">
                <a:solidFill>
                  <a:schemeClr val="accent1"/>
                </a:solidFill>
                <a:ea typeface="Calibri" panose="020F0502020204030204" pitchFamily="34" charset="0"/>
              </a:rPr>
              <a:t>Contacts</a:t>
            </a:r>
          </a:p>
          <a:p>
            <a:r>
              <a:rPr lang="en-GB" sz="1800" dirty="0">
                <a:solidFill>
                  <a:srgbClr val="000000"/>
                </a:solidFill>
                <a:effectLst/>
                <a:latin typeface="Century Gothic" panose="020B0502020202020204" pitchFamily="34" charset="0"/>
                <a:ea typeface="Calibri" panose="020F0502020204030204" pitchFamily="34" charset="0"/>
              </a:rPr>
              <a:t>Caring Together - 0345 241 0954 and you can also email us on </a:t>
            </a:r>
            <a:r>
              <a:rPr lang="en-GB" sz="1800" u="sng" dirty="0">
                <a:solidFill>
                  <a:srgbClr val="000000"/>
                </a:solidFill>
                <a:effectLst/>
                <a:latin typeface="Century Gothic" panose="020B0502020202020204" pitchFamily="34" charset="0"/>
                <a:ea typeface="Calibri" panose="020F0502020204030204" pitchFamily="34" charset="0"/>
                <a:hlinkClick r:id="rId5"/>
              </a:rPr>
              <a:t>hello@caringtogether.org</a:t>
            </a:r>
            <a:endParaRPr lang="en-GB" sz="1800" dirty="0">
              <a:effectLst/>
              <a:latin typeface="Calibri" panose="020F0502020204030204" pitchFamily="34" charset="0"/>
              <a:ea typeface="Times New Roman" panose="02020603050405020304" pitchFamily="18" charset="0"/>
            </a:endParaRPr>
          </a:p>
          <a:p>
            <a:pPr marL="0" indent="0">
              <a:buNone/>
            </a:pPr>
            <a:r>
              <a:rPr lang="en-GB" sz="1800" dirty="0">
                <a:effectLst/>
                <a:latin typeface="Century Gothic" panose="020B0502020202020204" pitchFamily="34" charset="0"/>
                <a:ea typeface="Calibri" panose="020F0502020204030204" pitchFamily="34" charset="0"/>
              </a:rPr>
              <a:t>Referral form also available at </a:t>
            </a:r>
            <a:r>
              <a:rPr lang="en-GB" sz="1800" u="sng" dirty="0">
                <a:solidFill>
                  <a:srgbClr val="0563C1"/>
                </a:solidFill>
                <a:effectLst/>
                <a:latin typeface="Century Gothic" panose="020B0502020202020204" pitchFamily="34" charset="0"/>
                <a:ea typeface="Calibri" panose="020F0502020204030204" pitchFamily="34" charset="0"/>
                <a:hlinkClick r:id="rId6"/>
              </a:rPr>
              <a:t>www.caringtogether.org</a:t>
            </a:r>
            <a:endParaRPr lang="en-GB" sz="18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374103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57BF691-3260-8830-1B9B-315D93E67C15}"/>
              </a:ext>
            </a:extLst>
          </p:cNvPr>
          <p:cNvSpPr>
            <a:spLocks noGrp="1"/>
          </p:cNvSpPr>
          <p:nvPr>
            <p:ph type="title"/>
          </p:nvPr>
        </p:nvSpPr>
        <p:spPr>
          <a:xfrm>
            <a:off x="643467" y="816638"/>
            <a:ext cx="3367359" cy="5224724"/>
          </a:xfrm>
        </p:spPr>
        <p:txBody>
          <a:bodyPr anchor="ctr">
            <a:normAutofit/>
          </a:bodyPr>
          <a:lstStyle/>
          <a:p>
            <a:r>
              <a:rPr lang="en-GB" dirty="0"/>
              <a:t>How many people are Carers?</a:t>
            </a:r>
          </a:p>
        </p:txBody>
      </p:sp>
      <p:sp>
        <p:nvSpPr>
          <p:cNvPr id="3" name="Content Placeholder 2">
            <a:extLst>
              <a:ext uri="{FF2B5EF4-FFF2-40B4-BE49-F238E27FC236}">
                <a16:creationId xmlns:a16="http://schemas.microsoft.com/office/drawing/2014/main" id="{9AD1A2FB-A4D0-8A32-788A-1C93C511A6CB}"/>
              </a:ext>
            </a:extLst>
          </p:cNvPr>
          <p:cNvSpPr>
            <a:spLocks noGrp="1"/>
          </p:cNvSpPr>
          <p:nvPr>
            <p:ph idx="1"/>
          </p:nvPr>
        </p:nvSpPr>
        <p:spPr>
          <a:xfrm>
            <a:off x="4654295" y="816638"/>
            <a:ext cx="4619706" cy="5224724"/>
          </a:xfrm>
        </p:spPr>
        <p:txBody>
          <a:bodyPr anchor="ctr">
            <a:normAutofit/>
          </a:bodyPr>
          <a:lstStyle/>
          <a:p>
            <a:pPr marL="36900" indent="0">
              <a:buNone/>
            </a:pPr>
            <a:r>
              <a:rPr lang="en-GB" sz="3200" dirty="0"/>
              <a:t> 1 in 5 </a:t>
            </a:r>
            <a:r>
              <a:rPr lang="en-GB" sz="2000" dirty="0"/>
              <a:t>(Carer’s UK 2022)</a:t>
            </a:r>
          </a:p>
          <a:p>
            <a:pPr marL="36900" indent="0">
              <a:buNone/>
            </a:pPr>
            <a:endParaRPr lang="en-GB" sz="3200" dirty="0"/>
          </a:p>
          <a:p>
            <a:pPr marL="36900" indent="0">
              <a:buNone/>
            </a:pPr>
            <a:r>
              <a:rPr lang="en-GB" sz="3200" dirty="0"/>
              <a:t>58% of Carers are female</a:t>
            </a:r>
          </a:p>
          <a:p>
            <a:pPr marL="36900" indent="0">
              <a:buNone/>
            </a:pPr>
            <a:endParaRPr lang="en-GB" sz="3200" dirty="0"/>
          </a:p>
          <a:p>
            <a:pPr marL="36900" indent="0">
              <a:buNone/>
            </a:pPr>
            <a:r>
              <a:rPr lang="en-GB" sz="3200" dirty="0"/>
              <a:t>35 hours per week caring to claim Carers Allowance </a:t>
            </a:r>
          </a:p>
          <a:p>
            <a:pPr marL="36900" indent="0">
              <a:buNone/>
            </a:pPr>
            <a:endParaRPr lang="en-GB" dirty="0"/>
          </a:p>
          <a:p>
            <a:pPr marL="36900" indent="0">
              <a:buNone/>
            </a:pPr>
            <a:endParaRPr lang="en-GB" dirty="0"/>
          </a:p>
        </p:txBody>
      </p:sp>
    </p:spTree>
    <p:extLst>
      <p:ext uri="{BB962C8B-B14F-4D97-AF65-F5344CB8AC3E}">
        <p14:creationId xmlns:p14="http://schemas.microsoft.com/office/powerpoint/2010/main" val="3618331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D1A2FB-A4D0-8A32-788A-1C93C511A6CB}"/>
              </a:ext>
            </a:extLst>
          </p:cNvPr>
          <p:cNvSpPr>
            <a:spLocks noGrp="1"/>
          </p:cNvSpPr>
          <p:nvPr>
            <p:ph idx="1"/>
          </p:nvPr>
        </p:nvSpPr>
        <p:spPr>
          <a:xfrm>
            <a:off x="5209563" y="2160589"/>
            <a:ext cx="4064439" cy="3880773"/>
          </a:xfrm>
        </p:spPr>
        <p:txBody>
          <a:bodyPr>
            <a:normAutofit/>
          </a:bodyPr>
          <a:lstStyle/>
          <a:p>
            <a:pPr marL="36900" indent="0">
              <a:buNone/>
            </a:pPr>
            <a:r>
              <a:rPr lang="en-GB" sz="2400" dirty="0"/>
              <a:t>Carers Trust say that many carers do not identify as such; </a:t>
            </a:r>
          </a:p>
          <a:p>
            <a:pPr marL="36900" indent="0">
              <a:buNone/>
            </a:pPr>
            <a:r>
              <a:rPr lang="en-GB" sz="2400" dirty="0"/>
              <a:t>they see themselves as wife, husband, child, parent or family member and wouldn’t use the term ‘carer’ to describe themselves</a:t>
            </a:r>
          </a:p>
          <a:p>
            <a:pPr marL="36900" indent="0">
              <a:buNone/>
            </a:pPr>
            <a:endParaRPr lang="en-GB" dirty="0"/>
          </a:p>
        </p:txBody>
      </p:sp>
      <p:pic>
        <p:nvPicPr>
          <p:cNvPr id="10" name="Picture 9" descr="Two people holding each other's hands">
            <a:extLst>
              <a:ext uri="{FF2B5EF4-FFF2-40B4-BE49-F238E27FC236}">
                <a16:creationId xmlns:a16="http://schemas.microsoft.com/office/drawing/2014/main" id="{0FD26146-90D0-4799-C2B9-38E35F7AE679}"/>
              </a:ext>
            </a:extLst>
          </p:cNvPr>
          <p:cNvPicPr>
            <a:picLocks noChangeAspect="1"/>
          </p:cNvPicPr>
          <p:nvPr/>
        </p:nvPicPr>
        <p:blipFill rotWithShape="1">
          <a:blip r:embed="rId3"/>
          <a:srcRect l="20691" r="26798"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4" name="Isosceles Triangle 13">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30498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9F766-C025-FC21-EEE9-2C1B1256CD4A}"/>
              </a:ext>
            </a:extLst>
          </p:cNvPr>
          <p:cNvSpPr>
            <a:spLocks noGrp="1"/>
          </p:cNvSpPr>
          <p:nvPr>
            <p:ph type="title"/>
          </p:nvPr>
        </p:nvSpPr>
        <p:spPr/>
        <p:txBody>
          <a:bodyPr/>
          <a:lstStyle/>
          <a:p>
            <a:r>
              <a:rPr lang="en-GB" dirty="0"/>
              <a:t>Reasons people need care:</a:t>
            </a:r>
          </a:p>
        </p:txBody>
      </p:sp>
      <p:sp>
        <p:nvSpPr>
          <p:cNvPr id="3" name="Content Placeholder 2">
            <a:extLst>
              <a:ext uri="{FF2B5EF4-FFF2-40B4-BE49-F238E27FC236}">
                <a16:creationId xmlns:a16="http://schemas.microsoft.com/office/drawing/2014/main" id="{FE9BD163-63D5-040C-0A9F-9B5C00D488B5}"/>
              </a:ext>
            </a:extLst>
          </p:cNvPr>
          <p:cNvSpPr>
            <a:spLocks noGrp="1"/>
          </p:cNvSpPr>
          <p:nvPr>
            <p:ph idx="1"/>
          </p:nvPr>
        </p:nvSpPr>
        <p:spPr/>
        <p:txBody>
          <a:bodyPr>
            <a:normAutofit fontScale="92500" lnSpcReduction="10000"/>
          </a:bodyPr>
          <a:lstStyle/>
          <a:p>
            <a:r>
              <a:rPr lang="en-GB" sz="3200" dirty="0"/>
              <a:t>Physical health </a:t>
            </a:r>
          </a:p>
          <a:p>
            <a:pPr marL="0" indent="0">
              <a:buNone/>
            </a:pPr>
            <a:endParaRPr lang="en-GB" sz="3200" dirty="0"/>
          </a:p>
          <a:p>
            <a:r>
              <a:rPr lang="en-GB" sz="3200" dirty="0"/>
              <a:t>Learning Disability</a:t>
            </a:r>
          </a:p>
          <a:p>
            <a:pPr marL="0" indent="0">
              <a:buNone/>
            </a:pPr>
            <a:endParaRPr lang="en-GB" sz="3200" dirty="0"/>
          </a:p>
          <a:p>
            <a:r>
              <a:rPr lang="en-GB" sz="3200" dirty="0"/>
              <a:t>Mental Health (including Dementia)</a:t>
            </a:r>
          </a:p>
          <a:p>
            <a:pPr marL="0" indent="0">
              <a:buNone/>
            </a:pPr>
            <a:endParaRPr lang="en-GB" sz="3200" dirty="0"/>
          </a:p>
          <a:p>
            <a:r>
              <a:rPr lang="en-GB" sz="3200" dirty="0"/>
              <a:t>Substance addiction</a:t>
            </a:r>
          </a:p>
          <a:p>
            <a:pPr marL="0" indent="0">
              <a:buNone/>
            </a:pPr>
            <a:endParaRPr lang="en-GB" dirty="0"/>
          </a:p>
        </p:txBody>
      </p:sp>
    </p:spTree>
    <p:extLst>
      <p:ext uri="{BB962C8B-B14F-4D97-AF65-F5344CB8AC3E}">
        <p14:creationId xmlns:p14="http://schemas.microsoft.com/office/powerpoint/2010/main" val="1034128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57BF691-3260-8830-1B9B-315D93E67C15}"/>
              </a:ext>
            </a:extLst>
          </p:cNvPr>
          <p:cNvSpPr>
            <a:spLocks noGrp="1"/>
          </p:cNvSpPr>
          <p:nvPr>
            <p:ph type="title"/>
          </p:nvPr>
        </p:nvSpPr>
        <p:spPr>
          <a:xfrm>
            <a:off x="643467" y="816638"/>
            <a:ext cx="3367359" cy="5224724"/>
          </a:xfrm>
        </p:spPr>
        <p:txBody>
          <a:bodyPr anchor="ctr">
            <a:normAutofit/>
          </a:bodyPr>
          <a:lstStyle/>
          <a:p>
            <a:r>
              <a:rPr lang="en-GB"/>
              <a:t>What might a Carer do?</a:t>
            </a:r>
          </a:p>
        </p:txBody>
      </p:sp>
      <p:sp>
        <p:nvSpPr>
          <p:cNvPr id="3" name="Content Placeholder 2">
            <a:extLst>
              <a:ext uri="{FF2B5EF4-FFF2-40B4-BE49-F238E27FC236}">
                <a16:creationId xmlns:a16="http://schemas.microsoft.com/office/drawing/2014/main" id="{9AD1A2FB-A4D0-8A32-788A-1C93C511A6CB}"/>
              </a:ext>
            </a:extLst>
          </p:cNvPr>
          <p:cNvSpPr>
            <a:spLocks noGrp="1"/>
          </p:cNvSpPr>
          <p:nvPr>
            <p:ph idx="1"/>
          </p:nvPr>
        </p:nvSpPr>
        <p:spPr>
          <a:xfrm>
            <a:off x="4654295" y="816638"/>
            <a:ext cx="4619706" cy="5224724"/>
          </a:xfrm>
        </p:spPr>
        <p:txBody>
          <a:bodyPr anchor="ctr">
            <a:normAutofit lnSpcReduction="10000"/>
          </a:bodyPr>
          <a:lstStyle/>
          <a:p>
            <a:pPr marL="36900" indent="0">
              <a:buNone/>
            </a:pPr>
            <a:r>
              <a:rPr lang="en-GB" sz="2800" dirty="0"/>
              <a:t>Personal care</a:t>
            </a:r>
          </a:p>
          <a:p>
            <a:pPr marL="36900" indent="0">
              <a:buNone/>
            </a:pPr>
            <a:r>
              <a:rPr lang="en-GB" sz="2800" dirty="0"/>
              <a:t>Cooking</a:t>
            </a:r>
          </a:p>
          <a:p>
            <a:pPr marL="36900" indent="0">
              <a:buNone/>
            </a:pPr>
            <a:r>
              <a:rPr lang="en-GB" sz="2800" dirty="0"/>
              <a:t>Finance/benefits</a:t>
            </a:r>
          </a:p>
          <a:p>
            <a:pPr marL="36900" indent="0">
              <a:buNone/>
            </a:pPr>
            <a:r>
              <a:rPr lang="en-GB" sz="2800" dirty="0"/>
              <a:t>Shopping</a:t>
            </a:r>
          </a:p>
          <a:p>
            <a:pPr marL="36900" indent="0">
              <a:buNone/>
            </a:pPr>
            <a:r>
              <a:rPr lang="en-GB" sz="2800" dirty="0"/>
              <a:t>Collecting/administering medication</a:t>
            </a:r>
          </a:p>
          <a:p>
            <a:pPr marL="36900" indent="0">
              <a:buNone/>
            </a:pPr>
            <a:r>
              <a:rPr lang="en-GB" sz="2800" dirty="0"/>
              <a:t>Caring for more than one person?</a:t>
            </a:r>
          </a:p>
          <a:p>
            <a:pPr marL="36900" indent="0">
              <a:buNone/>
            </a:pPr>
            <a:endParaRPr lang="en-GB" sz="2800" dirty="0"/>
          </a:p>
          <a:p>
            <a:pPr marL="36900" indent="0">
              <a:buNone/>
            </a:pPr>
            <a:r>
              <a:rPr lang="en-GB" sz="2800" dirty="0"/>
              <a:t>Anything else?</a:t>
            </a:r>
          </a:p>
          <a:p>
            <a:pPr marL="36900" indent="0">
              <a:buNone/>
            </a:pPr>
            <a:endParaRPr lang="en-GB" dirty="0"/>
          </a:p>
        </p:txBody>
      </p:sp>
    </p:spTree>
    <p:extLst>
      <p:ext uri="{BB962C8B-B14F-4D97-AF65-F5344CB8AC3E}">
        <p14:creationId xmlns:p14="http://schemas.microsoft.com/office/powerpoint/2010/main" val="23110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CD65590-A917-9A4E-E9E9-895B1B62E559}"/>
              </a:ext>
            </a:extLst>
          </p:cNvPr>
          <p:cNvSpPr>
            <a:spLocks noGrp="1"/>
          </p:cNvSpPr>
          <p:nvPr>
            <p:ph type="title"/>
          </p:nvPr>
        </p:nvSpPr>
        <p:spPr>
          <a:xfrm>
            <a:off x="643467" y="816638"/>
            <a:ext cx="3367359" cy="5224724"/>
          </a:xfrm>
        </p:spPr>
        <p:txBody>
          <a:bodyPr anchor="ctr">
            <a:normAutofit/>
          </a:bodyPr>
          <a:lstStyle/>
          <a:p>
            <a:r>
              <a:rPr lang="en-GB" dirty="0"/>
              <a:t>What is Domestic Abuse?</a:t>
            </a:r>
          </a:p>
        </p:txBody>
      </p:sp>
      <p:sp>
        <p:nvSpPr>
          <p:cNvPr id="3" name="Content Placeholder 2">
            <a:extLst>
              <a:ext uri="{FF2B5EF4-FFF2-40B4-BE49-F238E27FC236}">
                <a16:creationId xmlns:a16="http://schemas.microsoft.com/office/drawing/2014/main" id="{DC1240DA-40C3-CD3D-2043-7F98B8673F53}"/>
              </a:ext>
            </a:extLst>
          </p:cNvPr>
          <p:cNvSpPr>
            <a:spLocks noGrp="1"/>
          </p:cNvSpPr>
          <p:nvPr>
            <p:ph idx="1"/>
          </p:nvPr>
        </p:nvSpPr>
        <p:spPr>
          <a:xfrm>
            <a:off x="4654295" y="816638"/>
            <a:ext cx="4619706" cy="5224724"/>
          </a:xfrm>
        </p:spPr>
        <p:txBody>
          <a:bodyPr anchor="ctr">
            <a:normAutofit/>
          </a:bodyPr>
          <a:lstStyle/>
          <a:p>
            <a:pPr marL="0" indent="0">
              <a:buNone/>
            </a:pPr>
            <a:r>
              <a:rPr lang="en-GB" dirty="0"/>
              <a:t>behaviour consisting of any of the following: physical or sexual abuse; </a:t>
            </a:r>
          </a:p>
          <a:p>
            <a:pPr marL="0" indent="0">
              <a:buNone/>
            </a:pPr>
            <a:endParaRPr lang="en-GB" dirty="0"/>
          </a:p>
          <a:p>
            <a:r>
              <a:rPr lang="en-GB" dirty="0"/>
              <a:t>violent or threatening behaviour;</a:t>
            </a:r>
          </a:p>
          <a:p>
            <a:r>
              <a:rPr lang="en-GB" dirty="0"/>
              <a:t>controlling or coercive behaviour;</a:t>
            </a:r>
          </a:p>
          <a:p>
            <a:r>
              <a:rPr lang="en-GB" dirty="0"/>
              <a:t>economic abuse </a:t>
            </a:r>
          </a:p>
          <a:p>
            <a:r>
              <a:rPr lang="en-GB" dirty="0"/>
              <a:t>psychological, emotional, or other abuse</a:t>
            </a:r>
          </a:p>
          <a:p>
            <a:endParaRPr lang="en-GB" dirty="0"/>
          </a:p>
          <a:p>
            <a:pPr marL="0" indent="0">
              <a:buNone/>
            </a:pPr>
            <a:r>
              <a:rPr lang="en-GB" dirty="0"/>
              <a:t>…between persons that are ‘personally connected’. The definition of personally connected includes partners, ex-partners and relatives</a:t>
            </a:r>
          </a:p>
          <a:p>
            <a:pPr marL="0" indent="0">
              <a:buNone/>
            </a:pPr>
            <a:r>
              <a:rPr lang="en-GB" sz="1600" dirty="0"/>
              <a:t>(Domestic Abuse Act 2021)</a:t>
            </a:r>
          </a:p>
        </p:txBody>
      </p:sp>
    </p:spTree>
    <p:extLst>
      <p:ext uri="{BB962C8B-B14F-4D97-AF65-F5344CB8AC3E}">
        <p14:creationId xmlns:p14="http://schemas.microsoft.com/office/powerpoint/2010/main" val="2565660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15C7B4F-F1E6-31F2-F47D-119DDB82D310}"/>
              </a:ext>
            </a:extLst>
          </p:cNvPr>
          <p:cNvSpPr>
            <a:spLocks noGrp="1"/>
          </p:cNvSpPr>
          <p:nvPr>
            <p:ph type="title"/>
          </p:nvPr>
        </p:nvSpPr>
        <p:spPr>
          <a:xfrm>
            <a:off x="643467" y="816638"/>
            <a:ext cx="3367359" cy="5224724"/>
          </a:xfrm>
        </p:spPr>
        <p:txBody>
          <a:bodyPr anchor="ctr">
            <a:normAutofit/>
          </a:bodyPr>
          <a:lstStyle/>
          <a:p>
            <a:r>
              <a:rPr lang="en-GB" dirty="0"/>
              <a:t>Domestic Homicide Review data</a:t>
            </a:r>
          </a:p>
        </p:txBody>
      </p:sp>
      <p:sp>
        <p:nvSpPr>
          <p:cNvPr id="3" name="Content Placeholder 2">
            <a:extLst>
              <a:ext uri="{FF2B5EF4-FFF2-40B4-BE49-F238E27FC236}">
                <a16:creationId xmlns:a16="http://schemas.microsoft.com/office/drawing/2014/main" id="{A0CDEE8F-8C28-83F7-9055-704A66B0773E}"/>
              </a:ext>
            </a:extLst>
          </p:cNvPr>
          <p:cNvSpPr>
            <a:spLocks noGrp="1"/>
          </p:cNvSpPr>
          <p:nvPr>
            <p:ph idx="1"/>
          </p:nvPr>
        </p:nvSpPr>
        <p:spPr>
          <a:xfrm>
            <a:off x="4654295" y="816638"/>
            <a:ext cx="4619706" cy="5224724"/>
          </a:xfrm>
        </p:spPr>
        <p:txBody>
          <a:bodyPr anchor="ctr">
            <a:normAutofit lnSpcReduction="10000"/>
          </a:bodyPr>
          <a:lstStyle/>
          <a:p>
            <a:endParaRPr lang="en-GB" sz="2400" dirty="0"/>
          </a:p>
          <a:p>
            <a:endParaRPr lang="en-GB" sz="2400" dirty="0"/>
          </a:p>
          <a:p>
            <a:r>
              <a:rPr lang="en-GB" sz="2200" dirty="0"/>
              <a:t>Thematic Review of Domestic Homicide Reviews from Oct 20-Sept 21 (Home Office 2023)</a:t>
            </a:r>
          </a:p>
          <a:p>
            <a:pPr marL="0" indent="0">
              <a:buNone/>
            </a:pPr>
            <a:endParaRPr lang="en-GB" sz="2200" dirty="0"/>
          </a:p>
          <a:p>
            <a:r>
              <a:rPr lang="en-GB" sz="2200" dirty="0"/>
              <a:t>In 10 of these, the carer was the perpetrator – none had received a carers assessment</a:t>
            </a:r>
          </a:p>
          <a:p>
            <a:pPr marL="0" indent="0">
              <a:buNone/>
            </a:pPr>
            <a:endParaRPr lang="en-GB" sz="2200" dirty="0"/>
          </a:p>
          <a:p>
            <a:r>
              <a:rPr lang="en-GB" sz="2200" dirty="0"/>
              <a:t>The carer was the victim in 12 cases - Only 1 victim had a Carers Assessment</a:t>
            </a:r>
            <a:endParaRPr lang="en-GB" sz="2400" dirty="0"/>
          </a:p>
          <a:p>
            <a:pPr marL="0" indent="0">
              <a:buNone/>
            </a:pPr>
            <a:endParaRPr lang="en-GB" sz="2400" dirty="0"/>
          </a:p>
          <a:p>
            <a:pPr marL="0" indent="0">
              <a:buNone/>
            </a:pPr>
            <a:endParaRPr lang="en-GB" dirty="0"/>
          </a:p>
          <a:p>
            <a:endParaRPr lang="en-GB" dirty="0"/>
          </a:p>
        </p:txBody>
      </p:sp>
    </p:spTree>
    <p:extLst>
      <p:ext uri="{BB962C8B-B14F-4D97-AF65-F5344CB8AC3E}">
        <p14:creationId xmlns:p14="http://schemas.microsoft.com/office/powerpoint/2010/main" val="3453579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15C7B4F-F1E6-31F2-F47D-119DDB82D310}"/>
              </a:ext>
            </a:extLst>
          </p:cNvPr>
          <p:cNvSpPr>
            <a:spLocks noGrp="1"/>
          </p:cNvSpPr>
          <p:nvPr>
            <p:ph type="title"/>
          </p:nvPr>
        </p:nvSpPr>
        <p:spPr>
          <a:xfrm>
            <a:off x="643467" y="816638"/>
            <a:ext cx="3367359" cy="5224724"/>
          </a:xfrm>
        </p:spPr>
        <p:txBody>
          <a:bodyPr anchor="ctr">
            <a:normAutofit/>
          </a:bodyPr>
          <a:lstStyle/>
          <a:p>
            <a:r>
              <a:rPr lang="en-GB" dirty="0"/>
              <a:t>Domestic Homicide – risks highlighted in DHRs</a:t>
            </a:r>
          </a:p>
        </p:txBody>
      </p:sp>
      <p:sp>
        <p:nvSpPr>
          <p:cNvPr id="3" name="Content Placeholder 2">
            <a:extLst>
              <a:ext uri="{FF2B5EF4-FFF2-40B4-BE49-F238E27FC236}">
                <a16:creationId xmlns:a16="http://schemas.microsoft.com/office/drawing/2014/main" id="{A0CDEE8F-8C28-83F7-9055-704A66B0773E}"/>
              </a:ext>
            </a:extLst>
          </p:cNvPr>
          <p:cNvSpPr>
            <a:spLocks noGrp="1"/>
          </p:cNvSpPr>
          <p:nvPr>
            <p:ph idx="1"/>
          </p:nvPr>
        </p:nvSpPr>
        <p:spPr>
          <a:xfrm>
            <a:off x="4654295" y="816638"/>
            <a:ext cx="4619706" cy="5224724"/>
          </a:xfrm>
        </p:spPr>
        <p:txBody>
          <a:bodyPr anchor="ctr">
            <a:normAutofit lnSpcReduction="10000"/>
          </a:bodyPr>
          <a:lstStyle/>
          <a:p>
            <a:endParaRPr lang="en-GB" sz="2400" dirty="0"/>
          </a:p>
          <a:p>
            <a:endParaRPr lang="en-GB" sz="2400" dirty="0"/>
          </a:p>
          <a:p>
            <a:r>
              <a:rPr lang="en-GB" sz="2400" dirty="0"/>
              <a:t>Mental Health issues (Carer or Cared for)</a:t>
            </a:r>
          </a:p>
          <a:p>
            <a:pPr marL="0" indent="0">
              <a:buNone/>
            </a:pPr>
            <a:endParaRPr lang="en-GB" sz="2400" dirty="0"/>
          </a:p>
          <a:p>
            <a:r>
              <a:rPr lang="en-GB" sz="2400" dirty="0"/>
              <a:t>Substance addiction</a:t>
            </a:r>
          </a:p>
          <a:p>
            <a:pPr marL="0" indent="0">
              <a:buNone/>
            </a:pPr>
            <a:endParaRPr lang="en-GB" sz="2400" dirty="0"/>
          </a:p>
          <a:p>
            <a:r>
              <a:rPr lang="en-GB" sz="2400" dirty="0"/>
              <a:t>Previous abuse not considered</a:t>
            </a:r>
            <a:br>
              <a:rPr lang="en-GB" sz="2400" dirty="0"/>
            </a:br>
            <a:endParaRPr lang="en-GB" sz="2400" dirty="0"/>
          </a:p>
          <a:p>
            <a:r>
              <a:rPr lang="en-GB" sz="2400" dirty="0"/>
              <a:t>Suitability and capacity to take on Carer role</a:t>
            </a:r>
          </a:p>
          <a:p>
            <a:pPr marL="0" indent="0">
              <a:buNone/>
            </a:pPr>
            <a:endParaRPr lang="en-GB" sz="2400" dirty="0"/>
          </a:p>
          <a:p>
            <a:pPr marL="0" indent="0">
              <a:buNone/>
            </a:pPr>
            <a:endParaRPr lang="en-GB" sz="2400" dirty="0"/>
          </a:p>
          <a:p>
            <a:pPr marL="0" indent="0">
              <a:buNone/>
            </a:pPr>
            <a:endParaRPr lang="en-GB" dirty="0"/>
          </a:p>
          <a:p>
            <a:endParaRPr lang="en-GB" dirty="0"/>
          </a:p>
        </p:txBody>
      </p:sp>
    </p:spTree>
    <p:extLst>
      <p:ext uri="{BB962C8B-B14F-4D97-AF65-F5344CB8AC3E}">
        <p14:creationId xmlns:p14="http://schemas.microsoft.com/office/powerpoint/2010/main" val="721436251"/>
      </p:ext>
    </p:extLst>
  </p:cSld>
  <p:clrMapOvr>
    <a:masterClrMapping/>
  </p:clrMapOvr>
</p:sld>
</file>

<file path=ppt/theme/theme1.xml><?xml version="1.0" encoding="utf-8"?>
<a:theme xmlns:a="http://schemas.openxmlformats.org/drawingml/2006/main" name="Facet">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737</TotalTime>
  <Words>1379</Words>
  <Application>Microsoft Office PowerPoint</Application>
  <PresentationFormat>Widescreen</PresentationFormat>
  <Paragraphs>229</Paragraphs>
  <Slides>22</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Century Gothic</vt:lpstr>
      <vt:lpstr>Segoe UI</vt:lpstr>
      <vt:lpstr>Trebuchet MS</vt:lpstr>
      <vt:lpstr>Wingdings 3</vt:lpstr>
      <vt:lpstr>Facet</vt:lpstr>
      <vt:lpstr>Unpaid Carers and Domestic Abuse </vt:lpstr>
      <vt:lpstr>What is a Carer?</vt:lpstr>
      <vt:lpstr>How many people are Carers?</vt:lpstr>
      <vt:lpstr>PowerPoint Presentation</vt:lpstr>
      <vt:lpstr>Reasons people need care:</vt:lpstr>
      <vt:lpstr>What might a Carer do?</vt:lpstr>
      <vt:lpstr>What is Domestic Abuse?</vt:lpstr>
      <vt:lpstr>Domestic Homicide Review data</vt:lpstr>
      <vt:lpstr>Domestic Homicide – risks highlighted in DHRs</vt:lpstr>
      <vt:lpstr>Carers as Victims of Domestic Abuse</vt:lpstr>
      <vt:lpstr>Risks to Carers </vt:lpstr>
      <vt:lpstr>Consequences of speaking out</vt:lpstr>
      <vt:lpstr>Support for Carers? </vt:lpstr>
      <vt:lpstr>Care or control?</vt:lpstr>
      <vt:lpstr>Carers as deliberate abusers</vt:lpstr>
      <vt:lpstr>Risks to Cared For Person</vt:lpstr>
      <vt:lpstr>Consequences of speaking out</vt:lpstr>
      <vt:lpstr>The role of Adult Safeguarding</vt:lpstr>
      <vt:lpstr>What you can do – organisation level</vt:lpstr>
      <vt:lpstr>What you can do - frontline</vt:lpstr>
      <vt:lpstr>Case study 1</vt:lpstr>
      <vt:lpstr>Outcomes of Unpaid Carers/DA project   </vt:lpstr>
    </vt:vector>
  </TitlesOfParts>
  <Company>Cambridgeshire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Carers and Domestic Abuse</dc:title>
  <dc:creator>Amanda Warburton</dc:creator>
  <cp:lastModifiedBy>Amanda Warburton</cp:lastModifiedBy>
  <cp:revision>23</cp:revision>
  <dcterms:created xsi:type="dcterms:W3CDTF">2023-03-02T09:49:32Z</dcterms:created>
  <dcterms:modified xsi:type="dcterms:W3CDTF">2023-07-10T10:46:01Z</dcterms:modified>
</cp:coreProperties>
</file>