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4"/>
  </p:notesMasterIdLst>
  <p:sldIdLst>
    <p:sldId id="256" r:id="rId5"/>
    <p:sldId id="302" r:id="rId6"/>
    <p:sldId id="340" r:id="rId7"/>
    <p:sldId id="343" r:id="rId8"/>
    <p:sldId id="344" r:id="rId9"/>
    <p:sldId id="345" r:id="rId10"/>
    <p:sldId id="333" r:id="rId11"/>
    <p:sldId id="304" r:id="rId12"/>
    <p:sldId id="339" r:id="rId13"/>
  </p:sldIdLst>
  <p:sldSz cx="12192000" cy="6858000"/>
  <p:notesSz cx="6858000" cy="9144000"/>
  <p:embeddedFontLst>
    <p:embeddedFont>
      <p:font typeface="Annie Use Your Telescope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RUENO" panose="020B0604020202020204" charset="0"/>
      <p:regular r:id="rId22"/>
      <p:bold r:id="rId23"/>
      <p:italic r:id="rId24"/>
      <p:boldItalic r:id="rId25"/>
    </p:embeddedFont>
    <p:embeddedFont>
      <p:font typeface="TRUENO" panose="020B0604020202020204" charset="0"/>
      <p:regular r:id="rId22"/>
      <p:bold r:id="rId23"/>
      <p:italic r:id="rId24"/>
      <p:boldItalic r:id="rId25"/>
    </p:embeddedFont>
    <p:embeddedFont>
      <p:font typeface="TRUENO LIGHT" panose="020B0604020202020204" charset="0"/>
      <p:regular r:id="rId26"/>
      <p: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47F"/>
    <a:srgbClr val="5FBC54"/>
    <a:srgbClr val="43A6BD"/>
    <a:srgbClr val="EACF38"/>
    <a:srgbClr val="363636"/>
    <a:srgbClr val="207876"/>
    <a:srgbClr val="8BA4A1"/>
    <a:srgbClr val="0000CA"/>
    <a:srgbClr val="CCE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1"/>
    <p:restoredTop sz="87191"/>
  </p:normalViewPr>
  <p:slideViewPr>
    <p:cSldViewPr snapToGrid="0" snapToObjects="1">
      <p:cViewPr varScale="1">
        <p:scale>
          <a:sx n="63" d="100"/>
          <a:sy n="63" d="100"/>
        </p:scale>
        <p:origin x="1368" y="4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1304D-2FA5-9241-AF8E-7C3C156AA099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49FE8-F16A-A840-A7A0-AF956FA67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79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49FE8-F16A-A840-A7A0-AF956FA67D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75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49FE8-F16A-A840-A7A0-AF956FA67D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13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343C7-130F-2407-2B42-0541856C04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BFC2AD-3844-BC14-D1A6-999D4D227C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73AE8-786E-0079-0DD3-BAF2D83D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E5AC5-9B7F-31E2-7D61-16BDDD5F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BF6A4-2D29-2713-B0CE-101899F46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30691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9664-BE92-6625-1991-896E84D6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D530A9-45A0-E566-89FE-6190BA4DE4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BA407-1936-D2AE-6235-7E0EEE4E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85C11-8F6C-1265-CD70-0CB844B93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C9257-5775-8DAE-F09B-948EA1922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6898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80A23F-D08A-9BB8-7B18-0B76BF973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21923D-5080-004C-8FB0-65906089D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83649-5898-C6DA-EC49-D4EEE911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1FC30-33DB-C03C-0E53-00077419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19375-B8FD-C892-DC6D-76FAE3946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5119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2A9BA-540F-122F-E787-8D0EFC690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4BF09-608F-B210-2943-7ABB3A0282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F1415-D9D5-49F9-2C19-1D16E22C3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DF7A9-BC8F-51FD-CCFB-DBC7DA96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2EA23-08E6-872B-D019-C4A9D097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6019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55E8-DEEF-F70F-4339-07A28D8C0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C4340-30C3-84F0-3BA6-44EA52E1D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FB97E-AB53-817E-D6A1-20B62C51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7DEB5-B0CC-DE97-9690-7AA412863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6B248-3EBA-38E8-E639-74D539D5C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0511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BB3F7-AAF0-694A-E30C-99EEF3780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EB757-E9EB-5A37-292C-A8F609F9E0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2F5D8-E7AF-5889-9E4C-58A5E3EED4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C957C-2EF6-55D0-538C-467DD0B0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A03DC-B8B3-5C53-45DE-7FF12301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BED04-6E49-F5FF-77DF-FBEB51D3D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676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076C2-E7E4-4E9C-53D1-87AAF0A45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95F64-A6C0-3C19-3BF6-F9D930A84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2D20F-DC46-724B-1E7D-3970CDBE4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4DB6DC-F7E9-A834-D08C-B8CF136BC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3DDE2-4D12-D6CA-3366-4045D2831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2820B0-AABE-BFFB-56BA-F43164DA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280C2-3043-C824-C2FB-65C86900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6B6A9-C03B-1B8E-9529-792F1379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414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583D4-12F3-CD8F-92DB-80F55B136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ED4F1-C93F-DBB1-67C8-410F1417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B9F8A1-C196-2413-85F3-1B75CE859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DD8EE-B03E-3B73-F579-991F4930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24269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B66638-A550-D8CD-4329-E20E995C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25824C-EB4D-33F6-4497-7960AB133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DE95F-F70B-6C92-66C5-4DA9D6F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04570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A326-5C8A-75F2-7420-A7326177E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5D8CC-1F51-5634-B922-A22AF70E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C3A35-0425-2A57-D6D7-F3C64F42B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ACD697-6988-A77B-3359-22E98FAA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9F507-8AE7-5422-99F5-C8F6080F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242F2-1450-13D0-6766-703016BD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46744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D73BD-BB32-8F74-E7E1-3D772315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31C90D-B770-10AC-FCCC-9DAEF7899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3AA72-CC9B-C90A-8290-95FA2923B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272435-751A-C06C-AF5E-EDCB537B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3EAD4-D9C7-E4EE-7BF5-F88FDEEE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C8F45-6BBD-3878-2401-7525E8105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747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929A2A-6FB6-0AC5-7CB9-6B2F0CDF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639A7-2107-0D49-DD64-D836951F8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5422-833A-7DF0-FDF9-5DEB43E7FB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FE7DB-72B2-A046-8FEB-A5EB990BF41F}" type="datetimeFigureOut">
              <a:rPr lang="en-US" smtClean="0"/>
              <a:t>10/5/2022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C253C-D71A-7712-F618-B08BBAF12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2DE10-4FA3-87B1-DA14-6DE24DD16A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5CEA5-7852-014D-9D1C-9E84E07547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53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DASSreferrals@impakt.org.u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5ED154-2147-B7F7-F6C4-F9E64D255E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999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24512"/>
      </p:ext>
    </p:ext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63AC687-A00D-121E-FBEC-AC6A408CD3E3}"/>
              </a:ext>
            </a:extLst>
          </p:cNvPr>
          <p:cNvSpPr/>
          <p:nvPr/>
        </p:nvSpPr>
        <p:spPr>
          <a:xfrm>
            <a:off x="6061847" y="668235"/>
            <a:ext cx="4467828" cy="4467828"/>
          </a:xfrm>
          <a:prstGeom prst="ellipse">
            <a:avLst/>
          </a:prstGeom>
          <a:blipFill dpi="0" rotWithShape="1">
            <a:blip r:embed="rId3"/>
            <a:srcRect/>
            <a:tile tx="0" ty="0" sx="38000" sy="38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E2BCB9D-1253-07A6-4F6A-C6303B38E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5266" y="2997656"/>
            <a:ext cx="2658890" cy="30407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7454" y="1409700"/>
            <a:ext cx="4936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DASS – Domestic Abuse Support Service </a:t>
            </a:r>
          </a:p>
          <a:p>
            <a:endParaRPr lang="en-US" b="1" dirty="0">
              <a:solidFill>
                <a:srgbClr val="60647F"/>
              </a:solidFill>
              <a:latin typeface="Trueno" panose="00000500000000000000" pitchFamily="50" charset="0"/>
            </a:endParaRPr>
          </a:p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Overview </a:t>
            </a:r>
          </a:p>
          <a:p>
            <a:endParaRPr lang="en-US" b="1" dirty="0">
              <a:solidFill>
                <a:srgbClr val="60647F"/>
              </a:solidFill>
              <a:latin typeface="Trueno" panose="00000500000000000000" pitchFamily="50" charset="0"/>
            </a:endParaRPr>
          </a:p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For Cambridgeshire and Peterborough </a:t>
            </a:r>
          </a:p>
          <a:p>
            <a:endParaRPr lang="en-US" b="1" dirty="0">
              <a:solidFill>
                <a:srgbClr val="60647F"/>
              </a:solidFill>
              <a:latin typeface="Trueno" panose="00000500000000000000" pitchFamily="50" charset="0"/>
            </a:endParaRPr>
          </a:p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Presented by </a:t>
            </a:r>
          </a:p>
          <a:p>
            <a:endParaRPr lang="en-US" b="1" dirty="0">
              <a:solidFill>
                <a:srgbClr val="60647F"/>
              </a:solidFill>
              <a:latin typeface="Trueno" panose="00000500000000000000" pitchFamily="50" charset="0"/>
            </a:endParaRPr>
          </a:p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Charley White </a:t>
            </a:r>
          </a:p>
          <a:p>
            <a:r>
              <a:rPr lang="en-US" b="1" dirty="0">
                <a:solidFill>
                  <a:srgbClr val="60647F"/>
                </a:solidFill>
                <a:latin typeface="Trueno" panose="00000500000000000000" pitchFamily="50" charset="0"/>
              </a:rPr>
              <a:t>DA Manager</a:t>
            </a:r>
            <a:r>
              <a:rPr lang="en-US" dirty="0">
                <a:solidFill>
                  <a:srgbClr val="60647F"/>
                </a:solidFill>
                <a:latin typeface="Trueno" panose="00000500000000000000" pitchFamily="50" charset="0"/>
              </a:rPr>
              <a:t> </a:t>
            </a:r>
            <a:endParaRPr lang="en-GB" dirty="0">
              <a:solidFill>
                <a:srgbClr val="60647F"/>
              </a:solidFill>
              <a:latin typeface="Trueno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033681"/>
      </p:ext>
    </p:extLst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EA67B-6B67-80B4-D0DC-A41715738E0F}"/>
              </a:ext>
            </a:extLst>
          </p:cNvPr>
          <p:cNvSpPr txBox="1"/>
          <p:nvPr/>
        </p:nvSpPr>
        <p:spPr>
          <a:xfrm>
            <a:off x="1434147" y="747915"/>
            <a:ext cx="932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nie Use Your Telescope" pitchFamily="2" charset="0"/>
              </a:rPr>
              <a:t>What we are going to achieve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D92C-1BD9-EDCD-03E8-AD36D0602E2A}"/>
              </a:ext>
            </a:extLst>
          </p:cNvPr>
          <p:cNvSpPr txBox="1"/>
          <p:nvPr/>
        </p:nvSpPr>
        <p:spPr>
          <a:xfrm>
            <a:off x="-11437" y="1839206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3A6BD"/>
                </a:solidFill>
                <a:latin typeface="Trueno" pitchFamily="2" charset="77"/>
              </a:rPr>
              <a:t>Increased feeling of safety</a:t>
            </a:r>
            <a:endParaRPr lang="en-US" b="1" dirty="0">
              <a:latin typeface="Trueno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AEA85-DEC8-E5B0-36EA-89988A307C55}"/>
              </a:ext>
            </a:extLst>
          </p:cNvPr>
          <p:cNvSpPr txBox="1"/>
          <p:nvPr/>
        </p:nvSpPr>
        <p:spPr>
          <a:xfrm>
            <a:off x="0" y="2300871"/>
            <a:ext cx="122148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FBC54"/>
                </a:solidFill>
                <a:latin typeface="Trueno" pitchFamily="2" charset="77"/>
              </a:rPr>
              <a:t>Individuals and their children are safer and better resourced to remain safe. </a:t>
            </a:r>
          </a:p>
          <a:p>
            <a:pPr algn="ctr"/>
            <a:r>
              <a:rPr lang="en-US" dirty="0">
                <a:solidFill>
                  <a:srgbClr val="EACF38"/>
                </a:solidFill>
                <a:latin typeface="Trueno" pitchFamily="2" charset="77"/>
              </a:rPr>
              <a:t>Individuals retain/regain sense of autonomy and control. </a:t>
            </a:r>
          </a:p>
          <a:p>
            <a:pPr algn="ctr"/>
            <a:r>
              <a:rPr lang="en-US" dirty="0">
                <a:solidFill>
                  <a:srgbClr val="43A6BD"/>
                </a:solidFill>
                <a:latin typeface="Trueno" pitchFamily="2" charset="77"/>
              </a:rPr>
              <a:t>Individuals and their children have strong and resilient support networks. </a:t>
            </a:r>
          </a:p>
          <a:p>
            <a:pPr algn="ctr"/>
            <a:r>
              <a:rPr lang="en-US" dirty="0">
                <a:solidFill>
                  <a:srgbClr val="EACF38"/>
                </a:solidFill>
                <a:latin typeface="Trueno" pitchFamily="2" charset="77"/>
              </a:rPr>
              <a:t>Individuals believe they can live free from violence and abuse.</a:t>
            </a:r>
            <a:r>
              <a:rPr lang="en-US" dirty="0">
                <a:solidFill>
                  <a:srgbClr val="5FBC54"/>
                </a:solidFill>
                <a:latin typeface="Trueno" pitchFamily="2" charset="77"/>
              </a:rPr>
              <a:t> </a:t>
            </a:r>
          </a:p>
          <a:p>
            <a:pPr algn="ctr"/>
            <a:r>
              <a:rPr lang="en-US" dirty="0">
                <a:solidFill>
                  <a:srgbClr val="5FBC54"/>
                </a:solidFill>
                <a:latin typeface="Trueno" pitchFamily="2" charset="77"/>
              </a:rPr>
              <a:t>Risk Assessments are carried out and risks are managed.</a:t>
            </a:r>
          </a:p>
        </p:txBody>
      </p:sp>
    </p:spTree>
    <p:extLst>
      <p:ext uri="{BB962C8B-B14F-4D97-AF65-F5344CB8AC3E}">
        <p14:creationId xmlns:p14="http://schemas.microsoft.com/office/powerpoint/2010/main" val="4681793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EA67B-6B67-80B4-D0DC-A41715738E0F}"/>
              </a:ext>
            </a:extLst>
          </p:cNvPr>
          <p:cNvSpPr txBox="1"/>
          <p:nvPr/>
        </p:nvSpPr>
        <p:spPr>
          <a:xfrm>
            <a:off x="1434147" y="747915"/>
            <a:ext cx="932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nie Use Your Telescope" pitchFamily="2" charset="0"/>
              </a:rPr>
              <a:t>What we are going to achieve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D92C-1BD9-EDCD-03E8-AD36D0602E2A}"/>
              </a:ext>
            </a:extLst>
          </p:cNvPr>
          <p:cNvSpPr txBox="1"/>
          <p:nvPr/>
        </p:nvSpPr>
        <p:spPr>
          <a:xfrm>
            <a:off x="-11437" y="1839206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3A6BD"/>
                </a:solidFill>
                <a:latin typeface="Trueno" pitchFamily="2" charset="77"/>
              </a:rPr>
              <a:t>Improved Health and Wellbeing </a:t>
            </a:r>
            <a:endParaRPr lang="en-US" b="1" dirty="0">
              <a:latin typeface="Truen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7006B-AD35-2ACD-8487-3E301BE88EA5}"/>
              </a:ext>
            </a:extLst>
          </p:cNvPr>
          <p:cNvSpPr txBox="1"/>
          <p:nvPr/>
        </p:nvSpPr>
        <p:spPr>
          <a:xfrm>
            <a:off x="679125" y="2720221"/>
            <a:ext cx="109154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develop increased resilience and resources to prevent further experiences of violence.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have improved mental and emotional health and resources to maintain good mental and emotional health.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43A6BD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have improved physical health and resources to maintain good physical health. </a:t>
            </a:r>
            <a:endParaRPr kumimoji="0" lang="en-GB" i="0" u="none" strike="noStrike" kern="1200" cap="none" spc="0" normalizeH="0" noProof="0" dirty="0">
              <a:ln>
                <a:noFill/>
              </a:ln>
              <a:solidFill>
                <a:srgbClr val="5FBC54"/>
              </a:solidFill>
              <a:effectLst/>
              <a:uLnTx/>
              <a:uFillTx/>
              <a:latin typeface="TRUENO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have enhanced sense of agency around sex and relationships</a:t>
            </a: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97031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EA67B-6B67-80B4-D0DC-A41715738E0F}"/>
              </a:ext>
            </a:extLst>
          </p:cNvPr>
          <p:cNvSpPr txBox="1"/>
          <p:nvPr/>
        </p:nvSpPr>
        <p:spPr>
          <a:xfrm>
            <a:off x="1434147" y="747915"/>
            <a:ext cx="932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nie Use Your Telescope" pitchFamily="2" charset="0"/>
              </a:rPr>
              <a:t>What we are going to achieve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D92C-1BD9-EDCD-03E8-AD36D0602E2A}"/>
              </a:ext>
            </a:extLst>
          </p:cNvPr>
          <p:cNvSpPr txBox="1"/>
          <p:nvPr/>
        </p:nvSpPr>
        <p:spPr>
          <a:xfrm>
            <a:off x="-11437" y="1839206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3A6BD"/>
                </a:solidFill>
                <a:latin typeface="Trueno" pitchFamily="2" charset="77"/>
              </a:rPr>
              <a:t>Better able to cope with everyday life </a:t>
            </a:r>
            <a:endParaRPr lang="en-US" b="1" dirty="0">
              <a:latin typeface="Truen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7006B-AD35-2ACD-8487-3E301BE88EA5}"/>
              </a:ext>
            </a:extLst>
          </p:cNvPr>
          <p:cNvSpPr txBox="1"/>
          <p:nvPr/>
        </p:nvSpPr>
        <p:spPr>
          <a:xfrm>
            <a:off x="679125" y="2720221"/>
            <a:ext cx="10915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increased financial stability and independence. </a:t>
            </a:r>
            <a:endParaRPr kumimoji="0" lang="en-GB" i="0" u="none" strike="noStrike" kern="1200" cap="none" spc="0" normalizeH="0" noProof="0" dirty="0">
              <a:ln>
                <a:noFill/>
              </a:ln>
              <a:solidFill>
                <a:srgbClr val="EACF38"/>
              </a:solidFill>
              <a:effectLst/>
              <a:uLnTx/>
              <a:uFillTx/>
              <a:latin typeface="TRUENO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D2FF"/>
              </a:buClr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Individuals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 in stable and secure accommodation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endParaRPr kumimoji="0" lang="en-GB" b="1" i="0" u="none" strike="noStrike" kern="1200" cap="none" spc="0" normalizeH="0" noProof="0" dirty="0">
              <a:ln>
                <a:noFill/>
              </a:ln>
              <a:solidFill>
                <a:srgbClr val="EACF38"/>
              </a:solidFill>
              <a:effectLst/>
              <a:uLnTx/>
              <a:uFillTx/>
              <a:latin typeface="TRUENO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9070475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EA67B-6B67-80B4-D0DC-A41715738E0F}"/>
              </a:ext>
            </a:extLst>
          </p:cNvPr>
          <p:cNvSpPr txBox="1"/>
          <p:nvPr/>
        </p:nvSpPr>
        <p:spPr>
          <a:xfrm>
            <a:off x="1434147" y="747915"/>
            <a:ext cx="932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nnie Use Your Telescope" pitchFamily="2" charset="0"/>
              </a:rPr>
              <a:t>What we are going to achieve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D92C-1BD9-EDCD-03E8-AD36D0602E2A}"/>
              </a:ext>
            </a:extLst>
          </p:cNvPr>
          <p:cNvSpPr txBox="1"/>
          <p:nvPr/>
        </p:nvSpPr>
        <p:spPr>
          <a:xfrm>
            <a:off x="-11437" y="1839206"/>
            <a:ext cx="1221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43A6BD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Better informed and empowered to act </a:t>
            </a:r>
          </a:p>
          <a:p>
            <a:pPr algn="ctr"/>
            <a:endParaRPr lang="en-US" b="1" dirty="0">
              <a:latin typeface="Truen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D7006B-AD35-2ACD-8487-3E301BE88EA5}"/>
              </a:ext>
            </a:extLst>
          </p:cNvPr>
          <p:cNvSpPr txBox="1"/>
          <p:nvPr/>
        </p:nvSpPr>
        <p:spPr>
          <a:xfrm>
            <a:off x="679125" y="2720221"/>
            <a:ext cx="1091542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lang="en-GB" dirty="0">
                <a:solidFill>
                  <a:srgbClr val="5FBC54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Advice, advocacy and liaison.</a:t>
            </a:r>
            <a:endParaRPr kumimoji="0" lang="en-GB" i="0" u="none" strike="noStrike" kern="1200" cap="none" spc="0" normalizeH="0" noProof="0" dirty="0">
              <a:ln>
                <a:noFill/>
              </a:ln>
              <a:solidFill>
                <a:srgbClr val="EACF38"/>
              </a:solidFill>
              <a:effectLst/>
              <a:uLnTx/>
              <a:uFillTx/>
              <a:latin typeface="TRUENO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>
                <a:srgbClr val="00D2FF"/>
              </a:buClr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Emotional support, counselling and advice.</a:t>
            </a:r>
          </a:p>
          <a:p>
            <a:pPr algn="ctr">
              <a:buClr>
                <a:srgbClr val="00D2FF"/>
              </a:buClr>
              <a:defRPr/>
            </a:pPr>
            <a:r>
              <a:rPr lang="en-GB" sz="1800" baseline="0" dirty="0">
                <a:solidFill>
                  <a:srgbClr val="43A6BD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finding or retaining accommodation.</a:t>
            </a:r>
          </a:p>
          <a:p>
            <a:pPr algn="ctr">
              <a:buClr>
                <a:srgbClr val="00D2FF"/>
              </a:buClr>
              <a:defRPr/>
            </a:pPr>
            <a:r>
              <a:rPr kumimoji="0" lang="en-GB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in establishing personal safety and security.</a:t>
            </a:r>
          </a:p>
          <a:p>
            <a:pPr algn="ctr">
              <a:buClr>
                <a:srgbClr val="00D2FF"/>
              </a:buClr>
              <a:defRPr/>
            </a:pPr>
            <a:r>
              <a:rPr lang="en-GB" sz="1800" baseline="0" dirty="0">
                <a:solidFill>
                  <a:srgbClr val="EACF38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 in managing finances and benefit claims. </a:t>
            </a:r>
            <a:r>
              <a:rPr kumimoji="0" lang="en-GB" sz="1800" i="0" u="none" strike="noStrike" kern="1200" cap="none" spc="0" normalizeH="0" baseline="0" noProof="0" dirty="0">
                <a:ln>
                  <a:noFill/>
                </a:ln>
                <a:solidFill>
                  <a:srgbClr val="EACF38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Clr>
                <a:srgbClr val="00D2FF"/>
              </a:buClr>
              <a:defRPr/>
            </a:pPr>
            <a:r>
              <a:rPr lang="en-GB" dirty="0">
                <a:solidFill>
                  <a:srgbClr val="43A6BD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Signposting and support with health services.</a:t>
            </a:r>
          </a:p>
          <a:p>
            <a:pPr algn="ctr">
              <a:buClr>
                <a:srgbClr val="00D2FF"/>
              </a:buClr>
              <a:defRPr/>
            </a:pPr>
            <a:r>
              <a:rPr lang="en-GB" dirty="0">
                <a:solidFill>
                  <a:srgbClr val="5FBC54"/>
                </a:solidFill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Signposting to legal services.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srgbClr val="5FBC54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endParaRPr kumimoji="0" lang="en-GB" b="1" i="0" u="none" strike="noStrike" kern="1200" cap="none" spc="0" normalizeH="0" noProof="0" dirty="0">
              <a:ln>
                <a:noFill/>
              </a:ln>
              <a:solidFill>
                <a:srgbClr val="EACF38"/>
              </a:solidFill>
              <a:effectLst/>
              <a:uLnTx/>
              <a:uFillTx/>
              <a:latin typeface="TRUENO" panose="020B060402020202020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D2FF"/>
              </a:buClr>
              <a:buSzTx/>
              <a:tabLst/>
              <a:defRPr/>
            </a:pP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rgbClr val="5FBC54"/>
                </a:solidFill>
                <a:effectLst/>
                <a:uLnTx/>
                <a:uFillTx/>
                <a:latin typeface="TRUENO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2047195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0" y="1101600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597454" y="5484385"/>
            <a:ext cx="57695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D.A.S.S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08E387-D7CC-BDC3-03D4-736CE7074F17}"/>
              </a:ext>
            </a:extLst>
          </p:cNvPr>
          <p:cNvSpPr txBox="1"/>
          <p:nvPr/>
        </p:nvSpPr>
        <p:spPr>
          <a:xfrm>
            <a:off x="679125" y="6300957"/>
            <a:ext cx="5769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nnie Use Your Telescope" pitchFamily="2" charset="0"/>
              </a:rPr>
              <a:t>Domestic Abuse Support Service</a:t>
            </a:r>
            <a:endParaRPr lang="en-US" sz="32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8EA67B-6B67-80B4-D0DC-A41715738E0F}"/>
              </a:ext>
            </a:extLst>
          </p:cNvPr>
          <p:cNvSpPr txBox="1"/>
          <p:nvPr/>
        </p:nvSpPr>
        <p:spPr>
          <a:xfrm>
            <a:off x="1434147" y="747915"/>
            <a:ext cx="9323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nnie Use Your Telescope" pitchFamily="2" charset="0"/>
              </a:rPr>
              <a:t>Support Offered</a:t>
            </a:r>
            <a:endParaRPr lang="en-US" sz="4000" b="1" dirty="0">
              <a:latin typeface="Annie Use Your Telescope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23D92C-1BD9-EDCD-03E8-AD36D0602E2A}"/>
              </a:ext>
            </a:extLst>
          </p:cNvPr>
          <p:cNvSpPr txBox="1"/>
          <p:nvPr/>
        </p:nvSpPr>
        <p:spPr>
          <a:xfrm>
            <a:off x="-11437" y="1839206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3A6BD"/>
                </a:solidFill>
                <a:latin typeface="Trueno" pitchFamily="2" charset="77"/>
              </a:rPr>
              <a:t>Assess individual needs and wishes in a </a:t>
            </a:r>
            <a:r>
              <a:rPr lang="en-GB" b="1" dirty="0">
                <a:solidFill>
                  <a:srgbClr val="43A6BD"/>
                </a:solidFill>
                <a:latin typeface="Trueno" pitchFamily="2" charset="77"/>
              </a:rPr>
              <a:t>Trauma Informed Way.</a:t>
            </a:r>
            <a:endParaRPr lang="en-US" b="1" dirty="0">
              <a:latin typeface="Trueno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2AEA85-DEC8-E5B0-36EA-89988A307C55}"/>
              </a:ext>
            </a:extLst>
          </p:cNvPr>
          <p:cNvSpPr txBox="1"/>
          <p:nvPr/>
        </p:nvSpPr>
        <p:spPr>
          <a:xfrm>
            <a:off x="0" y="2300871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FBC54"/>
                </a:solidFill>
                <a:latin typeface="Trueno" pitchFamily="2" charset="77"/>
              </a:rPr>
              <a:t>Assess financial capability and assist with benefits.</a:t>
            </a:r>
            <a:endParaRPr lang="en-US" b="1" dirty="0">
              <a:solidFill>
                <a:srgbClr val="5FBC54"/>
              </a:solidFill>
              <a:latin typeface="Trueno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DC70B5-4EC6-6ACE-52E1-1F2C10D84D08}"/>
              </a:ext>
            </a:extLst>
          </p:cNvPr>
          <p:cNvSpPr txBox="1"/>
          <p:nvPr/>
        </p:nvSpPr>
        <p:spPr>
          <a:xfrm>
            <a:off x="1365124" y="2760071"/>
            <a:ext cx="948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EACF38"/>
                </a:solidFill>
                <a:latin typeface="Trueno" pitchFamily="2" charset="77"/>
              </a:rPr>
              <a:t>Develop appropriate support and safety plans.</a:t>
            </a:r>
            <a:endParaRPr lang="en-US" b="1" dirty="0">
              <a:solidFill>
                <a:srgbClr val="EACF38"/>
              </a:solidFill>
              <a:latin typeface="Trueno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F2BE05-C093-D627-C212-84DAF1A07899}"/>
              </a:ext>
            </a:extLst>
          </p:cNvPr>
          <p:cNvSpPr txBox="1"/>
          <p:nvPr/>
        </p:nvSpPr>
        <p:spPr>
          <a:xfrm>
            <a:off x="-12572" y="3184651"/>
            <a:ext cx="12214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43A6BD"/>
                </a:solidFill>
                <a:latin typeface="Trueno" pitchFamily="2" charset="77"/>
              </a:rPr>
              <a:t>Source accommodation suited to the families financial means;</a:t>
            </a:r>
          </a:p>
          <a:p>
            <a:pPr algn="ctr"/>
            <a:r>
              <a:rPr lang="en-GB" dirty="0">
                <a:solidFill>
                  <a:srgbClr val="43A6BD"/>
                </a:solidFill>
                <a:latin typeface="Trueno" pitchFamily="2" charset="77"/>
              </a:rPr>
              <a:t> safety needs and individual requirements.</a:t>
            </a:r>
            <a:endParaRPr lang="en-US" b="1" dirty="0">
              <a:latin typeface="Trueno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8DDDF-B7A4-7981-3075-850C5ADAB67C}"/>
              </a:ext>
            </a:extLst>
          </p:cNvPr>
          <p:cNvSpPr txBox="1"/>
          <p:nvPr/>
        </p:nvSpPr>
        <p:spPr>
          <a:xfrm>
            <a:off x="-25142" y="3867126"/>
            <a:ext cx="1221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5FBC54"/>
                </a:solidFill>
                <a:latin typeface="Trueno" pitchFamily="2" charset="77"/>
              </a:rPr>
              <a:t>Signpost to specialist support (Legal/ Mental Health/ Drug &amp; Alcohol) </a:t>
            </a:r>
            <a:r>
              <a:rPr lang="en-GB" sz="1400" dirty="0">
                <a:solidFill>
                  <a:srgbClr val="5FBC54"/>
                </a:solidFill>
                <a:latin typeface="Trueno" pitchFamily="2" charset="77"/>
              </a:rPr>
              <a:t>where required.</a:t>
            </a:r>
            <a:endParaRPr lang="en-US" b="1" dirty="0">
              <a:solidFill>
                <a:srgbClr val="5FBC54"/>
              </a:solidFill>
              <a:latin typeface="Trueno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C589B-B327-7A28-73D4-2E20F057C995}"/>
              </a:ext>
            </a:extLst>
          </p:cNvPr>
          <p:cNvSpPr txBox="1"/>
          <p:nvPr/>
        </p:nvSpPr>
        <p:spPr>
          <a:xfrm>
            <a:off x="1352553" y="4281503"/>
            <a:ext cx="948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EACF38"/>
                </a:solidFill>
                <a:latin typeface="Trueno" pitchFamily="2" charset="77"/>
              </a:rPr>
              <a:t>Support to set up utilities, source and purchase furnishings, white goods and other essential items.</a:t>
            </a:r>
            <a:endParaRPr lang="en-US" b="1" dirty="0">
              <a:solidFill>
                <a:srgbClr val="EACF38"/>
              </a:solidFill>
              <a:latin typeface="True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25998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01"/>
          <a:stretch/>
        </p:blipFill>
        <p:spPr>
          <a:xfrm>
            <a:off x="137159" y="1101858"/>
            <a:ext cx="12214872" cy="5686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714376" y="5680611"/>
            <a:ext cx="5267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  <a:latin typeface="Annie Use Your Telescope" pitchFamily="2" charset="0"/>
              </a:rPr>
              <a:t>Contact us</a:t>
            </a:r>
            <a:endParaRPr lang="en-US" sz="8000" dirty="0">
              <a:solidFill>
                <a:schemeClr val="bg1"/>
              </a:solidFill>
              <a:latin typeface="Annie Use Your Telescope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9AA830-761D-4E9B-A5DF-77264CC78BB4}"/>
              </a:ext>
            </a:extLst>
          </p:cNvPr>
          <p:cNvSpPr txBox="1"/>
          <p:nvPr/>
        </p:nvSpPr>
        <p:spPr>
          <a:xfrm>
            <a:off x="457200" y="1600200"/>
            <a:ext cx="9616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Email </a:t>
            </a:r>
            <a:r>
              <a:rPr lang="en-GB" sz="3200" dirty="0">
                <a:hlinkClick r:id="rId3"/>
              </a:rPr>
              <a:t>DASSreferrals@impakt.org.uk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Tel. 01234 264109</a:t>
            </a:r>
          </a:p>
        </p:txBody>
      </p:sp>
    </p:spTree>
    <p:extLst>
      <p:ext uri="{BB962C8B-B14F-4D97-AF65-F5344CB8AC3E}">
        <p14:creationId xmlns:p14="http://schemas.microsoft.com/office/powerpoint/2010/main" val="4077088300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8C5F441D-DCD9-7A4C-9315-D6837EAE29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301"/>
          <a:stretch/>
        </p:blipFill>
        <p:spPr>
          <a:xfrm>
            <a:off x="-1" y="1101858"/>
            <a:ext cx="12214872" cy="57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25A912-9B1D-9AD0-41EB-2A6320A4FAC9}"/>
              </a:ext>
            </a:extLst>
          </p:cNvPr>
          <p:cNvSpPr txBox="1"/>
          <p:nvPr/>
        </p:nvSpPr>
        <p:spPr>
          <a:xfrm>
            <a:off x="641551" y="5841817"/>
            <a:ext cx="660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nnie Use Your Telescope" pitchFamily="2" charset="0"/>
              </a:rPr>
              <a:t>More Information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254A284-4078-7BAA-729F-9464EEE7B91C}"/>
              </a:ext>
            </a:extLst>
          </p:cNvPr>
          <p:cNvSpPr/>
          <p:nvPr/>
        </p:nvSpPr>
        <p:spPr>
          <a:xfrm>
            <a:off x="6888422" y="4758428"/>
            <a:ext cx="4826864" cy="462595"/>
          </a:xfrm>
          <a:prstGeom prst="roundRect">
            <a:avLst>
              <a:gd name="adj" fmla="val 50000"/>
            </a:avLst>
          </a:prstGeom>
          <a:solidFill>
            <a:srgbClr val="363636"/>
          </a:solidFill>
          <a:ln w="19050">
            <a:solidFill>
              <a:srgbClr val="3636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314DE-1A5E-0A6D-5A65-D29E4D845115}"/>
              </a:ext>
            </a:extLst>
          </p:cNvPr>
          <p:cNvSpPr txBox="1"/>
          <p:nvPr/>
        </p:nvSpPr>
        <p:spPr>
          <a:xfrm>
            <a:off x="5863331" y="4805059"/>
            <a:ext cx="6877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Trueno Light" pitchFamily="2" charset="77"/>
              </a:rPr>
              <a:t>www.impakt.org.uk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A0974B-0BAA-7C19-0738-4CCEB53ED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56" y="271813"/>
            <a:ext cx="2285304" cy="45545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B0E788-3F49-340D-B136-D9CEB3D02058}"/>
              </a:ext>
            </a:extLst>
          </p:cNvPr>
          <p:cNvSpPr txBox="1"/>
          <p:nvPr/>
        </p:nvSpPr>
        <p:spPr>
          <a:xfrm>
            <a:off x="3220038" y="1573258"/>
            <a:ext cx="4051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43A6BD"/>
                </a:solidFill>
                <a:latin typeface="Trueno" pitchFamily="2" charset="77"/>
              </a:rPr>
              <a:t>FIND</a:t>
            </a:r>
            <a:r>
              <a:rPr lang="en-US" sz="3600" b="1" dirty="0">
                <a:latin typeface="Trueno" pitchFamily="2" charset="77"/>
              </a:rPr>
              <a:t> </a:t>
            </a:r>
            <a:r>
              <a:rPr lang="en-US" sz="3600" b="1" dirty="0">
                <a:solidFill>
                  <a:srgbClr val="5FBC54"/>
                </a:solidFill>
                <a:latin typeface="Trueno" pitchFamily="2" charset="77"/>
              </a:rPr>
              <a:t>US</a:t>
            </a:r>
            <a:r>
              <a:rPr lang="en-US" sz="3600" b="1" dirty="0">
                <a:latin typeface="Trueno" pitchFamily="2" charset="77"/>
              </a:rPr>
              <a:t> </a:t>
            </a:r>
            <a:r>
              <a:rPr lang="en-US" sz="3600" b="1" dirty="0">
                <a:solidFill>
                  <a:srgbClr val="EACF38"/>
                </a:solidFill>
                <a:latin typeface="Trueno" pitchFamily="2" charset="77"/>
              </a:rPr>
              <a:t>ON</a:t>
            </a:r>
            <a:r>
              <a:rPr lang="en-US" sz="3600" b="1" dirty="0">
                <a:latin typeface="Trueno" pitchFamily="2" charset="77"/>
              </a:rPr>
              <a:t> </a:t>
            </a:r>
            <a:r>
              <a:rPr lang="en-US" sz="2400" b="1" dirty="0">
                <a:latin typeface="Trueno" pitchFamily="2" charset="77"/>
              </a:rPr>
              <a:t>SOCIAL MEDIA</a:t>
            </a:r>
            <a:endParaRPr lang="en-US" sz="3600" b="1" dirty="0">
              <a:latin typeface="Trueno" pitchFamily="2" charset="77"/>
            </a:endParaRPr>
          </a:p>
        </p:txBody>
      </p:sp>
      <p:pic>
        <p:nvPicPr>
          <p:cNvPr id="16" name="Picture 15" descr="Shape&#10;&#10;Description automatically generated with low confidence">
            <a:extLst>
              <a:ext uri="{FF2B5EF4-FFF2-40B4-BE49-F238E27FC236}">
                <a16:creationId xmlns:a16="http://schemas.microsoft.com/office/drawing/2014/main" id="{84DDDCD3-6EF9-FD82-062C-FBE969EF87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953345">
            <a:off x="8040421" y="3727059"/>
            <a:ext cx="716195" cy="7161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E1CE47-661F-B565-4C13-A10F8DE6C6DA}"/>
              </a:ext>
            </a:extLst>
          </p:cNvPr>
          <p:cNvSpPr txBox="1"/>
          <p:nvPr/>
        </p:nvSpPr>
        <p:spPr>
          <a:xfrm>
            <a:off x="7756161" y="2259707"/>
            <a:ext cx="37592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43A6BD"/>
                </a:solidFill>
                <a:latin typeface="Trueno" pitchFamily="2" charset="77"/>
              </a:rPr>
              <a:t>DONATE,</a:t>
            </a:r>
            <a:r>
              <a:rPr lang="en-US" sz="3200" b="1" dirty="0">
                <a:latin typeface="Trueno" pitchFamily="2" charset="77"/>
              </a:rPr>
              <a:t> </a:t>
            </a:r>
            <a:r>
              <a:rPr lang="en-US" sz="3200" b="1" dirty="0">
                <a:solidFill>
                  <a:srgbClr val="5FBC54"/>
                </a:solidFill>
                <a:latin typeface="Trueno" pitchFamily="2" charset="77"/>
              </a:rPr>
              <a:t>VOLUNTEER,</a:t>
            </a:r>
            <a:r>
              <a:rPr lang="en-US" sz="3200" b="1" dirty="0">
                <a:latin typeface="Trueno" pitchFamily="2" charset="77"/>
              </a:rPr>
              <a:t> </a:t>
            </a:r>
            <a:r>
              <a:rPr lang="en-US" sz="3200" b="1" dirty="0">
                <a:solidFill>
                  <a:srgbClr val="EACF38"/>
                </a:solidFill>
                <a:latin typeface="Trueno" pitchFamily="2" charset="77"/>
              </a:rPr>
              <a:t>&amp; FIND OUT MORE</a:t>
            </a:r>
            <a:r>
              <a:rPr lang="en-US" sz="3200" b="1" dirty="0">
                <a:latin typeface="Trueno" pitchFamily="2" charset="77"/>
              </a:rPr>
              <a:t> </a:t>
            </a:r>
            <a:r>
              <a:rPr lang="en-US" sz="2400" b="1" dirty="0">
                <a:latin typeface="Trueno" pitchFamily="2" charset="77"/>
              </a:rPr>
              <a:t>ON OUR WEBISTE</a:t>
            </a:r>
            <a:endParaRPr lang="en-US" sz="3200" b="1" dirty="0">
              <a:latin typeface="Trueno" pitchFamily="2" charset="77"/>
            </a:endParaRPr>
          </a:p>
        </p:txBody>
      </p:sp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CE38884F-325C-8C43-4B85-CBF618C6B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57361" flipH="1">
            <a:off x="3207339" y="2477982"/>
            <a:ext cx="829959" cy="829959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D8601047-6529-F5A7-C6E8-0CCB74F643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168" y="3859030"/>
            <a:ext cx="549281" cy="54928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FEA44E9-2B61-F661-D7D7-D32B3EAC10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012" y="3859030"/>
            <a:ext cx="546412" cy="546412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F7136E2B-217B-07DF-B154-51597E56B3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0987" y="3859030"/>
            <a:ext cx="546412" cy="546412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7BFBBFC9-67BD-6985-AC0F-3E5B66B420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38660" y="3859030"/>
            <a:ext cx="546412" cy="54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659085"/>
      </p:ext>
    </p:extLst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5D7D17234B834A809DC035B3DF37F1" ma:contentTypeVersion="9" ma:contentTypeDescription="Create a new document." ma:contentTypeScope="" ma:versionID="57b5788b73b96f1c0d525f6b0fa9a62e">
  <xsd:schema xmlns:xsd="http://www.w3.org/2001/XMLSchema" xmlns:xs="http://www.w3.org/2001/XMLSchema" xmlns:p="http://schemas.microsoft.com/office/2006/metadata/properties" xmlns:ns3="ef89c8aa-e444-4c65-b979-392bcf7ebfb6" xmlns:ns4="aead20f1-8694-4fce-a2f6-2b543362fe33" targetNamespace="http://schemas.microsoft.com/office/2006/metadata/properties" ma:root="true" ma:fieldsID="2f1406d8fa340fd657cb2f899311a627" ns3:_="" ns4:_="">
    <xsd:import namespace="ef89c8aa-e444-4c65-b979-392bcf7ebfb6"/>
    <xsd:import namespace="aead20f1-8694-4fce-a2f6-2b543362fe3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c8aa-e444-4c65-b979-392bcf7ebfb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ad20f1-8694-4fce-a2f6-2b543362fe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092331-5DDA-4F65-AEE2-9E061A3D1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89c8aa-e444-4c65-b979-392bcf7ebfb6"/>
    <ds:schemaRef ds:uri="aead20f1-8694-4fce-a2f6-2b543362fe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7FFC822-377A-44F2-820A-93ADD009E733}">
  <ds:schemaRefs>
    <ds:schemaRef ds:uri="http://purl.org/dc/elements/1.1/"/>
    <ds:schemaRef ds:uri="http://www.w3.org/XML/1998/namespace"/>
    <ds:schemaRef ds:uri="ef89c8aa-e444-4c65-b979-392bcf7ebfb6"/>
    <ds:schemaRef ds:uri="http://schemas.microsoft.com/office/2006/documentManagement/typ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aead20f1-8694-4fce-a2f6-2b543362fe3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39CA8CD-92C9-470F-A4F6-6E8873EFB2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29346</TotalTime>
  <Words>422</Words>
  <Application>Microsoft Office PowerPoint</Application>
  <PresentationFormat>Widescreen</PresentationFormat>
  <Paragraphs>70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TRUENO LIGHT</vt:lpstr>
      <vt:lpstr>Calibri Light</vt:lpstr>
      <vt:lpstr>TRUENO</vt:lpstr>
      <vt:lpstr>Calibri</vt:lpstr>
      <vt:lpstr>Annie Use Your Telescope</vt:lpstr>
      <vt:lpstr>TRUENO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Quinton</dc:creator>
  <cp:lastModifiedBy>Amanda Warburton</cp:lastModifiedBy>
  <cp:revision>19</cp:revision>
  <cp:lastPrinted>2022-05-24T14:50:11Z</cp:lastPrinted>
  <dcterms:created xsi:type="dcterms:W3CDTF">2022-05-16T11:48:04Z</dcterms:created>
  <dcterms:modified xsi:type="dcterms:W3CDTF">2022-10-05T08:03:01Z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0x0101007A5D7D17234B834A809DC035B3DF37F1</vt:lpwstr>
  </property>
</Properties>
</file>