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308" r:id="rId6"/>
    <p:sldId id="309" r:id="rId7"/>
    <p:sldId id="259" r:id="rId8"/>
    <p:sldId id="263" r:id="rId9"/>
    <p:sldId id="282" r:id="rId10"/>
    <p:sldId id="265" r:id="rId11"/>
    <p:sldId id="266" r:id="rId12"/>
    <p:sldId id="269" r:id="rId13"/>
    <p:sldId id="268" r:id="rId14"/>
    <p:sldId id="267" r:id="rId15"/>
    <p:sldId id="264" r:id="rId16"/>
    <p:sldId id="272" r:id="rId17"/>
    <p:sldId id="271" r:id="rId18"/>
    <p:sldId id="270" r:id="rId19"/>
    <p:sldId id="275" r:id="rId20"/>
    <p:sldId id="274" r:id="rId21"/>
    <p:sldId id="273" r:id="rId22"/>
    <p:sldId id="276" r:id="rId23"/>
    <p:sldId id="277" r:id="rId24"/>
    <p:sldId id="279" r:id="rId25"/>
    <p:sldId id="278" r:id="rId26"/>
    <p:sldId id="280" r:id="rId27"/>
    <p:sldId id="281"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6" r:id="rId41"/>
    <p:sldId id="295" r:id="rId42"/>
    <p:sldId id="297" r:id="rId43"/>
    <p:sldId id="298" r:id="rId44"/>
    <p:sldId id="299" r:id="rId45"/>
    <p:sldId id="300" r:id="rId46"/>
    <p:sldId id="301" r:id="rId47"/>
    <p:sldId id="302" r:id="rId48"/>
    <p:sldId id="303" r:id="rId49"/>
    <p:sldId id="304" r:id="rId50"/>
    <p:sldId id="305" r:id="rId51"/>
    <p:sldId id="30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60"/>
  </p:normalViewPr>
  <p:slideViewPr>
    <p:cSldViewPr snapToGrid="0">
      <p:cViewPr varScale="1">
        <p:scale>
          <a:sx n="67" d="100"/>
          <a:sy n="67" d="100"/>
        </p:scale>
        <p:origin x="5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Domestic</a:t>
            </a:r>
            <a:r>
              <a:rPr lang="en-US" baseline="0" dirty="0"/>
              <a:t> Homicides/Suicides </a:t>
            </a:r>
            <a:endParaRPr lang="en-US" dirty="0"/>
          </a:p>
        </c:rich>
      </c:tx>
      <c:layout>
        <c:manualLayout>
          <c:xMode val="edge"/>
          <c:yMode val="edge"/>
          <c:x val="0.21678557639433263"/>
          <c:y val="1.6701461377870562E-2"/>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5">
                  <a:shade val="7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F84-4BB0-A1A6-22EC4DF7B5E8}"/>
              </c:ext>
            </c:extLst>
          </c:dPt>
          <c:dPt>
            <c:idx val="1"/>
            <c:bubble3D val="0"/>
            <c:spPr>
              <a:solidFill>
                <a:schemeClr val="accent5">
                  <a:tint val="77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F84-4BB0-A1A6-22EC4DF7B5E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Homicides</c:v>
                </c:pt>
                <c:pt idx="1">
                  <c:v>Suicides</c:v>
                </c:pt>
              </c:strCache>
            </c:strRef>
          </c:cat>
          <c:val>
            <c:numRef>
              <c:f>Sheet1!$B$2:$B$3</c:f>
              <c:numCache>
                <c:formatCode>General</c:formatCode>
                <c:ptCount val="2"/>
                <c:pt idx="0">
                  <c:v>15</c:v>
                </c:pt>
                <c:pt idx="1">
                  <c:v>5</c:v>
                </c:pt>
              </c:numCache>
            </c:numRef>
          </c:val>
          <c:extLst>
            <c:ext xmlns:c16="http://schemas.microsoft.com/office/drawing/2014/chart" uri="{C3380CC4-5D6E-409C-BE32-E72D297353CC}">
              <c16:uniqueId val="{00000000-DF02-4F9A-A1B4-BAE72F4BFA6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2"/>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0F436-4469-4476-BEB3-C65BEF7A39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0865A98-57A2-4A46-979B-17D996CABA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D3E4151-D27A-4B0A-A824-DBA4B0EA4A89}"/>
              </a:ext>
            </a:extLst>
          </p:cNvPr>
          <p:cNvSpPr>
            <a:spLocks noGrp="1"/>
          </p:cNvSpPr>
          <p:nvPr>
            <p:ph type="dt" sz="half" idx="10"/>
          </p:nvPr>
        </p:nvSpPr>
        <p:spPr/>
        <p:txBody>
          <a:bodyPr/>
          <a:lstStyle/>
          <a:p>
            <a:fld id="{A0171612-5DA4-49CA-AEF6-692AD90D13CB}" type="datetimeFigureOut">
              <a:rPr lang="en-GB" smtClean="0"/>
              <a:t>01/07/2022</a:t>
            </a:fld>
            <a:endParaRPr lang="en-GB"/>
          </a:p>
        </p:txBody>
      </p:sp>
      <p:sp>
        <p:nvSpPr>
          <p:cNvPr id="5" name="Footer Placeholder 4">
            <a:extLst>
              <a:ext uri="{FF2B5EF4-FFF2-40B4-BE49-F238E27FC236}">
                <a16:creationId xmlns:a16="http://schemas.microsoft.com/office/drawing/2014/main" id="{5C5DF4A4-FD0B-4AAF-9B07-BCCD02BF41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8E07F3-0EEB-4949-8FB6-74A52255E59E}"/>
              </a:ext>
            </a:extLst>
          </p:cNvPr>
          <p:cNvSpPr>
            <a:spLocks noGrp="1"/>
          </p:cNvSpPr>
          <p:nvPr>
            <p:ph type="sldNum" sz="quarter" idx="12"/>
          </p:nvPr>
        </p:nvSpPr>
        <p:spPr/>
        <p:txBody>
          <a:bodyPr/>
          <a:lstStyle/>
          <a:p>
            <a:fld id="{CB1F126A-9F22-4F33-97AD-BBEF279397F5}" type="slidenum">
              <a:rPr lang="en-GB" smtClean="0"/>
              <a:t>‹#›</a:t>
            </a:fld>
            <a:endParaRPr lang="en-GB"/>
          </a:p>
        </p:txBody>
      </p:sp>
    </p:spTree>
    <p:extLst>
      <p:ext uri="{BB962C8B-B14F-4D97-AF65-F5344CB8AC3E}">
        <p14:creationId xmlns:p14="http://schemas.microsoft.com/office/powerpoint/2010/main" val="1560433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6AB39-0CE7-4E29-85D3-359EF92DD7D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09562F-7674-4BE7-8E6A-AC658B2812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E3C3AE-C5CF-49E7-8043-5C6231D7D9C7}"/>
              </a:ext>
            </a:extLst>
          </p:cNvPr>
          <p:cNvSpPr>
            <a:spLocks noGrp="1"/>
          </p:cNvSpPr>
          <p:nvPr>
            <p:ph type="dt" sz="half" idx="10"/>
          </p:nvPr>
        </p:nvSpPr>
        <p:spPr/>
        <p:txBody>
          <a:bodyPr/>
          <a:lstStyle/>
          <a:p>
            <a:fld id="{A0171612-5DA4-49CA-AEF6-692AD90D13CB}" type="datetimeFigureOut">
              <a:rPr lang="en-GB" smtClean="0"/>
              <a:t>01/07/2022</a:t>
            </a:fld>
            <a:endParaRPr lang="en-GB"/>
          </a:p>
        </p:txBody>
      </p:sp>
      <p:sp>
        <p:nvSpPr>
          <p:cNvPr id="5" name="Footer Placeholder 4">
            <a:extLst>
              <a:ext uri="{FF2B5EF4-FFF2-40B4-BE49-F238E27FC236}">
                <a16:creationId xmlns:a16="http://schemas.microsoft.com/office/drawing/2014/main" id="{98E9B4EA-323D-41E2-9637-A26853E32B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30EFF3-881F-4D3B-8720-CD10D4734026}"/>
              </a:ext>
            </a:extLst>
          </p:cNvPr>
          <p:cNvSpPr>
            <a:spLocks noGrp="1"/>
          </p:cNvSpPr>
          <p:nvPr>
            <p:ph type="sldNum" sz="quarter" idx="12"/>
          </p:nvPr>
        </p:nvSpPr>
        <p:spPr/>
        <p:txBody>
          <a:bodyPr/>
          <a:lstStyle/>
          <a:p>
            <a:fld id="{CB1F126A-9F22-4F33-97AD-BBEF279397F5}" type="slidenum">
              <a:rPr lang="en-GB" smtClean="0"/>
              <a:t>‹#›</a:t>
            </a:fld>
            <a:endParaRPr lang="en-GB"/>
          </a:p>
        </p:txBody>
      </p:sp>
    </p:spTree>
    <p:extLst>
      <p:ext uri="{BB962C8B-B14F-4D97-AF65-F5344CB8AC3E}">
        <p14:creationId xmlns:p14="http://schemas.microsoft.com/office/powerpoint/2010/main" val="178788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C8C17F-E8E1-48E4-AE7E-7E4A875B74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A4DABA2-6C2D-4CDE-BAFF-B507087ED2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866C12-450B-4CA9-AF71-0CD0961946AC}"/>
              </a:ext>
            </a:extLst>
          </p:cNvPr>
          <p:cNvSpPr>
            <a:spLocks noGrp="1"/>
          </p:cNvSpPr>
          <p:nvPr>
            <p:ph type="dt" sz="half" idx="10"/>
          </p:nvPr>
        </p:nvSpPr>
        <p:spPr/>
        <p:txBody>
          <a:bodyPr/>
          <a:lstStyle/>
          <a:p>
            <a:fld id="{A0171612-5DA4-49CA-AEF6-692AD90D13CB}" type="datetimeFigureOut">
              <a:rPr lang="en-GB" smtClean="0"/>
              <a:t>01/07/2022</a:t>
            </a:fld>
            <a:endParaRPr lang="en-GB"/>
          </a:p>
        </p:txBody>
      </p:sp>
      <p:sp>
        <p:nvSpPr>
          <p:cNvPr id="5" name="Footer Placeholder 4">
            <a:extLst>
              <a:ext uri="{FF2B5EF4-FFF2-40B4-BE49-F238E27FC236}">
                <a16:creationId xmlns:a16="http://schemas.microsoft.com/office/drawing/2014/main" id="{884797F8-5DDC-45B4-975F-8B4F6C1A70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5CC4F8-B856-4D80-B131-3320523C5945}"/>
              </a:ext>
            </a:extLst>
          </p:cNvPr>
          <p:cNvSpPr>
            <a:spLocks noGrp="1"/>
          </p:cNvSpPr>
          <p:nvPr>
            <p:ph type="sldNum" sz="quarter" idx="12"/>
          </p:nvPr>
        </p:nvSpPr>
        <p:spPr/>
        <p:txBody>
          <a:bodyPr/>
          <a:lstStyle/>
          <a:p>
            <a:fld id="{CB1F126A-9F22-4F33-97AD-BBEF279397F5}" type="slidenum">
              <a:rPr lang="en-GB" smtClean="0"/>
              <a:t>‹#›</a:t>
            </a:fld>
            <a:endParaRPr lang="en-GB"/>
          </a:p>
        </p:txBody>
      </p:sp>
    </p:spTree>
    <p:extLst>
      <p:ext uri="{BB962C8B-B14F-4D97-AF65-F5344CB8AC3E}">
        <p14:creationId xmlns:p14="http://schemas.microsoft.com/office/powerpoint/2010/main" val="3127392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033D-77AD-42F3-9C17-DA13989D58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599502-BB4D-4DDD-9BBE-279F90BA08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58CC8A-A1A0-4E79-B200-F08E93FC188F}"/>
              </a:ext>
            </a:extLst>
          </p:cNvPr>
          <p:cNvSpPr>
            <a:spLocks noGrp="1"/>
          </p:cNvSpPr>
          <p:nvPr>
            <p:ph type="dt" sz="half" idx="10"/>
          </p:nvPr>
        </p:nvSpPr>
        <p:spPr/>
        <p:txBody>
          <a:bodyPr/>
          <a:lstStyle/>
          <a:p>
            <a:fld id="{A0171612-5DA4-49CA-AEF6-692AD90D13CB}" type="datetimeFigureOut">
              <a:rPr lang="en-GB" smtClean="0"/>
              <a:t>01/07/2022</a:t>
            </a:fld>
            <a:endParaRPr lang="en-GB"/>
          </a:p>
        </p:txBody>
      </p:sp>
      <p:sp>
        <p:nvSpPr>
          <p:cNvPr id="5" name="Footer Placeholder 4">
            <a:extLst>
              <a:ext uri="{FF2B5EF4-FFF2-40B4-BE49-F238E27FC236}">
                <a16:creationId xmlns:a16="http://schemas.microsoft.com/office/drawing/2014/main" id="{54C12F3D-29CA-4A14-A7F9-360B99C33E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1CB13A-39AF-4AC4-B737-68DE1D917050}"/>
              </a:ext>
            </a:extLst>
          </p:cNvPr>
          <p:cNvSpPr>
            <a:spLocks noGrp="1"/>
          </p:cNvSpPr>
          <p:nvPr>
            <p:ph type="sldNum" sz="quarter" idx="12"/>
          </p:nvPr>
        </p:nvSpPr>
        <p:spPr/>
        <p:txBody>
          <a:bodyPr/>
          <a:lstStyle/>
          <a:p>
            <a:fld id="{CB1F126A-9F22-4F33-97AD-BBEF279397F5}" type="slidenum">
              <a:rPr lang="en-GB" smtClean="0"/>
              <a:t>‹#›</a:t>
            </a:fld>
            <a:endParaRPr lang="en-GB"/>
          </a:p>
        </p:txBody>
      </p:sp>
    </p:spTree>
    <p:extLst>
      <p:ext uri="{BB962C8B-B14F-4D97-AF65-F5344CB8AC3E}">
        <p14:creationId xmlns:p14="http://schemas.microsoft.com/office/powerpoint/2010/main" val="1870482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6AA3F-FD97-4586-BC46-75DC9158C3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04A356-1110-4222-ABDD-2E8B0CDC47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C43E71-A4BE-4DE2-9B68-9BDAC77DB00C}"/>
              </a:ext>
            </a:extLst>
          </p:cNvPr>
          <p:cNvSpPr>
            <a:spLocks noGrp="1"/>
          </p:cNvSpPr>
          <p:nvPr>
            <p:ph type="dt" sz="half" idx="10"/>
          </p:nvPr>
        </p:nvSpPr>
        <p:spPr/>
        <p:txBody>
          <a:bodyPr/>
          <a:lstStyle/>
          <a:p>
            <a:fld id="{A0171612-5DA4-49CA-AEF6-692AD90D13CB}" type="datetimeFigureOut">
              <a:rPr lang="en-GB" smtClean="0"/>
              <a:t>01/07/2022</a:t>
            </a:fld>
            <a:endParaRPr lang="en-GB"/>
          </a:p>
        </p:txBody>
      </p:sp>
      <p:sp>
        <p:nvSpPr>
          <p:cNvPr id="5" name="Footer Placeholder 4">
            <a:extLst>
              <a:ext uri="{FF2B5EF4-FFF2-40B4-BE49-F238E27FC236}">
                <a16:creationId xmlns:a16="http://schemas.microsoft.com/office/drawing/2014/main" id="{C86EA40A-36A1-4C90-9DFD-7FD0E78609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1D9A77-E0F4-4992-A612-3E4D139641F9}"/>
              </a:ext>
            </a:extLst>
          </p:cNvPr>
          <p:cNvSpPr>
            <a:spLocks noGrp="1"/>
          </p:cNvSpPr>
          <p:nvPr>
            <p:ph type="sldNum" sz="quarter" idx="12"/>
          </p:nvPr>
        </p:nvSpPr>
        <p:spPr/>
        <p:txBody>
          <a:bodyPr/>
          <a:lstStyle/>
          <a:p>
            <a:fld id="{CB1F126A-9F22-4F33-97AD-BBEF279397F5}" type="slidenum">
              <a:rPr lang="en-GB" smtClean="0"/>
              <a:t>‹#›</a:t>
            </a:fld>
            <a:endParaRPr lang="en-GB"/>
          </a:p>
        </p:txBody>
      </p:sp>
    </p:spTree>
    <p:extLst>
      <p:ext uri="{BB962C8B-B14F-4D97-AF65-F5344CB8AC3E}">
        <p14:creationId xmlns:p14="http://schemas.microsoft.com/office/powerpoint/2010/main" val="4129751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DF656-6AAA-4B99-9BC6-D4E7934FF4C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8C55D3-BC40-4F4E-BB5D-BC01F60EFD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5FF1844-BB27-4748-AB5B-2DFC84F7B6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78162B6-2FB7-4311-8CA2-E31DEA899DC1}"/>
              </a:ext>
            </a:extLst>
          </p:cNvPr>
          <p:cNvSpPr>
            <a:spLocks noGrp="1"/>
          </p:cNvSpPr>
          <p:nvPr>
            <p:ph type="dt" sz="half" idx="10"/>
          </p:nvPr>
        </p:nvSpPr>
        <p:spPr/>
        <p:txBody>
          <a:bodyPr/>
          <a:lstStyle/>
          <a:p>
            <a:fld id="{A0171612-5DA4-49CA-AEF6-692AD90D13CB}" type="datetimeFigureOut">
              <a:rPr lang="en-GB" smtClean="0"/>
              <a:t>01/07/2022</a:t>
            </a:fld>
            <a:endParaRPr lang="en-GB"/>
          </a:p>
        </p:txBody>
      </p:sp>
      <p:sp>
        <p:nvSpPr>
          <p:cNvPr id="6" name="Footer Placeholder 5">
            <a:extLst>
              <a:ext uri="{FF2B5EF4-FFF2-40B4-BE49-F238E27FC236}">
                <a16:creationId xmlns:a16="http://schemas.microsoft.com/office/drawing/2014/main" id="{BE45573B-A8C6-4488-AEF7-3AB292DC97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96CBAD-30B7-4BA7-B94B-1CFB38274837}"/>
              </a:ext>
            </a:extLst>
          </p:cNvPr>
          <p:cNvSpPr>
            <a:spLocks noGrp="1"/>
          </p:cNvSpPr>
          <p:nvPr>
            <p:ph type="sldNum" sz="quarter" idx="12"/>
          </p:nvPr>
        </p:nvSpPr>
        <p:spPr/>
        <p:txBody>
          <a:bodyPr/>
          <a:lstStyle/>
          <a:p>
            <a:fld id="{CB1F126A-9F22-4F33-97AD-BBEF279397F5}" type="slidenum">
              <a:rPr lang="en-GB" smtClean="0"/>
              <a:t>‹#›</a:t>
            </a:fld>
            <a:endParaRPr lang="en-GB"/>
          </a:p>
        </p:txBody>
      </p:sp>
    </p:spTree>
    <p:extLst>
      <p:ext uri="{BB962C8B-B14F-4D97-AF65-F5344CB8AC3E}">
        <p14:creationId xmlns:p14="http://schemas.microsoft.com/office/powerpoint/2010/main" val="4008100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B3BF2-C346-476E-9467-7CD400B203D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53F5C0-CBB3-4B8E-89F9-CAE6BB441E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0CABE7-BE80-49C7-84D2-536E237171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6EDAD5C-6926-4538-BB6D-C3BB64F6F0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04F058-C225-4D32-BB31-0C07E048C4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27370AC-D617-48EB-B2A4-3FEF612729E1}"/>
              </a:ext>
            </a:extLst>
          </p:cNvPr>
          <p:cNvSpPr>
            <a:spLocks noGrp="1"/>
          </p:cNvSpPr>
          <p:nvPr>
            <p:ph type="dt" sz="half" idx="10"/>
          </p:nvPr>
        </p:nvSpPr>
        <p:spPr/>
        <p:txBody>
          <a:bodyPr/>
          <a:lstStyle/>
          <a:p>
            <a:fld id="{A0171612-5DA4-49CA-AEF6-692AD90D13CB}" type="datetimeFigureOut">
              <a:rPr lang="en-GB" smtClean="0"/>
              <a:t>01/07/2022</a:t>
            </a:fld>
            <a:endParaRPr lang="en-GB"/>
          </a:p>
        </p:txBody>
      </p:sp>
      <p:sp>
        <p:nvSpPr>
          <p:cNvPr id="8" name="Footer Placeholder 7">
            <a:extLst>
              <a:ext uri="{FF2B5EF4-FFF2-40B4-BE49-F238E27FC236}">
                <a16:creationId xmlns:a16="http://schemas.microsoft.com/office/drawing/2014/main" id="{290E9581-FCB3-4FC1-8F22-CCF4E5C84E7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15F09EA-D06B-4C3B-80CA-94A63E38A4B9}"/>
              </a:ext>
            </a:extLst>
          </p:cNvPr>
          <p:cNvSpPr>
            <a:spLocks noGrp="1"/>
          </p:cNvSpPr>
          <p:nvPr>
            <p:ph type="sldNum" sz="quarter" idx="12"/>
          </p:nvPr>
        </p:nvSpPr>
        <p:spPr/>
        <p:txBody>
          <a:bodyPr/>
          <a:lstStyle/>
          <a:p>
            <a:fld id="{CB1F126A-9F22-4F33-97AD-BBEF279397F5}" type="slidenum">
              <a:rPr lang="en-GB" smtClean="0"/>
              <a:t>‹#›</a:t>
            </a:fld>
            <a:endParaRPr lang="en-GB"/>
          </a:p>
        </p:txBody>
      </p:sp>
    </p:spTree>
    <p:extLst>
      <p:ext uri="{BB962C8B-B14F-4D97-AF65-F5344CB8AC3E}">
        <p14:creationId xmlns:p14="http://schemas.microsoft.com/office/powerpoint/2010/main" val="4108758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0D326-3027-4ADE-8597-D6585A2570E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91CC42C-53E7-4173-8EDC-515D0C29E947}"/>
              </a:ext>
            </a:extLst>
          </p:cNvPr>
          <p:cNvSpPr>
            <a:spLocks noGrp="1"/>
          </p:cNvSpPr>
          <p:nvPr>
            <p:ph type="dt" sz="half" idx="10"/>
          </p:nvPr>
        </p:nvSpPr>
        <p:spPr/>
        <p:txBody>
          <a:bodyPr/>
          <a:lstStyle/>
          <a:p>
            <a:fld id="{A0171612-5DA4-49CA-AEF6-692AD90D13CB}" type="datetimeFigureOut">
              <a:rPr lang="en-GB" smtClean="0"/>
              <a:t>01/07/2022</a:t>
            </a:fld>
            <a:endParaRPr lang="en-GB"/>
          </a:p>
        </p:txBody>
      </p:sp>
      <p:sp>
        <p:nvSpPr>
          <p:cNvPr id="4" name="Footer Placeholder 3">
            <a:extLst>
              <a:ext uri="{FF2B5EF4-FFF2-40B4-BE49-F238E27FC236}">
                <a16:creationId xmlns:a16="http://schemas.microsoft.com/office/drawing/2014/main" id="{2683C4B5-C4D0-4105-BC39-B7C21694ABF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355DDDC-42D1-48C1-85EE-FCE5AF6A81FE}"/>
              </a:ext>
            </a:extLst>
          </p:cNvPr>
          <p:cNvSpPr>
            <a:spLocks noGrp="1"/>
          </p:cNvSpPr>
          <p:nvPr>
            <p:ph type="sldNum" sz="quarter" idx="12"/>
          </p:nvPr>
        </p:nvSpPr>
        <p:spPr/>
        <p:txBody>
          <a:bodyPr/>
          <a:lstStyle/>
          <a:p>
            <a:fld id="{CB1F126A-9F22-4F33-97AD-BBEF279397F5}" type="slidenum">
              <a:rPr lang="en-GB" smtClean="0"/>
              <a:t>‹#›</a:t>
            </a:fld>
            <a:endParaRPr lang="en-GB"/>
          </a:p>
        </p:txBody>
      </p:sp>
    </p:spTree>
    <p:extLst>
      <p:ext uri="{BB962C8B-B14F-4D97-AF65-F5344CB8AC3E}">
        <p14:creationId xmlns:p14="http://schemas.microsoft.com/office/powerpoint/2010/main" val="7903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E0F50C-6F02-484A-8F66-66F7AA816FAB}"/>
              </a:ext>
            </a:extLst>
          </p:cNvPr>
          <p:cNvSpPr>
            <a:spLocks noGrp="1"/>
          </p:cNvSpPr>
          <p:nvPr>
            <p:ph type="dt" sz="half" idx="10"/>
          </p:nvPr>
        </p:nvSpPr>
        <p:spPr/>
        <p:txBody>
          <a:bodyPr/>
          <a:lstStyle/>
          <a:p>
            <a:fld id="{A0171612-5DA4-49CA-AEF6-692AD90D13CB}" type="datetimeFigureOut">
              <a:rPr lang="en-GB" smtClean="0"/>
              <a:t>01/07/2022</a:t>
            </a:fld>
            <a:endParaRPr lang="en-GB"/>
          </a:p>
        </p:txBody>
      </p:sp>
      <p:sp>
        <p:nvSpPr>
          <p:cNvPr id="3" name="Footer Placeholder 2">
            <a:extLst>
              <a:ext uri="{FF2B5EF4-FFF2-40B4-BE49-F238E27FC236}">
                <a16:creationId xmlns:a16="http://schemas.microsoft.com/office/drawing/2014/main" id="{C5D32A6B-6570-4E74-9F4F-53BABA8A85D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CB986C1-5FB8-4124-B328-806E6BA8CD45}"/>
              </a:ext>
            </a:extLst>
          </p:cNvPr>
          <p:cNvSpPr>
            <a:spLocks noGrp="1"/>
          </p:cNvSpPr>
          <p:nvPr>
            <p:ph type="sldNum" sz="quarter" idx="12"/>
          </p:nvPr>
        </p:nvSpPr>
        <p:spPr/>
        <p:txBody>
          <a:bodyPr/>
          <a:lstStyle/>
          <a:p>
            <a:fld id="{CB1F126A-9F22-4F33-97AD-BBEF279397F5}" type="slidenum">
              <a:rPr lang="en-GB" smtClean="0"/>
              <a:t>‹#›</a:t>
            </a:fld>
            <a:endParaRPr lang="en-GB"/>
          </a:p>
        </p:txBody>
      </p:sp>
    </p:spTree>
    <p:extLst>
      <p:ext uri="{BB962C8B-B14F-4D97-AF65-F5344CB8AC3E}">
        <p14:creationId xmlns:p14="http://schemas.microsoft.com/office/powerpoint/2010/main" val="1342794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09A43-BDE4-4E29-AAE3-2FAA786ABB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B429BF4-A0A1-4513-A5AD-EE283CF96C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E2A81A4-4553-4B9D-8212-F455309CB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7CD079-995E-4763-9976-03D3DC46EE6F}"/>
              </a:ext>
            </a:extLst>
          </p:cNvPr>
          <p:cNvSpPr>
            <a:spLocks noGrp="1"/>
          </p:cNvSpPr>
          <p:nvPr>
            <p:ph type="dt" sz="half" idx="10"/>
          </p:nvPr>
        </p:nvSpPr>
        <p:spPr/>
        <p:txBody>
          <a:bodyPr/>
          <a:lstStyle/>
          <a:p>
            <a:fld id="{A0171612-5DA4-49CA-AEF6-692AD90D13CB}" type="datetimeFigureOut">
              <a:rPr lang="en-GB" smtClean="0"/>
              <a:t>01/07/2022</a:t>
            </a:fld>
            <a:endParaRPr lang="en-GB"/>
          </a:p>
        </p:txBody>
      </p:sp>
      <p:sp>
        <p:nvSpPr>
          <p:cNvPr id="6" name="Footer Placeholder 5">
            <a:extLst>
              <a:ext uri="{FF2B5EF4-FFF2-40B4-BE49-F238E27FC236}">
                <a16:creationId xmlns:a16="http://schemas.microsoft.com/office/drawing/2014/main" id="{2D04FEF8-2C04-4A92-8FBC-53F5D18701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F6BC13-A940-40EE-94D0-2E6771D01E19}"/>
              </a:ext>
            </a:extLst>
          </p:cNvPr>
          <p:cNvSpPr>
            <a:spLocks noGrp="1"/>
          </p:cNvSpPr>
          <p:nvPr>
            <p:ph type="sldNum" sz="quarter" idx="12"/>
          </p:nvPr>
        </p:nvSpPr>
        <p:spPr/>
        <p:txBody>
          <a:bodyPr/>
          <a:lstStyle/>
          <a:p>
            <a:fld id="{CB1F126A-9F22-4F33-97AD-BBEF279397F5}" type="slidenum">
              <a:rPr lang="en-GB" smtClean="0"/>
              <a:t>‹#›</a:t>
            </a:fld>
            <a:endParaRPr lang="en-GB"/>
          </a:p>
        </p:txBody>
      </p:sp>
    </p:spTree>
    <p:extLst>
      <p:ext uri="{BB962C8B-B14F-4D97-AF65-F5344CB8AC3E}">
        <p14:creationId xmlns:p14="http://schemas.microsoft.com/office/powerpoint/2010/main" val="1367982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4B2F0-A279-40BC-916F-73E11C58F7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D0E608D-153B-4B65-9EB1-2B7C2776C5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C2A98A2-C219-458F-B5DF-E021D2D0D5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EA4975-16B7-4DE1-B57E-B700AEFC7E42}"/>
              </a:ext>
            </a:extLst>
          </p:cNvPr>
          <p:cNvSpPr>
            <a:spLocks noGrp="1"/>
          </p:cNvSpPr>
          <p:nvPr>
            <p:ph type="dt" sz="half" idx="10"/>
          </p:nvPr>
        </p:nvSpPr>
        <p:spPr/>
        <p:txBody>
          <a:bodyPr/>
          <a:lstStyle/>
          <a:p>
            <a:fld id="{A0171612-5DA4-49CA-AEF6-692AD90D13CB}" type="datetimeFigureOut">
              <a:rPr lang="en-GB" smtClean="0"/>
              <a:t>01/07/2022</a:t>
            </a:fld>
            <a:endParaRPr lang="en-GB"/>
          </a:p>
        </p:txBody>
      </p:sp>
      <p:sp>
        <p:nvSpPr>
          <p:cNvPr id="6" name="Footer Placeholder 5">
            <a:extLst>
              <a:ext uri="{FF2B5EF4-FFF2-40B4-BE49-F238E27FC236}">
                <a16:creationId xmlns:a16="http://schemas.microsoft.com/office/drawing/2014/main" id="{F0386F00-A7C2-4501-846B-A68265F133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B18233-669E-4515-BA6E-10E0BE22A105}"/>
              </a:ext>
            </a:extLst>
          </p:cNvPr>
          <p:cNvSpPr>
            <a:spLocks noGrp="1"/>
          </p:cNvSpPr>
          <p:nvPr>
            <p:ph type="sldNum" sz="quarter" idx="12"/>
          </p:nvPr>
        </p:nvSpPr>
        <p:spPr/>
        <p:txBody>
          <a:bodyPr/>
          <a:lstStyle/>
          <a:p>
            <a:fld id="{CB1F126A-9F22-4F33-97AD-BBEF279397F5}" type="slidenum">
              <a:rPr lang="en-GB" smtClean="0"/>
              <a:t>‹#›</a:t>
            </a:fld>
            <a:endParaRPr lang="en-GB"/>
          </a:p>
        </p:txBody>
      </p:sp>
    </p:spTree>
    <p:extLst>
      <p:ext uri="{BB962C8B-B14F-4D97-AF65-F5344CB8AC3E}">
        <p14:creationId xmlns:p14="http://schemas.microsoft.com/office/powerpoint/2010/main" val="4087943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4ACC4D-5A8D-4D13-A682-14D8E18A57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E5EE86-9223-4A7B-8FD0-CB24873BD9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DB22EB-F366-47DB-BAE8-D391A6FA04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171612-5DA4-49CA-AEF6-692AD90D13CB}" type="datetimeFigureOut">
              <a:rPr lang="en-GB" smtClean="0"/>
              <a:t>01/07/2022</a:t>
            </a:fld>
            <a:endParaRPr lang="en-GB"/>
          </a:p>
        </p:txBody>
      </p:sp>
      <p:sp>
        <p:nvSpPr>
          <p:cNvPr id="5" name="Footer Placeholder 4">
            <a:extLst>
              <a:ext uri="{FF2B5EF4-FFF2-40B4-BE49-F238E27FC236}">
                <a16:creationId xmlns:a16="http://schemas.microsoft.com/office/drawing/2014/main" id="{EC791CEB-BB29-45C8-BFED-8F26684EEB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F9B61CD-F39E-4E37-9697-C8573FE55D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1F126A-9F22-4F33-97AD-BBEF279397F5}" type="slidenum">
              <a:rPr lang="en-GB" smtClean="0"/>
              <a:t>‹#›</a:t>
            </a:fld>
            <a:endParaRPr lang="en-GB"/>
          </a:p>
        </p:txBody>
      </p:sp>
    </p:spTree>
    <p:extLst>
      <p:ext uri="{BB962C8B-B14F-4D97-AF65-F5344CB8AC3E}">
        <p14:creationId xmlns:p14="http://schemas.microsoft.com/office/powerpoint/2010/main" val="999693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9702189-73BA-4237-8F3A-110BDEA96667}"/>
              </a:ext>
            </a:extLst>
          </p:cNvPr>
          <p:cNvSpPr>
            <a:spLocks noGrp="1"/>
          </p:cNvSpPr>
          <p:nvPr>
            <p:ph type="ctrTitle"/>
          </p:nvPr>
        </p:nvSpPr>
        <p:spPr>
          <a:xfrm>
            <a:off x="1848465" y="3006123"/>
            <a:ext cx="8495070" cy="1784402"/>
          </a:xfrm>
        </p:spPr>
        <p:txBody>
          <a:bodyPr anchor="b">
            <a:normAutofit/>
          </a:bodyPr>
          <a:lstStyle/>
          <a:p>
            <a:r>
              <a:rPr lang="en-GB" b="1" dirty="0">
                <a:solidFill>
                  <a:srgbClr val="FFFFFF"/>
                </a:solidFill>
                <a:latin typeface="Cambria" panose="02040503050406030204" pitchFamily="18" charset="0"/>
                <a:ea typeface="Cambria" panose="02040503050406030204" pitchFamily="18" charset="0"/>
              </a:rPr>
              <a:t>Domestic Homicide Review</a:t>
            </a:r>
            <a:r>
              <a:rPr lang="en-GB" dirty="0">
                <a:solidFill>
                  <a:srgbClr val="FFFFFF"/>
                </a:solidFill>
                <a:latin typeface="Cambria" panose="02040503050406030204" pitchFamily="18" charset="0"/>
                <a:ea typeface="Cambria" panose="02040503050406030204" pitchFamily="18" charset="0"/>
              </a:rPr>
              <a:t>s</a:t>
            </a:r>
          </a:p>
        </p:txBody>
      </p:sp>
      <p:sp>
        <p:nvSpPr>
          <p:cNvPr id="3" name="Subtitle 2">
            <a:extLst>
              <a:ext uri="{FF2B5EF4-FFF2-40B4-BE49-F238E27FC236}">
                <a16:creationId xmlns:a16="http://schemas.microsoft.com/office/drawing/2014/main" id="{9531A55E-9F2E-4858-A0E7-F80295C4A9FF}"/>
              </a:ext>
            </a:extLst>
          </p:cNvPr>
          <p:cNvSpPr>
            <a:spLocks noGrp="1"/>
          </p:cNvSpPr>
          <p:nvPr>
            <p:ph type="subTitle" idx="1"/>
          </p:nvPr>
        </p:nvSpPr>
        <p:spPr>
          <a:xfrm>
            <a:off x="1848465" y="4909206"/>
            <a:ext cx="8495070" cy="1463019"/>
          </a:xfrm>
        </p:spPr>
        <p:txBody>
          <a:bodyPr>
            <a:normAutofit/>
          </a:bodyPr>
          <a:lstStyle/>
          <a:p>
            <a:r>
              <a:rPr lang="en-GB" b="1" dirty="0">
                <a:solidFill>
                  <a:srgbClr val="FFFFFF"/>
                </a:solidFill>
                <a:latin typeface="Cambria" panose="02040503050406030204" pitchFamily="18" charset="0"/>
                <a:ea typeface="Cambria" panose="02040503050406030204" pitchFamily="18" charset="0"/>
              </a:rPr>
              <a:t>Vickie Crompton</a:t>
            </a:r>
          </a:p>
          <a:p>
            <a:r>
              <a:rPr lang="en-GB" b="1" dirty="0">
                <a:solidFill>
                  <a:srgbClr val="FFFFFF"/>
                </a:solidFill>
                <a:latin typeface="Cambria" panose="02040503050406030204" pitchFamily="18" charset="0"/>
                <a:ea typeface="Cambria" panose="02040503050406030204" pitchFamily="18" charset="0"/>
              </a:rPr>
              <a:t>Domestic Abuse &amp; Sexual Violence Partnership</a:t>
            </a:r>
          </a:p>
          <a:p>
            <a:r>
              <a:rPr lang="en-GB" b="1" dirty="0">
                <a:solidFill>
                  <a:srgbClr val="FFFFFF"/>
                </a:solidFill>
                <a:latin typeface="Cambria" panose="02040503050406030204" pitchFamily="18" charset="0"/>
                <a:ea typeface="Cambria" panose="02040503050406030204" pitchFamily="18" charset="0"/>
              </a:rPr>
              <a:t>June 2022</a:t>
            </a:r>
          </a:p>
        </p:txBody>
      </p:sp>
      <p:sp>
        <p:nvSpPr>
          <p:cNvPr id="11" name="Oval 10">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rgbClr val="27AF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 company name&#10;&#10;Description automatically generated">
            <a:extLst>
              <a:ext uri="{FF2B5EF4-FFF2-40B4-BE49-F238E27FC236}">
                <a16:creationId xmlns:a16="http://schemas.microsoft.com/office/drawing/2014/main" id="{58B53862-916D-4268-827A-0E8DAFFDD9D7}"/>
              </a:ext>
            </a:extLst>
          </p:cNvPr>
          <p:cNvPicPr>
            <a:picLocks noChangeAspect="1"/>
          </p:cNvPicPr>
          <p:nvPr/>
        </p:nvPicPr>
        <p:blipFill>
          <a:blip r:embed="rId2"/>
          <a:stretch>
            <a:fillRect/>
          </a:stretch>
        </p:blipFill>
        <p:spPr>
          <a:xfrm>
            <a:off x="5316851" y="1281798"/>
            <a:ext cx="1558298" cy="1397980"/>
          </a:xfrm>
          <a:prstGeom prst="rect">
            <a:avLst/>
          </a:prstGeom>
        </p:spPr>
      </p:pic>
    </p:spTree>
    <p:extLst>
      <p:ext uri="{BB962C8B-B14F-4D97-AF65-F5344CB8AC3E}">
        <p14:creationId xmlns:p14="http://schemas.microsoft.com/office/powerpoint/2010/main" val="3826062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721D4D-00FB-4B79-B39E-8F7394528B8A}"/>
              </a:ext>
            </a:extLst>
          </p:cNvPr>
          <p:cNvSpPr>
            <a:spLocks noGrp="1"/>
          </p:cNvSpPr>
          <p:nvPr>
            <p:ph idx="1"/>
          </p:nvPr>
        </p:nvSpPr>
        <p:spPr>
          <a:xfrm>
            <a:off x="838200" y="871403"/>
            <a:ext cx="9458325" cy="1460500"/>
          </a:xfrm>
        </p:spPr>
        <p:txBody>
          <a:bodyPr/>
          <a:lstStyle/>
          <a:p>
            <a:pPr marL="0" indent="0" algn="ctr">
              <a:buNone/>
            </a:pPr>
            <a:r>
              <a:rPr lang="en-GB" b="1" dirty="0">
                <a:solidFill>
                  <a:schemeClr val="accent1">
                    <a:lumMod val="75000"/>
                  </a:schemeClr>
                </a:solidFill>
                <a:latin typeface="Cambria" panose="02040503050406030204" pitchFamily="18" charset="0"/>
                <a:ea typeface="Cambria" panose="02040503050406030204" pitchFamily="18" charset="0"/>
              </a:rPr>
              <a:t> </a:t>
            </a:r>
            <a:endParaRPr lang="en-GB" dirty="0">
              <a:solidFill>
                <a:srgbClr val="0070C0"/>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A225BD9C-0910-4B57-BABB-452B55BC2121}"/>
              </a:ext>
            </a:extLst>
          </p:cNvPr>
          <p:cNvPicPr>
            <a:picLocks noChangeAspect="1"/>
          </p:cNvPicPr>
          <p:nvPr/>
        </p:nvPicPr>
        <p:blipFill>
          <a:blip r:embed="rId2"/>
          <a:stretch>
            <a:fillRect/>
          </a:stretch>
        </p:blipFill>
        <p:spPr>
          <a:xfrm>
            <a:off x="10539806" y="230188"/>
            <a:ext cx="1627988" cy="1460500"/>
          </a:xfrm>
          <a:prstGeom prst="rect">
            <a:avLst/>
          </a:prstGeom>
        </p:spPr>
      </p:pic>
      <p:pic>
        <p:nvPicPr>
          <p:cNvPr id="2" name="Picture 1">
            <a:extLst>
              <a:ext uri="{FF2B5EF4-FFF2-40B4-BE49-F238E27FC236}">
                <a16:creationId xmlns:a16="http://schemas.microsoft.com/office/drawing/2014/main" id="{FC800C54-B067-4E5B-B041-DCB42733FD12}"/>
              </a:ext>
            </a:extLst>
          </p:cNvPr>
          <p:cNvPicPr>
            <a:picLocks noChangeAspect="1"/>
          </p:cNvPicPr>
          <p:nvPr/>
        </p:nvPicPr>
        <p:blipFill>
          <a:blip r:embed="rId3"/>
          <a:stretch>
            <a:fillRect/>
          </a:stretch>
        </p:blipFill>
        <p:spPr>
          <a:xfrm>
            <a:off x="2638107" y="2333627"/>
            <a:ext cx="6591935" cy="4384942"/>
          </a:xfrm>
          <a:prstGeom prst="rect">
            <a:avLst/>
          </a:prstGeom>
        </p:spPr>
      </p:pic>
      <p:sp>
        <p:nvSpPr>
          <p:cNvPr id="12" name="Content Placeholder 2">
            <a:extLst>
              <a:ext uri="{FF2B5EF4-FFF2-40B4-BE49-F238E27FC236}">
                <a16:creationId xmlns:a16="http://schemas.microsoft.com/office/drawing/2014/main" id="{07CE4B48-19EE-42E6-ACE6-22F81419B7AF}"/>
              </a:ext>
            </a:extLst>
          </p:cNvPr>
          <p:cNvSpPr txBox="1">
            <a:spLocks/>
          </p:cNvSpPr>
          <p:nvPr/>
        </p:nvSpPr>
        <p:spPr>
          <a:xfrm>
            <a:off x="959840" y="495301"/>
            <a:ext cx="9458325" cy="20288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b="1" dirty="0">
                <a:solidFill>
                  <a:srgbClr val="0070C0"/>
                </a:solidFill>
                <a:latin typeface="Cambria" panose="02040503050406030204" pitchFamily="18" charset="0"/>
                <a:ea typeface="Cambria" panose="02040503050406030204" pitchFamily="18" charset="0"/>
              </a:rPr>
              <a:t>In Cambridgeshire and Peterborough, of the 15 domestic homicides, 6 were in Peterborough, 3 were in Fenland, 3 were in Huntingdonshire, 2 were in South </a:t>
            </a:r>
            <a:r>
              <a:rPr lang="en-GB" b="1" dirty="0" err="1">
                <a:solidFill>
                  <a:srgbClr val="0070C0"/>
                </a:solidFill>
                <a:latin typeface="Cambria" panose="02040503050406030204" pitchFamily="18" charset="0"/>
                <a:ea typeface="Cambria" panose="02040503050406030204" pitchFamily="18" charset="0"/>
              </a:rPr>
              <a:t>Cambs</a:t>
            </a:r>
            <a:r>
              <a:rPr lang="en-GB" b="1" dirty="0">
                <a:solidFill>
                  <a:srgbClr val="0070C0"/>
                </a:solidFill>
                <a:latin typeface="Cambria" panose="02040503050406030204" pitchFamily="18" charset="0"/>
                <a:ea typeface="Cambria" panose="02040503050406030204" pitchFamily="18" charset="0"/>
              </a:rPr>
              <a:t> and 1 was in Cambridge City. </a:t>
            </a:r>
            <a:endParaRPr lang="en-GB"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5238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721D4D-00FB-4B79-B39E-8F7394528B8A}"/>
              </a:ext>
            </a:extLst>
          </p:cNvPr>
          <p:cNvSpPr>
            <a:spLocks noGrp="1"/>
          </p:cNvSpPr>
          <p:nvPr>
            <p:ph idx="1"/>
          </p:nvPr>
        </p:nvSpPr>
        <p:spPr>
          <a:xfrm>
            <a:off x="762000" y="720726"/>
            <a:ext cx="9458325" cy="1460500"/>
          </a:xfrm>
        </p:spPr>
        <p:txBody>
          <a:bodyPr>
            <a:normAutofit/>
          </a:bodyPr>
          <a:lstStyle/>
          <a:p>
            <a:pPr marL="0" indent="0" algn="ctr">
              <a:buNone/>
            </a:pPr>
            <a:r>
              <a:rPr lang="en-GB" sz="3200" b="1" dirty="0">
                <a:solidFill>
                  <a:srgbClr val="0070C0"/>
                </a:solidFill>
                <a:latin typeface="Cambria" panose="02040503050406030204" pitchFamily="18" charset="0"/>
                <a:ea typeface="Cambria" panose="02040503050406030204" pitchFamily="18" charset="0"/>
              </a:rPr>
              <a:t>13 victims were female, and 2 were male -  this translates to 86.6% of victims being female.</a:t>
            </a:r>
          </a:p>
        </p:txBody>
      </p:sp>
      <p:pic>
        <p:nvPicPr>
          <p:cNvPr id="4" name="Picture 3">
            <a:extLst>
              <a:ext uri="{FF2B5EF4-FFF2-40B4-BE49-F238E27FC236}">
                <a16:creationId xmlns:a16="http://schemas.microsoft.com/office/drawing/2014/main" id="{A225BD9C-0910-4B57-BABB-452B55BC2121}"/>
              </a:ext>
            </a:extLst>
          </p:cNvPr>
          <p:cNvPicPr>
            <a:picLocks noChangeAspect="1"/>
          </p:cNvPicPr>
          <p:nvPr/>
        </p:nvPicPr>
        <p:blipFill>
          <a:blip r:embed="rId2"/>
          <a:stretch>
            <a:fillRect/>
          </a:stretch>
        </p:blipFill>
        <p:spPr>
          <a:xfrm>
            <a:off x="10539806" y="230188"/>
            <a:ext cx="1627988" cy="1460500"/>
          </a:xfrm>
          <a:prstGeom prst="rect">
            <a:avLst/>
          </a:prstGeom>
        </p:spPr>
      </p:pic>
      <p:pic>
        <p:nvPicPr>
          <p:cNvPr id="2" name="Picture 1">
            <a:extLst>
              <a:ext uri="{FF2B5EF4-FFF2-40B4-BE49-F238E27FC236}">
                <a16:creationId xmlns:a16="http://schemas.microsoft.com/office/drawing/2014/main" id="{0F5C7842-5844-41B1-BBE0-BF247C0C4D72}"/>
              </a:ext>
            </a:extLst>
          </p:cNvPr>
          <p:cNvPicPr>
            <a:picLocks noChangeAspect="1"/>
          </p:cNvPicPr>
          <p:nvPr/>
        </p:nvPicPr>
        <p:blipFill>
          <a:blip r:embed="rId3"/>
          <a:stretch>
            <a:fillRect/>
          </a:stretch>
        </p:blipFill>
        <p:spPr>
          <a:xfrm>
            <a:off x="2447903" y="2010627"/>
            <a:ext cx="6419871" cy="4391443"/>
          </a:xfrm>
          <a:prstGeom prst="rect">
            <a:avLst/>
          </a:prstGeom>
        </p:spPr>
      </p:pic>
    </p:spTree>
    <p:extLst>
      <p:ext uri="{BB962C8B-B14F-4D97-AF65-F5344CB8AC3E}">
        <p14:creationId xmlns:p14="http://schemas.microsoft.com/office/powerpoint/2010/main" val="1943184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721D4D-00FB-4B79-B39E-8F7394528B8A}"/>
              </a:ext>
            </a:extLst>
          </p:cNvPr>
          <p:cNvSpPr>
            <a:spLocks noGrp="1"/>
          </p:cNvSpPr>
          <p:nvPr>
            <p:ph idx="1"/>
          </p:nvPr>
        </p:nvSpPr>
        <p:spPr>
          <a:xfrm>
            <a:off x="841927" y="342949"/>
            <a:ext cx="9458325" cy="1838277"/>
          </a:xfrm>
        </p:spPr>
        <p:txBody>
          <a:bodyPr>
            <a:normAutofit/>
          </a:bodyPr>
          <a:lstStyle/>
          <a:p>
            <a:pPr marL="0" indent="0" algn="ctr">
              <a:buNone/>
            </a:pPr>
            <a:r>
              <a:rPr lang="en-GB" sz="3200" b="1" dirty="0">
                <a:solidFill>
                  <a:srgbClr val="0070C0"/>
                </a:solidFill>
                <a:latin typeface="Cambria" panose="02040503050406030204" pitchFamily="18" charset="0"/>
                <a:ea typeface="Cambria" panose="02040503050406030204" pitchFamily="18" charset="0"/>
              </a:rPr>
              <a:t>8 victims were White British, 4 were Lithuanian, 1 were British Chinese, 1 was of Pakistani ethnicity and 1 was of Polish ethnicity.</a:t>
            </a:r>
          </a:p>
        </p:txBody>
      </p:sp>
      <p:pic>
        <p:nvPicPr>
          <p:cNvPr id="4" name="Picture 3">
            <a:extLst>
              <a:ext uri="{FF2B5EF4-FFF2-40B4-BE49-F238E27FC236}">
                <a16:creationId xmlns:a16="http://schemas.microsoft.com/office/drawing/2014/main" id="{A225BD9C-0910-4B57-BABB-452B55BC2121}"/>
              </a:ext>
            </a:extLst>
          </p:cNvPr>
          <p:cNvPicPr>
            <a:picLocks noChangeAspect="1"/>
          </p:cNvPicPr>
          <p:nvPr/>
        </p:nvPicPr>
        <p:blipFill>
          <a:blip r:embed="rId2"/>
          <a:stretch>
            <a:fillRect/>
          </a:stretch>
        </p:blipFill>
        <p:spPr>
          <a:xfrm>
            <a:off x="10539806" y="230188"/>
            <a:ext cx="1627988" cy="1460500"/>
          </a:xfrm>
          <a:prstGeom prst="rect">
            <a:avLst/>
          </a:prstGeom>
        </p:spPr>
      </p:pic>
      <p:pic>
        <p:nvPicPr>
          <p:cNvPr id="2" name="Picture 1">
            <a:extLst>
              <a:ext uri="{FF2B5EF4-FFF2-40B4-BE49-F238E27FC236}">
                <a16:creationId xmlns:a16="http://schemas.microsoft.com/office/drawing/2014/main" id="{91D66B90-EB94-438C-8C02-8304896465A6}"/>
              </a:ext>
            </a:extLst>
          </p:cNvPr>
          <p:cNvPicPr>
            <a:picLocks noChangeAspect="1"/>
          </p:cNvPicPr>
          <p:nvPr/>
        </p:nvPicPr>
        <p:blipFill>
          <a:blip r:embed="rId3"/>
          <a:stretch>
            <a:fillRect/>
          </a:stretch>
        </p:blipFill>
        <p:spPr>
          <a:xfrm>
            <a:off x="2466975" y="2143126"/>
            <a:ext cx="6409689" cy="4371925"/>
          </a:xfrm>
          <a:prstGeom prst="rect">
            <a:avLst/>
          </a:prstGeom>
        </p:spPr>
      </p:pic>
    </p:spTree>
    <p:extLst>
      <p:ext uri="{BB962C8B-B14F-4D97-AF65-F5344CB8AC3E}">
        <p14:creationId xmlns:p14="http://schemas.microsoft.com/office/powerpoint/2010/main" val="1479830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721D4D-00FB-4B79-B39E-8F7394528B8A}"/>
              </a:ext>
            </a:extLst>
          </p:cNvPr>
          <p:cNvSpPr>
            <a:spLocks noGrp="1"/>
          </p:cNvSpPr>
          <p:nvPr>
            <p:ph idx="1"/>
          </p:nvPr>
        </p:nvSpPr>
        <p:spPr>
          <a:xfrm>
            <a:off x="466725" y="1030287"/>
            <a:ext cx="4752975" cy="6265863"/>
          </a:xfrm>
        </p:spPr>
        <p:txBody>
          <a:bodyPr>
            <a:normAutofit/>
          </a:bodyPr>
          <a:lstStyle/>
          <a:p>
            <a:pPr marL="0" indent="0" algn="ctr">
              <a:buNone/>
            </a:pPr>
            <a:r>
              <a:rPr lang="en-GB" b="1" dirty="0">
                <a:solidFill>
                  <a:srgbClr val="0070C0"/>
                </a:solidFill>
                <a:latin typeface="Cambria" panose="02040503050406030204" pitchFamily="18" charset="0"/>
                <a:ea typeface="Cambria" panose="02040503050406030204" pitchFamily="18" charset="0"/>
              </a:rPr>
              <a:t>The average age of victims was 45. </a:t>
            </a:r>
          </a:p>
          <a:p>
            <a:pPr marL="0" indent="0" algn="ctr">
              <a:buNone/>
            </a:pPr>
            <a:endParaRPr lang="en-GB" b="1" dirty="0">
              <a:solidFill>
                <a:srgbClr val="0070C0"/>
              </a:solidFill>
              <a:latin typeface="Cambria" panose="02040503050406030204" pitchFamily="18" charset="0"/>
              <a:ea typeface="Cambria" panose="02040503050406030204" pitchFamily="18" charset="0"/>
            </a:endParaRPr>
          </a:p>
          <a:p>
            <a:pPr marL="0" indent="0" algn="ctr">
              <a:buNone/>
            </a:pPr>
            <a:r>
              <a:rPr lang="en-GB" b="1" dirty="0">
                <a:solidFill>
                  <a:srgbClr val="0070C0"/>
                </a:solidFill>
                <a:latin typeface="Cambria" panose="02040503050406030204" pitchFamily="18" charset="0"/>
                <a:ea typeface="Cambria" panose="02040503050406030204" pitchFamily="18" charset="0"/>
              </a:rPr>
              <a:t>There were 3 victims each in the 31-40 age category, the 41-50 age category, the 51-60 category and the 61+ category. </a:t>
            </a:r>
          </a:p>
          <a:p>
            <a:pPr marL="0" indent="0" algn="ctr">
              <a:buNone/>
            </a:pPr>
            <a:endParaRPr lang="en-GB" b="1" dirty="0">
              <a:solidFill>
                <a:srgbClr val="0070C0"/>
              </a:solidFill>
              <a:latin typeface="Cambria" panose="02040503050406030204" pitchFamily="18" charset="0"/>
              <a:ea typeface="Cambria" panose="02040503050406030204" pitchFamily="18" charset="0"/>
            </a:endParaRPr>
          </a:p>
          <a:p>
            <a:pPr marL="0" indent="0" algn="ctr">
              <a:buNone/>
            </a:pPr>
            <a:r>
              <a:rPr lang="en-GB" b="1" dirty="0">
                <a:solidFill>
                  <a:srgbClr val="0070C0"/>
                </a:solidFill>
                <a:latin typeface="Cambria" panose="02040503050406030204" pitchFamily="18" charset="0"/>
                <a:ea typeface="Cambria" panose="02040503050406030204" pitchFamily="18" charset="0"/>
              </a:rPr>
              <a:t>There were 2 victims in the 21-30 category and 1 victim was under 20.</a:t>
            </a:r>
            <a:endParaRPr lang="en-GB" dirty="0">
              <a:solidFill>
                <a:srgbClr val="0070C0"/>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A225BD9C-0910-4B57-BABB-452B55BC2121}"/>
              </a:ext>
            </a:extLst>
          </p:cNvPr>
          <p:cNvPicPr>
            <a:picLocks noChangeAspect="1"/>
          </p:cNvPicPr>
          <p:nvPr/>
        </p:nvPicPr>
        <p:blipFill>
          <a:blip r:embed="rId2"/>
          <a:stretch>
            <a:fillRect/>
          </a:stretch>
        </p:blipFill>
        <p:spPr>
          <a:xfrm>
            <a:off x="10539806" y="230188"/>
            <a:ext cx="1627988" cy="1460500"/>
          </a:xfrm>
          <a:prstGeom prst="rect">
            <a:avLst/>
          </a:prstGeom>
        </p:spPr>
      </p:pic>
      <p:pic>
        <p:nvPicPr>
          <p:cNvPr id="2" name="Picture 1">
            <a:extLst>
              <a:ext uri="{FF2B5EF4-FFF2-40B4-BE49-F238E27FC236}">
                <a16:creationId xmlns:a16="http://schemas.microsoft.com/office/drawing/2014/main" id="{2A16C978-5D68-4592-92F7-9D0E374DCA18}"/>
              </a:ext>
            </a:extLst>
          </p:cNvPr>
          <p:cNvPicPr>
            <a:picLocks noChangeAspect="1"/>
          </p:cNvPicPr>
          <p:nvPr/>
        </p:nvPicPr>
        <p:blipFill>
          <a:blip r:embed="rId3"/>
          <a:stretch>
            <a:fillRect/>
          </a:stretch>
        </p:blipFill>
        <p:spPr>
          <a:xfrm>
            <a:off x="5667377" y="1859560"/>
            <a:ext cx="6057898" cy="3966847"/>
          </a:xfrm>
          <a:prstGeom prst="rect">
            <a:avLst/>
          </a:prstGeom>
        </p:spPr>
      </p:pic>
    </p:spTree>
    <p:extLst>
      <p:ext uri="{BB962C8B-B14F-4D97-AF65-F5344CB8AC3E}">
        <p14:creationId xmlns:p14="http://schemas.microsoft.com/office/powerpoint/2010/main" val="3104327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721D4D-00FB-4B79-B39E-8F7394528B8A}"/>
              </a:ext>
            </a:extLst>
          </p:cNvPr>
          <p:cNvSpPr>
            <a:spLocks noGrp="1"/>
          </p:cNvSpPr>
          <p:nvPr>
            <p:ph idx="1"/>
          </p:nvPr>
        </p:nvSpPr>
        <p:spPr>
          <a:xfrm>
            <a:off x="762000" y="333375"/>
            <a:ext cx="9458325" cy="2286000"/>
          </a:xfrm>
        </p:spPr>
        <p:txBody>
          <a:bodyPr>
            <a:normAutofit fontScale="92500" lnSpcReduction="10000"/>
          </a:bodyPr>
          <a:lstStyle/>
          <a:p>
            <a:pPr marL="0" indent="0" algn="ctr">
              <a:buNone/>
            </a:pPr>
            <a:r>
              <a:rPr lang="en-GB" b="1" dirty="0">
                <a:solidFill>
                  <a:srgbClr val="0070C0"/>
                </a:solidFill>
                <a:latin typeface="Cambria" panose="02040503050406030204" pitchFamily="18" charset="0"/>
                <a:ea typeface="Cambria" panose="02040503050406030204" pitchFamily="18" charset="0"/>
              </a:rPr>
              <a:t>The most common location of death was at the home address of the victim (10 cases). </a:t>
            </a:r>
          </a:p>
          <a:p>
            <a:pPr marL="0" indent="0" algn="ctr">
              <a:buNone/>
            </a:pPr>
            <a:r>
              <a:rPr lang="en-GB" b="1" dirty="0">
                <a:solidFill>
                  <a:srgbClr val="0070C0"/>
                </a:solidFill>
                <a:latin typeface="Cambria" panose="02040503050406030204" pitchFamily="18" charset="0"/>
                <a:ea typeface="Cambria" panose="02040503050406030204" pitchFamily="18" charset="0"/>
              </a:rPr>
              <a:t>The perpetrators address (1 case), outside (1 case) and mutual friends house (1 case) were also known locations of death. </a:t>
            </a:r>
          </a:p>
          <a:p>
            <a:pPr marL="0" indent="0" algn="ctr">
              <a:buNone/>
            </a:pPr>
            <a:r>
              <a:rPr lang="en-GB" b="1" dirty="0">
                <a:solidFill>
                  <a:srgbClr val="0070C0"/>
                </a:solidFill>
                <a:latin typeface="Cambria" panose="02040503050406030204" pitchFamily="18" charset="0"/>
                <a:ea typeface="Cambria" panose="02040503050406030204" pitchFamily="18" charset="0"/>
              </a:rPr>
              <a:t>In 2 cases, the location of death was unknown</a:t>
            </a:r>
            <a:r>
              <a:rPr lang="en-GB" b="1" dirty="0">
                <a:solidFill>
                  <a:schemeClr val="accent1">
                    <a:lumMod val="75000"/>
                  </a:schemeClr>
                </a:solidFill>
                <a:latin typeface="Cambria" panose="02040503050406030204" pitchFamily="18" charset="0"/>
                <a:ea typeface="Cambria" panose="02040503050406030204" pitchFamily="18" charset="0"/>
              </a:rPr>
              <a:t>.</a:t>
            </a:r>
            <a:endParaRPr lang="en-GB" dirty="0">
              <a:solidFill>
                <a:srgbClr val="0070C0"/>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A225BD9C-0910-4B57-BABB-452B55BC2121}"/>
              </a:ext>
            </a:extLst>
          </p:cNvPr>
          <p:cNvPicPr>
            <a:picLocks noChangeAspect="1"/>
          </p:cNvPicPr>
          <p:nvPr/>
        </p:nvPicPr>
        <p:blipFill>
          <a:blip r:embed="rId2"/>
          <a:stretch>
            <a:fillRect/>
          </a:stretch>
        </p:blipFill>
        <p:spPr>
          <a:xfrm>
            <a:off x="10539806" y="230188"/>
            <a:ext cx="1627988" cy="1460500"/>
          </a:xfrm>
          <a:prstGeom prst="rect">
            <a:avLst/>
          </a:prstGeom>
        </p:spPr>
      </p:pic>
      <p:pic>
        <p:nvPicPr>
          <p:cNvPr id="2" name="Picture 1">
            <a:extLst>
              <a:ext uri="{FF2B5EF4-FFF2-40B4-BE49-F238E27FC236}">
                <a16:creationId xmlns:a16="http://schemas.microsoft.com/office/drawing/2014/main" id="{089BF4F2-88C4-48CA-BB01-81837C7105CC}"/>
              </a:ext>
            </a:extLst>
          </p:cNvPr>
          <p:cNvPicPr>
            <a:picLocks noChangeAspect="1"/>
          </p:cNvPicPr>
          <p:nvPr/>
        </p:nvPicPr>
        <p:blipFill>
          <a:blip r:embed="rId3"/>
          <a:stretch>
            <a:fillRect/>
          </a:stretch>
        </p:blipFill>
        <p:spPr>
          <a:xfrm>
            <a:off x="3065087" y="2743979"/>
            <a:ext cx="5478264" cy="3780646"/>
          </a:xfrm>
          <a:prstGeom prst="rect">
            <a:avLst/>
          </a:prstGeom>
        </p:spPr>
      </p:pic>
    </p:spTree>
    <p:extLst>
      <p:ext uri="{BB962C8B-B14F-4D97-AF65-F5344CB8AC3E}">
        <p14:creationId xmlns:p14="http://schemas.microsoft.com/office/powerpoint/2010/main" val="2955114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721D4D-00FB-4B79-B39E-8F7394528B8A}"/>
              </a:ext>
            </a:extLst>
          </p:cNvPr>
          <p:cNvSpPr>
            <a:spLocks noGrp="1"/>
          </p:cNvSpPr>
          <p:nvPr>
            <p:ph idx="1"/>
          </p:nvPr>
        </p:nvSpPr>
        <p:spPr>
          <a:xfrm>
            <a:off x="6795127" y="1690688"/>
            <a:ext cx="5244473" cy="4152900"/>
          </a:xfrm>
        </p:spPr>
        <p:txBody>
          <a:bodyPr>
            <a:normAutofit/>
          </a:bodyPr>
          <a:lstStyle/>
          <a:p>
            <a:pPr marL="0" indent="0" algn="ctr">
              <a:buNone/>
            </a:pPr>
            <a:r>
              <a:rPr lang="en-GB" b="1" dirty="0">
                <a:solidFill>
                  <a:srgbClr val="0070C0"/>
                </a:solidFill>
                <a:latin typeface="Cambria" panose="02040503050406030204" pitchFamily="18" charset="0"/>
                <a:ea typeface="Cambria" panose="02040503050406030204" pitchFamily="18" charset="0"/>
              </a:rPr>
              <a:t>33% (5) of victims lived in a privately rented home, 27% (4) lived in social rented housing and 20% (3) lived in privately owned homes.</a:t>
            </a:r>
          </a:p>
          <a:p>
            <a:pPr marL="0" indent="0" algn="ctr">
              <a:buNone/>
            </a:pPr>
            <a:endParaRPr lang="en-GB" b="1" dirty="0">
              <a:solidFill>
                <a:srgbClr val="0070C0"/>
              </a:solidFill>
              <a:latin typeface="Cambria" panose="02040503050406030204" pitchFamily="18" charset="0"/>
              <a:ea typeface="Cambria" panose="02040503050406030204" pitchFamily="18" charset="0"/>
            </a:endParaRPr>
          </a:p>
          <a:p>
            <a:pPr marL="0" indent="0" algn="ctr">
              <a:buNone/>
            </a:pPr>
            <a:r>
              <a:rPr lang="en-GB" b="1" dirty="0">
                <a:solidFill>
                  <a:srgbClr val="0070C0"/>
                </a:solidFill>
                <a:latin typeface="Cambria" panose="02040503050406030204" pitchFamily="18" charset="0"/>
                <a:ea typeface="Cambria" panose="02040503050406030204" pitchFamily="18" charset="0"/>
              </a:rPr>
              <a:t> 7% (1) had no fixed abode and in 13% (2) of cases the home situation was unknown.</a:t>
            </a:r>
            <a:endParaRPr lang="en-GB" dirty="0">
              <a:solidFill>
                <a:srgbClr val="0070C0"/>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A225BD9C-0910-4B57-BABB-452B55BC2121}"/>
              </a:ext>
            </a:extLst>
          </p:cNvPr>
          <p:cNvPicPr>
            <a:picLocks noChangeAspect="1"/>
          </p:cNvPicPr>
          <p:nvPr/>
        </p:nvPicPr>
        <p:blipFill>
          <a:blip r:embed="rId2"/>
          <a:stretch>
            <a:fillRect/>
          </a:stretch>
        </p:blipFill>
        <p:spPr>
          <a:xfrm>
            <a:off x="10539806" y="230188"/>
            <a:ext cx="1627988" cy="1460500"/>
          </a:xfrm>
          <a:prstGeom prst="rect">
            <a:avLst/>
          </a:prstGeom>
        </p:spPr>
      </p:pic>
      <p:pic>
        <p:nvPicPr>
          <p:cNvPr id="2" name="Picture 1">
            <a:extLst>
              <a:ext uri="{FF2B5EF4-FFF2-40B4-BE49-F238E27FC236}">
                <a16:creationId xmlns:a16="http://schemas.microsoft.com/office/drawing/2014/main" id="{9F97312F-5E68-46AD-BBDB-9C5086810E58}"/>
              </a:ext>
            </a:extLst>
          </p:cNvPr>
          <p:cNvPicPr>
            <a:picLocks noChangeAspect="1"/>
          </p:cNvPicPr>
          <p:nvPr/>
        </p:nvPicPr>
        <p:blipFill>
          <a:blip r:embed="rId3"/>
          <a:stretch>
            <a:fillRect/>
          </a:stretch>
        </p:blipFill>
        <p:spPr>
          <a:xfrm>
            <a:off x="481972" y="1804189"/>
            <a:ext cx="6313155" cy="3857470"/>
          </a:xfrm>
          <a:prstGeom prst="rect">
            <a:avLst/>
          </a:prstGeom>
        </p:spPr>
      </p:pic>
    </p:spTree>
    <p:extLst>
      <p:ext uri="{BB962C8B-B14F-4D97-AF65-F5344CB8AC3E}">
        <p14:creationId xmlns:p14="http://schemas.microsoft.com/office/powerpoint/2010/main" val="3392208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721D4D-00FB-4B79-B39E-8F7394528B8A}"/>
              </a:ext>
            </a:extLst>
          </p:cNvPr>
          <p:cNvSpPr>
            <a:spLocks noGrp="1"/>
          </p:cNvSpPr>
          <p:nvPr>
            <p:ph idx="1"/>
          </p:nvPr>
        </p:nvSpPr>
        <p:spPr>
          <a:xfrm>
            <a:off x="742950" y="244476"/>
            <a:ext cx="9458325" cy="2605405"/>
          </a:xfrm>
        </p:spPr>
        <p:txBody>
          <a:bodyPr>
            <a:normAutofit fontScale="92500" lnSpcReduction="10000"/>
          </a:bodyPr>
          <a:lstStyle/>
          <a:p>
            <a:pPr marL="0" indent="0" algn="ctr">
              <a:buNone/>
            </a:pPr>
            <a:r>
              <a:rPr lang="en-GB" b="1" dirty="0">
                <a:solidFill>
                  <a:srgbClr val="0070C0"/>
                </a:solidFill>
                <a:latin typeface="Cambria" panose="02040503050406030204" pitchFamily="18" charset="0"/>
                <a:ea typeface="Cambria" panose="02040503050406030204" pitchFamily="18" charset="0"/>
              </a:rPr>
              <a:t>Sub typology refers to the specific type of domestic homicide that occurred. </a:t>
            </a:r>
          </a:p>
          <a:p>
            <a:pPr marL="0" indent="0" algn="ctr">
              <a:buNone/>
            </a:pPr>
            <a:r>
              <a:rPr lang="en-GB" b="1" dirty="0">
                <a:solidFill>
                  <a:srgbClr val="0070C0"/>
                </a:solidFill>
                <a:latin typeface="Cambria" panose="02040503050406030204" pitchFamily="18" charset="0"/>
                <a:ea typeface="Cambria" panose="02040503050406030204" pitchFamily="18" charset="0"/>
              </a:rPr>
              <a:t>In Cambridgeshire and Peterborough, 87% (13) of the cases were intimate partner homicides. </a:t>
            </a:r>
          </a:p>
          <a:p>
            <a:pPr marL="0" indent="0" algn="ctr">
              <a:buNone/>
            </a:pPr>
            <a:r>
              <a:rPr lang="en-GB" b="1" dirty="0">
                <a:solidFill>
                  <a:srgbClr val="0070C0"/>
                </a:solidFill>
                <a:latin typeface="Cambria" panose="02040503050406030204" pitchFamily="18" charset="0"/>
                <a:ea typeface="Cambria" panose="02040503050406030204" pitchFamily="18" charset="0"/>
              </a:rPr>
              <a:t>The other 13% (2) were familial, one where the perpetrator was the son of the victim and one were the victim was the perpetrator father.</a:t>
            </a:r>
          </a:p>
        </p:txBody>
      </p:sp>
      <p:pic>
        <p:nvPicPr>
          <p:cNvPr id="4" name="Picture 3">
            <a:extLst>
              <a:ext uri="{FF2B5EF4-FFF2-40B4-BE49-F238E27FC236}">
                <a16:creationId xmlns:a16="http://schemas.microsoft.com/office/drawing/2014/main" id="{A225BD9C-0910-4B57-BABB-452B55BC2121}"/>
              </a:ext>
            </a:extLst>
          </p:cNvPr>
          <p:cNvPicPr>
            <a:picLocks noChangeAspect="1"/>
          </p:cNvPicPr>
          <p:nvPr/>
        </p:nvPicPr>
        <p:blipFill>
          <a:blip r:embed="rId2"/>
          <a:stretch>
            <a:fillRect/>
          </a:stretch>
        </p:blipFill>
        <p:spPr>
          <a:xfrm>
            <a:off x="10539806" y="230188"/>
            <a:ext cx="1627988" cy="1460500"/>
          </a:xfrm>
          <a:prstGeom prst="rect">
            <a:avLst/>
          </a:prstGeom>
        </p:spPr>
      </p:pic>
      <p:pic>
        <p:nvPicPr>
          <p:cNvPr id="5" name="Picture 4">
            <a:extLst>
              <a:ext uri="{FF2B5EF4-FFF2-40B4-BE49-F238E27FC236}">
                <a16:creationId xmlns:a16="http://schemas.microsoft.com/office/drawing/2014/main" id="{57255BA1-397E-455F-8AED-EE597F06116E}"/>
              </a:ext>
            </a:extLst>
          </p:cNvPr>
          <p:cNvPicPr>
            <a:picLocks noChangeAspect="1"/>
          </p:cNvPicPr>
          <p:nvPr/>
        </p:nvPicPr>
        <p:blipFill>
          <a:blip r:embed="rId3"/>
          <a:stretch>
            <a:fillRect/>
          </a:stretch>
        </p:blipFill>
        <p:spPr>
          <a:xfrm>
            <a:off x="2431836" y="2849881"/>
            <a:ext cx="6435939" cy="3855445"/>
          </a:xfrm>
          <a:prstGeom prst="rect">
            <a:avLst/>
          </a:prstGeom>
        </p:spPr>
      </p:pic>
    </p:spTree>
    <p:extLst>
      <p:ext uri="{BB962C8B-B14F-4D97-AF65-F5344CB8AC3E}">
        <p14:creationId xmlns:p14="http://schemas.microsoft.com/office/powerpoint/2010/main" val="387442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721D4D-00FB-4B79-B39E-8F7394528B8A}"/>
              </a:ext>
            </a:extLst>
          </p:cNvPr>
          <p:cNvSpPr>
            <a:spLocks noGrp="1"/>
          </p:cNvSpPr>
          <p:nvPr>
            <p:ph idx="1"/>
          </p:nvPr>
        </p:nvSpPr>
        <p:spPr>
          <a:xfrm>
            <a:off x="609600" y="230189"/>
            <a:ext cx="4162425" cy="6523036"/>
          </a:xfrm>
        </p:spPr>
        <p:txBody>
          <a:bodyPr>
            <a:normAutofit lnSpcReduction="10000"/>
          </a:bodyPr>
          <a:lstStyle/>
          <a:p>
            <a:pPr marL="0" indent="0" algn="ctr">
              <a:buNone/>
            </a:pPr>
            <a:r>
              <a:rPr lang="en-GB" b="1" dirty="0">
                <a:solidFill>
                  <a:srgbClr val="0070C0"/>
                </a:solidFill>
                <a:latin typeface="Cambria" panose="02040503050406030204" pitchFamily="18" charset="0"/>
                <a:ea typeface="Cambria" panose="02040503050406030204" pitchFamily="18" charset="0"/>
              </a:rPr>
              <a:t>The most common method of death was stabbing (5 cases). After this, dismembering (2 cases) and strangulation (2 cases) were the most common.</a:t>
            </a:r>
          </a:p>
          <a:p>
            <a:pPr marL="0" indent="0" algn="ctr">
              <a:buNone/>
            </a:pPr>
            <a:r>
              <a:rPr lang="en-GB" b="1" dirty="0">
                <a:solidFill>
                  <a:srgbClr val="0070C0"/>
                </a:solidFill>
                <a:latin typeface="Cambria" panose="02040503050406030204" pitchFamily="18" charset="0"/>
                <a:ea typeface="Cambria" panose="02040503050406030204" pitchFamily="18" charset="0"/>
              </a:rPr>
              <a:t> </a:t>
            </a:r>
          </a:p>
          <a:p>
            <a:pPr marL="0" indent="0" algn="ctr">
              <a:buNone/>
            </a:pPr>
            <a:r>
              <a:rPr lang="en-GB" b="1" dirty="0">
                <a:solidFill>
                  <a:srgbClr val="0070C0"/>
                </a:solidFill>
                <a:latin typeface="Cambria" panose="02040503050406030204" pitchFamily="18" charset="0"/>
                <a:ea typeface="Cambria" panose="02040503050406030204" pitchFamily="18" charset="0"/>
              </a:rPr>
              <a:t>Beating (1 case), drowning (1 case), blunt force trauma (1 case) and suffocation (1 case) were all methods of death too.</a:t>
            </a:r>
          </a:p>
          <a:p>
            <a:pPr marL="0" indent="0" algn="ctr">
              <a:buNone/>
            </a:pPr>
            <a:endParaRPr lang="en-GB" b="1" dirty="0">
              <a:solidFill>
                <a:srgbClr val="0070C0"/>
              </a:solidFill>
              <a:latin typeface="Cambria" panose="02040503050406030204" pitchFamily="18" charset="0"/>
              <a:ea typeface="Cambria" panose="02040503050406030204" pitchFamily="18" charset="0"/>
            </a:endParaRPr>
          </a:p>
          <a:p>
            <a:pPr marL="0" indent="0" algn="ctr">
              <a:buNone/>
            </a:pPr>
            <a:r>
              <a:rPr lang="en-GB" b="1" dirty="0">
                <a:solidFill>
                  <a:srgbClr val="0070C0"/>
                </a:solidFill>
                <a:latin typeface="Cambria" panose="02040503050406030204" pitchFamily="18" charset="0"/>
                <a:ea typeface="Cambria" panose="02040503050406030204" pitchFamily="18" charset="0"/>
              </a:rPr>
              <a:t>In 2 cases the method of death is unknown.</a:t>
            </a:r>
          </a:p>
        </p:txBody>
      </p:sp>
      <p:pic>
        <p:nvPicPr>
          <p:cNvPr id="4" name="Picture 3">
            <a:extLst>
              <a:ext uri="{FF2B5EF4-FFF2-40B4-BE49-F238E27FC236}">
                <a16:creationId xmlns:a16="http://schemas.microsoft.com/office/drawing/2014/main" id="{A225BD9C-0910-4B57-BABB-452B55BC2121}"/>
              </a:ext>
            </a:extLst>
          </p:cNvPr>
          <p:cNvPicPr>
            <a:picLocks noChangeAspect="1"/>
          </p:cNvPicPr>
          <p:nvPr/>
        </p:nvPicPr>
        <p:blipFill>
          <a:blip r:embed="rId2"/>
          <a:stretch>
            <a:fillRect/>
          </a:stretch>
        </p:blipFill>
        <p:spPr>
          <a:xfrm>
            <a:off x="10539806" y="230188"/>
            <a:ext cx="1627988" cy="1460500"/>
          </a:xfrm>
          <a:prstGeom prst="rect">
            <a:avLst/>
          </a:prstGeom>
        </p:spPr>
      </p:pic>
      <p:pic>
        <p:nvPicPr>
          <p:cNvPr id="5" name="Picture 4">
            <a:extLst>
              <a:ext uri="{FF2B5EF4-FFF2-40B4-BE49-F238E27FC236}">
                <a16:creationId xmlns:a16="http://schemas.microsoft.com/office/drawing/2014/main" id="{11451C6C-4BC3-4A97-87A6-5B0E7F5836D4}"/>
              </a:ext>
            </a:extLst>
          </p:cNvPr>
          <p:cNvPicPr>
            <a:picLocks noChangeAspect="1"/>
          </p:cNvPicPr>
          <p:nvPr/>
        </p:nvPicPr>
        <p:blipFill>
          <a:blip r:embed="rId3"/>
          <a:stretch>
            <a:fillRect/>
          </a:stretch>
        </p:blipFill>
        <p:spPr>
          <a:xfrm>
            <a:off x="5167312" y="1690688"/>
            <a:ext cx="6609249" cy="4048165"/>
          </a:xfrm>
          <a:prstGeom prst="rect">
            <a:avLst/>
          </a:prstGeom>
        </p:spPr>
      </p:pic>
    </p:spTree>
    <p:extLst>
      <p:ext uri="{BB962C8B-B14F-4D97-AF65-F5344CB8AC3E}">
        <p14:creationId xmlns:p14="http://schemas.microsoft.com/office/powerpoint/2010/main" val="2136600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721D4D-00FB-4B79-B39E-8F7394528B8A}"/>
              </a:ext>
            </a:extLst>
          </p:cNvPr>
          <p:cNvSpPr>
            <a:spLocks noGrp="1"/>
          </p:cNvSpPr>
          <p:nvPr>
            <p:ph idx="1"/>
          </p:nvPr>
        </p:nvSpPr>
        <p:spPr>
          <a:xfrm>
            <a:off x="762000" y="230188"/>
            <a:ext cx="9458325" cy="1951038"/>
          </a:xfrm>
        </p:spPr>
        <p:txBody>
          <a:bodyPr>
            <a:normAutofit lnSpcReduction="10000"/>
          </a:bodyPr>
          <a:lstStyle/>
          <a:p>
            <a:pPr marL="0" indent="0" algn="ctr">
              <a:buNone/>
            </a:pPr>
            <a:r>
              <a:rPr lang="en-GB" b="1" dirty="0">
                <a:solidFill>
                  <a:srgbClr val="0070C0"/>
                </a:solidFill>
                <a:latin typeface="Cambria" panose="02040503050406030204" pitchFamily="18" charset="0"/>
                <a:ea typeface="Cambria" panose="02040503050406030204" pitchFamily="18" charset="0"/>
              </a:rPr>
              <a:t>The average age of the perpetrators was the same as that of victims; 45 years old. </a:t>
            </a:r>
          </a:p>
          <a:p>
            <a:pPr marL="0" indent="0" algn="ctr">
              <a:buNone/>
            </a:pPr>
            <a:r>
              <a:rPr lang="en-GB" b="1" dirty="0">
                <a:solidFill>
                  <a:srgbClr val="0070C0"/>
                </a:solidFill>
                <a:latin typeface="Cambria" panose="02040503050406030204" pitchFamily="18" charset="0"/>
                <a:ea typeface="Cambria" panose="02040503050406030204" pitchFamily="18" charset="0"/>
              </a:rPr>
              <a:t>1 perpetrator was 21-30, 3 perpetrators were 31-40, 7 perpetrators were 41-50, 3 perpetrators were 51-60 and 1 perpetrator was 60+. </a:t>
            </a:r>
          </a:p>
        </p:txBody>
      </p:sp>
      <p:pic>
        <p:nvPicPr>
          <p:cNvPr id="4" name="Picture 3">
            <a:extLst>
              <a:ext uri="{FF2B5EF4-FFF2-40B4-BE49-F238E27FC236}">
                <a16:creationId xmlns:a16="http://schemas.microsoft.com/office/drawing/2014/main" id="{A225BD9C-0910-4B57-BABB-452B55BC2121}"/>
              </a:ext>
            </a:extLst>
          </p:cNvPr>
          <p:cNvPicPr>
            <a:picLocks noChangeAspect="1"/>
          </p:cNvPicPr>
          <p:nvPr/>
        </p:nvPicPr>
        <p:blipFill>
          <a:blip r:embed="rId2"/>
          <a:stretch>
            <a:fillRect/>
          </a:stretch>
        </p:blipFill>
        <p:spPr>
          <a:xfrm>
            <a:off x="10539806" y="230188"/>
            <a:ext cx="1627988" cy="1460500"/>
          </a:xfrm>
          <a:prstGeom prst="rect">
            <a:avLst/>
          </a:prstGeom>
        </p:spPr>
      </p:pic>
      <p:pic>
        <p:nvPicPr>
          <p:cNvPr id="2" name="Picture 1">
            <a:extLst>
              <a:ext uri="{FF2B5EF4-FFF2-40B4-BE49-F238E27FC236}">
                <a16:creationId xmlns:a16="http://schemas.microsoft.com/office/drawing/2014/main" id="{07489C7C-01B7-4E1C-ADE5-CA2F5B62EA13}"/>
              </a:ext>
            </a:extLst>
          </p:cNvPr>
          <p:cNvPicPr>
            <a:picLocks noChangeAspect="1"/>
          </p:cNvPicPr>
          <p:nvPr/>
        </p:nvPicPr>
        <p:blipFill>
          <a:blip r:embed="rId3"/>
          <a:stretch>
            <a:fillRect/>
          </a:stretch>
        </p:blipFill>
        <p:spPr>
          <a:xfrm>
            <a:off x="2466976" y="2256976"/>
            <a:ext cx="6709884" cy="4533193"/>
          </a:xfrm>
          <a:prstGeom prst="rect">
            <a:avLst/>
          </a:prstGeom>
        </p:spPr>
      </p:pic>
    </p:spTree>
    <p:extLst>
      <p:ext uri="{BB962C8B-B14F-4D97-AF65-F5344CB8AC3E}">
        <p14:creationId xmlns:p14="http://schemas.microsoft.com/office/powerpoint/2010/main" val="516657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721D4D-00FB-4B79-B39E-8F7394528B8A}"/>
              </a:ext>
            </a:extLst>
          </p:cNvPr>
          <p:cNvSpPr>
            <a:spLocks noGrp="1"/>
          </p:cNvSpPr>
          <p:nvPr>
            <p:ph idx="1"/>
          </p:nvPr>
        </p:nvSpPr>
        <p:spPr>
          <a:xfrm>
            <a:off x="762000" y="428625"/>
            <a:ext cx="9458325" cy="1752601"/>
          </a:xfrm>
        </p:spPr>
        <p:txBody>
          <a:bodyPr>
            <a:normAutofit lnSpcReduction="10000"/>
          </a:bodyPr>
          <a:lstStyle/>
          <a:p>
            <a:pPr marL="0" indent="0" algn="ctr">
              <a:buNone/>
            </a:pPr>
            <a:r>
              <a:rPr lang="en-GB" b="1" dirty="0">
                <a:solidFill>
                  <a:srgbClr val="0070C0"/>
                </a:solidFill>
                <a:latin typeface="Cambria" panose="02040503050406030204" pitchFamily="18" charset="0"/>
                <a:ea typeface="Cambria" panose="02040503050406030204" pitchFamily="18" charset="0"/>
              </a:rPr>
              <a:t>87% of perpetrators (13) were male, and 13% (2) were female. </a:t>
            </a:r>
          </a:p>
          <a:p>
            <a:pPr marL="0" indent="0" algn="ctr">
              <a:buNone/>
            </a:pPr>
            <a:r>
              <a:rPr lang="en-GB" b="1" dirty="0">
                <a:solidFill>
                  <a:srgbClr val="0070C0"/>
                </a:solidFill>
                <a:latin typeface="Cambria" panose="02040503050406030204" pitchFamily="18" charset="0"/>
                <a:ea typeface="Cambria" panose="02040503050406030204" pitchFamily="18" charset="0"/>
              </a:rPr>
              <a:t>However in one of these cases, the female perpetrator was also known to be a victim of domestic abuse.</a:t>
            </a:r>
          </a:p>
        </p:txBody>
      </p:sp>
      <p:pic>
        <p:nvPicPr>
          <p:cNvPr id="4" name="Picture 3">
            <a:extLst>
              <a:ext uri="{FF2B5EF4-FFF2-40B4-BE49-F238E27FC236}">
                <a16:creationId xmlns:a16="http://schemas.microsoft.com/office/drawing/2014/main" id="{A225BD9C-0910-4B57-BABB-452B55BC2121}"/>
              </a:ext>
            </a:extLst>
          </p:cNvPr>
          <p:cNvPicPr>
            <a:picLocks noChangeAspect="1"/>
          </p:cNvPicPr>
          <p:nvPr/>
        </p:nvPicPr>
        <p:blipFill>
          <a:blip r:embed="rId2"/>
          <a:stretch>
            <a:fillRect/>
          </a:stretch>
        </p:blipFill>
        <p:spPr>
          <a:xfrm>
            <a:off x="10539806" y="230188"/>
            <a:ext cx="1627988" cy="1460500"/>
          </a:xfrm>
          <a:prstGeom prst="rect">
            <a:avLst/>
          </a:prstGeom>
        </p:spPr>
      </p:pic>
      <p:pic>
        <p:nvPicPr>
          <p:cNvPr id="2" name="Picture 1">
            <a:extLst>
              <a:ext uri="{FF2B5EF4-FFF2-40B4-BE49-F238E27FC236}">
                <a16:creationId xmlns:a16="http://schemas.microsoft.com/office/drawing/2014/main" id="{88C3D2C6-1965-4ACE-AE30-DA1CE06217A8}"/>
              </a:ext>
            </a:extLst>
          </p:cNvPr>
          <p:cNvPicPr>
            <a:picLocks noChangeAspect="1"/>
          </p:cNvPicPr>
          <p:nvPr/>
        </p:nvPicPr>
        <p:blipFill>
          <a:blip r:embed="rId3"/>
          <a:stretch>
            <a:fillRect/>
          </a:stretch>
        </p:blipFill>
        <p:spPr>
          <a:xfrm>
            <a:off x="1924050" y="2251223"/>
            <a:ext cx="7370376" cy="4390862"/>
          </a:xfrm>
          <a:prstGeom prst="rect">
            <a:avLst/>
          </a:prstGeom>
        </p:spPr>
      </p:pic>
    </p:spTree>
    <p:extLst>
      <p:ext uri="{BB962C8B-B14F-4D97-AF65-F5344CB8AC3E}">
        <p14:creationId xmlns:p14="http://schemas.microsoft.com/office/powerpoint/2010/main" val="2496857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A6EF8-91D8-4FCD-8D9A-C976D1EAB3DE}"/>
              </a:ext>
            </a:extLst>
          </p:cNvPr>
          <p:cNvSpPr>
            <a:spLocks noGrp="1"/>
          </p:cNvSpPr>
          <p:nvPr>
            <p:ph type="title"/>
          </p:nvPr>
        </p:nvSpPr>
        <p:spPr>
          <a:xfrm>
            <a:off x="428625" y="365125"/>
            <a:ext cx="10515600" cy="1325563"/>
          </a:xfrm>
        </p:spPr>
        <p:txBody>
          <a:bodyPr/>
          <a:lstStyle/>
          <a:p>
            <a:pPr algn="ctr"/>
            <a:r>
              <a:rPr lang="en-GB" b="1" dirty="0">
                <a:solidFill>
                  <a:srgbClr val="0070C0"/>
                </a:solidFill>
                <a:latin typeface="Cambria" panose="02040503050406030204" pitchFamily="18" charset="0"/>
                <a:ea typeface="Cambria" panose="02040503050406030204" pitchFamily="18" charset="0"/>
              </a:rPr>
              <a:t>What is a Domestic Homicide Review?</a:t>
            </a:r>
          </a:p>
        </p:txBody>
      </p:sp>
      <p:sp>
        <p:nvSpPr>
          <p:cNvPr id="3" name="Content Placeholder 2">
            <a:extLst>
              <a:ext uri="{FF2B5EF4-FFF2-40B4-BE49-F238E27FC236}">
                <a16:creationId xmlns:a16="http://schemas.microsoft.com/office/drawing/2014/main" id="{8D46CBE0-BA29-4737-A9AB-A33A1169802F}"/>
              </a:ext>
            </a:extLst>
          </p:cNvPr>
          <p:cNvSpPr>
            <a:spLocks noGrp="1"/>
          </p:cNvSpPr>
          <p:nvPr>
            <p:ph idx="1"/>
          </p:nvPr>
        </p:nvSpPr>
        <p:spPr>
          <a:xfrm>
            <a:off x="838200" y="1825625"/>
            <a:ext cx="10515600" cy="4667250"/>
          </a:xfrm>
        </p:spPr>
        <p:txBody>
          <a:bodyPr>
            <a:normAutofit/>
          </a:bodyPr>
          <a:lstStyle/>
          <a:p>
            <a:pPr marL="0" indent="0">
              <a:buNone/>
            </a:pPr>
            <a:r>
              <a:rPr lang="en-GB" dirty="0">
                <a:solidFill>
                  <a:srgbClr val="0070C0"/>
                </a:solidFill>
                <a:latin typeface="Cambria" panose="02040503050406030204" pitchFamily="18" charset="0"/>
                <a:ea typeface="Cambria" panose="02040503050406030204" pitchFamily="18" charset="0"/>
              </a:rPr>
              <a:t>As of April 2011 there is a statutory requirement for Community Safety Partnerships to commission independent domestic homicide reviews as part of the Domestic Violence, Crimes and Victims act of 2004</a:t>
            </a:r>
          </a:p>
          <a:p>
            <a:pPr marL="0" indent="0">
              <a:buNone/>
            </a:pPr>
            <a:r>
              <a:rPr lang="en-GB" dirty="0">
                <a:solidFill>
                  <a:srgbClr val="0070C0"/>
                </a:solidFill>
                <a:latin typeface="Cambria" panose="02040503050406030204" pitchFamily="18" charset="0"/>
                <a:ea typeface="Cambria" panose="02040503050406030204" pitchFamily="18" charset="0"/>
              </a:rPr>
              <a:t>Domestic homicide review’s are multi-agency reviews into the deaths of adults which may have resulted from violence, abuse, or neglect; by a person to whom they were related or with whom they had an intimate relationship, or where they were a member of the same household.  </a:t>
            </a:r>
          </a:p>
        </p:txBody>
      </p:sp>
      <p:pic>
        <p:nvPicPr>
          <p:cNvPr id="4" name="Picture 3">
            <a:extLst>
              <a:ext uri="{FF2B5EF4-FFF2-40B4-BE49-F238E27FC236}">
                <a16:creationId xmlns:a16="http://schemas.microsoft.com/office/drawing/2014/main" id="{FE342A2B-060B-45D3-84AF-496994B1E9CD}"/>
              </a:ext>
            </a:extLst>
          </p:cNvPr>
          <p:cNvPicPr>
            <a:picLocks noChangeAspect="1"/>
          </p:cNvPicPr>
          <p:nvPr/>
        </p:nvPicPr>
        <p:blipFill>
          <a:blip r:embed="rId2"/>
          <a:stretch>
            <a:fillRect/>
          </a:stretch>
        </p:blipFill>
        <p:spPr>
          <a:xfrm>
            <a:off x="10550423" y="230188"/>
            <a:ext cx="1606754" cy="1441450"/>
          </a:xfrm>
          <a:prstGeom prst="rect">
            <a:avLst/>
          </a:prstGeom>
        </p:spPr>
      </p:pic>
    </p:spTree>
    <p:extLst>
      <p:ext uri="{BB962C8B-B14F-4D97-AF65-F5344CB8AC3E}">
        <p14:creationId xmlns:p14="http://schemas.microsoft.com/office/powerpoint/2010/main" val="1866569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721D4D-00FB-4B79-B39E-8F7394528B8A}"/>
              </a:ext>
            </a:extLst>
          </p:cNvPr>
          <p:cNvSpPr>
            <a:spLocks noGrp="1"/>
          </p:cNvSpPr>
          <p:nvPr>
            <p:ph idx="1"/>
          </p:nvPr>
        </p:nvSpPr>
        <p:spPr>
          <a:xfrm>
            <a:off x="385837" y="830262"/>
            <a:ext cx="4953000" cy="6122987"/>
          </a:xfrm>
        </p:spPr>
        <p:txBody>
          <a:bodyPr>
            <a:normAutofit lnSpcReduction="10000"/>
          </a:bodyPr>
          <a:lstStyle/>
          <a:p>
            <a:pPr marL="0" indent="0" algn="ctr">
              <a:buNone/>
            </a:pPr>
            <a:r>
              <a:rPr lang="en-GB" b="1" dirty="0">
                <a:solidFill>
                  <a:srgbClr val="0070C0"/>
                </a:solidFill>
                <a:latin typeface="Cambria" panose="02040503050406030204" pitchFamily="18" charset="0"/>
                <a:ea typeface="Cambria" panose="02040503050406030204" pitchFamily="18" charset="0"/>
              </a:rPr>
              <a:t>In 5 out of 15 cases of domestic homicide, the perpetrator was the husband. </a:t>
            </a:r>
          </a:p>
          <a:p>
            <a:pPr marL="0" indent="0" algn="ctr">
              <a:buNone/>
            </a:pPr>
            <a:endParaRPr lang="en-GB" b="1" dirty="0">
              <a:solidFill>
                <a:srgbClr val="0070C0"/>
              </a:solidFill>
              <a:latin typeface="Cambria" panose="02040503050406030204" pitchFamily="18" charset="0"/>
              <a:ea typeface="Cambria" panose="02040503050406030204" pitchFamily="18" charset="0"/>
            </a:endParaRPr>
          </a:p>
          <a:p>
            <a:pPr marL="0" indent="0" algn="ctr">
              <a:buNone/>
            </a:pPr>
            <a:r>
              <a:rPr lang="en-GB" b="1" dirty="0">
                <a:solidFill>
                  <a:srgbClr val="0070C0"/>
                </a:solidFill>
                <a:latin typeface="Cambria" panose="02040503050406030204" pitchFamily="18" charset="0"/>
                <a:ea typeface="Cambria" panose="02040503050406030204" pitchFamily="18" charset="0"/>
              </a:rPr>
              <a:t>The second most common relationship was partner (4 cases).</a:t>
            </a:r>
          </a:p>
          <a:p>
            <a:pPr marL="0" indent="0" algn="ctr">
              <a:buNone/>
            </a:pPr>
            <a:r>
              <a:rPr lang="en-GB" b="1" dirty="0">
                <a:solidFill>
                  <a:srgbClr val="0070C0"/>
                </a:solidFill>
                <a:latin typeface="Cambria" panose="02040503050406030204" pitchFamily="18" charset="0"/>
                <a:ea typeface="Cambria" panose="02040503050406030204" pitchFamily="18" charset="0"/>
              </a:rPr>
              <a:t> </a:t>
            </a:r>
          </a:p>
          <a:p>
            <a:pPr marL="0" indent="0" algn="ctr">
              <a:buNone/>
            </a:pPr>
            <a:r>
              <a:rPr lang="en-GB" b="1" dirty="0">
                <a:solidFill>
                  <a:srgbClr val="0070C0"/>
                </a:solidFill>
                <a:latin typeface="Cambria" panose="02040503050406030204" pitchFamily="18" charset="0"/>
                <a:ea typeface="Cambria" panose="02040503050406030204" pitchFamily="18" charset="0"/>
              </a:rPr>
              <a:t>For the remaining 6 victims, the relationship with the perpetrator was; ex husband, ex partner, wife, son, step-father and partner (living together). </a:t>
            </a:r>
          </a:p>
          <a:p>
            <a:pPr marL="0" indent="0" algn="ctr">
              <a:buNone/>
            </a:pPr>
            <a:endParaRPr lang="en-GB" b="1" dirty="0">
              <a:solidFill>
                <a:srgbClr val="0070C0"/>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A225BD9C-0910-4B57-BABB-452B55BC2121}"/>
              </a:ext>
            </a:extLst>
          </p:cNvPr>
          <p:cNvPicPr>
            <a:picLocks noChangeAspect="1"/>
          </p:cNvPicPr>
          <p:nvPr/>
        </p:nvPicPr>
        <p:blipFill>
          <a:blip r:embed="rId2"/>
          <a:stretch>
            <a:fillRect/>
          </a:stretch>
        </p:blipFill>
        <p:spPr>
          <a:xfrm>
            <a:off x="10539806" y="230188"/>
            <a:ext cx="1627988" cy="1460500"/>
          </a:xfrm>
          <a:prstGeom prst="rect">
            <a:avLst/>
          </a:prstGeom>
        </p:spPr>
      </p:pic>
      <p:pic>
        <p:nvPicPr>
          <p:cNvPr id="2" name="Picture 1">
            <a:extLst>
              <a:ext uri="{FF2B5EF4-FFF2-40B4-BE49-F238E27FC236}">
                <a16:creationId xmlns:a16="http://schemas.microsoft.com/office/drawing/2014/main" id="{E625F523-4CB2-4806-BBB9-A9C873250E6A}"/>
              </a:ext>
            </a:extLst>
          </p:cNvPr>
          <p:cNvPicPr>
            <a:picLocks noChangeAspect="1"/>
          </p:cNvPicPr>
          <p:nvPr/>
        </p:nvPicPr>
        <p:blipFill>
          <a:blip r:embed="rId3"/>
          <a:stretch>
            <a:fillRect/>
          </a:stretch>
        </p:blipFill>
        <p:spPr>
          <a:xfrm>
            <a:off x="5583435" y="1690689"/>
            <a:ext cx="6339761" cy="3934706"/>
          </a:xfrm>
          <a:prstGeom prst="rect">
            <a:avLst/>
          </a:prstGeom>
        </p:spPr>
      </p:pic>
    </p:spTree>
    <p:extLst>
      <p:ext uri="{BB962C8B-B14F-4D97-AF65-F5344CB8AC3E}">
        <p14:creationId xmlns:p14="http://schemas.microsoft.com/office/powerpoint/2010/main" val="3178843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721D4D-00FB-4B79-B39E-8F7394528B8A}"/>
              </a:ext>
            </a:extLst>
          </p:cNvPr>
          <p:cNvSpPr>
            <a:spLocks noGrp="1"/>
          </p:cNvSpPr>
          <p:nvPr>
            <p:ph idx="1"/>
          </p:nvPr>
        </p:nvSpPr>
        <p:spPr>
          <a:xfrm>
            <a:off x="762000" y="230189"/>
            <a:ext cx="9458325" cy="2694430"/>
          </a:xfrm>
        </p:spPr>
        <p:txBody>
          <a:bodyPr>
            <a:normAutofit/>
          </a:bodyPr>
          <a:lstStyle/>
          <a:p>
            <a:pPr marL="0" indent="0" algn="ctr">
              <a:buNone/>
            </a:pPr>
            <a:r>
              <a:rPr lang="en-GB" b="1" dirty="0">
                <a:solidFill>
                  <a:srgbClr val="0070C0"/>
                </a:solidFill>
                <a:latin typeface="Cambria" panose="02040503050406030204" pitchFamily="18" charset="0"/>
                <a:ea typeface="Cambria" panose="02040503050406030204" pitchFamily="18" charset="0"/>
              </a:rPr>
              <a:t>Of the 15 cases of domestic homicide, 11 perpetrators were convicted of murder. </a:t>
            </a:r>
          </a:p>
          <a:p>
            <a:pPr marL="0" indent="0" algn="ctr">
              <a:buNone/>
            </a:pPr>
            <a:r>
              <a:rPr lang="en-GB" b="1" dirty="0">
                <a:solidFill>
                  <a:srgbClr val="0070C0"/>
                </a:solidFill>
                <a:latin typeface="Cambria" panose="02040503050406030204" pitchFamily="18" charset="0"/>
                <a:ea typeface="Cambria" panose="02040503050406030204" pitchFamily="18" charset="0"/>
              </a:rPr>
              <a:t>A further 3 were convicted of manslaughter due to diminished responsibility, and in one case the perpetrator was not charged as it was regarded as self-defence. </a:t>
            </a:r>
          </a:p>
        </p:txBody>
      </p:sp>
      <p:pic>
        <p:nvPicPr>
          <p:cNvPr id="4" name="Picture 3">
            <a:extLst>
              <a:ext uri="{FF2B5EF4-FFF2-40B4-BE49-F238E27FC236}">
                <a16:creationId xmlns:a16="http://schemas.microsoft.com/office/drawing/2014/main" id="{A225BD9C-0910-4B57-BABB-452B55BC2121}"/>
              </a:ext>
            </a:extLst>
          </p:cNvPr>
          <p:cNvPicPr>
            <a:picLocks noChangeAspect="1"/>
          </p:cNvPicPr>
          <p:nvPr/>
        </p:nvPicPr>
        <p:blipFill>
          <a:blip r:embed="rId2"/>
          <a:stretch>
            <a:fillRect/>
          </a:stretch>
        </p:blipFill>
        <p:spPr>
          <a:xfrm>
            <a:off x="10539806" y="230188"/>
            <a:ext cx="1627988" cy="1460500"/>
          </a:xfrm>
          <a:prstGeom prst="rect">
            <a:avLst/>
          </a:prstGeom>
        </p:spPr>
      </p:pic>
      <p:pic>
        <p:nvPicPr>
          <p:cNvPr id="2" name="Picture 1">
            <a:extLst>
              <a:ext uri="{FF2B5EF4-FFF2-40B4-BE49-F238E27FC236}">
                <a16:creationId xmlns:a16="http://schemas.microsoft.com/office/drawing/2014/main" id="{341FD387-D888-459C-B315-7E6E315555BE}"/>
              </a:ext>
            </a:extLst>
          </p:cNvPr>
          <p:cNvPicPr>
            <a:picLocks noChangeAspect="1"/>
          </p:cNvPicPr>
          <p:nvPr/>
        </p:nvPicPr>
        <p:blipFill>
          <a:blip r:embed="rId3"/>
          <a:stretch>
            <a:fillRect/>
          </a:stretch>
        </p:blipFill>
        <p:spPr>
          <a:xfrm>
            <a:off x="1971675" y="2832604"/>
            <a:ext cx="7145787" cy="3795207"/>
          </a:xfrm>
          <a:prstGeom prst="rect">
            <a:avLst/>
          </a:prstGeom>
        </p:spPr>
      </p:pic>
    </p:spTree>
    <p:extLst>
      <p:ext uri="{BB962C8B-B14F-4D97-AF65-F5344CB8AC3E}">
        <p14:creationId xmlns:p14="http://schemas.microsoft.com/office/powerpoint/2010/main" val="2432761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721D4D-00FB-4B79-B39E-8F7394528B8A}"/>
              </a:ext>
            </a:extLst>
          </p:cNvPr>
          <p:cNvSpPr>
            <a:spLocks noGrp="1"/>
          </p:cNvSpPr>
          <p:nvPr>
            <p:ph idx="1"/>
          </p:nvPr>
        </p:nvSpPr>
        <p:spPr>
          <a:xfrm>
            <a:off x="762000" y="342900"/>
            <a:ext cx="9458325" cy="2288540"/>
          </a:xfrm>
        </p:spPr>
        <p:txBody>
          <a:bodyPr>
            <a:normAutofit fontScale="92500" lnSpcReduction="20000"/>
          </a:bodyPr>
          <a:lstStyle/>
          <a:p>
            <a:pPr marL="0" indent="0" algn="ctr">
              <a:buNone/>
            </a:pPr>
            <a:r>
              <a:rPr lang="en-GB" sz="3000" b="1" dirty="0">
                <a:solidFill>
                  <a:srgbClr val="0070C0"/>
                </a:solidFill>
                <a:latin typeface="Cambria" panose="02040503050406030204" pitchFamily="18" charset="0"/>
                <a:ea typeface="Cambria" panose="02040503050406030204" pitchFamily="18" charset="0"/>
              </a:rPr>
              <a:t>Of the 15 victims of domestic homicides, 10 were parents.</a:t>
            </a:r>
          </a:p>
          <a:p>
            <a:pPr marL="0" indent="0" algn="ctr">
              <a:buNone/>
            </a:pPr>
            <a:r>
              <a:rPr lang="en-GB" sz="3000" b="1" dirty="0">
                <a:solidFill>
                  <a:srgbClr val="0070C0"/>
                </a:solidFill>
                <a:latin typeface="Cambria" panose="02040503050406030204" pitchFamily="18" charset="0"/>
                <a:ea typeface="Cambria" panose="02040503050406030204" pitchFamily="18" charset="0"/>
              </a:rPr>
              <a:t>Of the 10 parents, 5 had children who were under the age of 18.</a:t>
            </a:r>
          </a:p>
          <a:p>
            <a:pPr marL="0" indent="0" algn="ctr">
              <a:buNone/>
            </a:pPr>
            <a:r>
              <a:rPr lang="en-GB" sz="3000" b="1" dirty="0">
                <a:solidFill>
                  <a:srgbClr val="0070C0"/>
                </a:solidFill>
                <a:latin typeface="Cambria" panose="02040503050406030204" pitchFamily="18" charset="0"/>
                <a:ea typeface="Cambria" panose="02040503050406030204" pitchFamily="18" charset="0"/>
              </a:rPr>
              <a:t>In one of the cases, a victim had given birth just 3 weeks prior to their homicide.</a:t>
            </a:r>
          </a:p>
          <a:p>
            <a:pPr marL="0" indent="0" algn="ctr">
              <a:buNone/>
            </a:pPr>
            <a:endParaRPr lang="en-GB" b="1" dirty="0">
              <a:solidFill>
                <a:srgbClr val="0070C0"/>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A225BD9C-0910-4B57-BABB-452B55BC2121}"/>
              </a:ext>
            </a:extLst>
          </p:cNvPr>
          <p:cNvPicPr>
            <a:picLocks noChangeAspect="1"/>
          </p:cNvPicPr>
          <p:nvPr/>
        </p:nvPicPr>
        <p:blipFill>
          <a:blip r:embed="rId2"/>
          <a:stretch>
            <a:fillRect/>
          </a:stretch>
        </p:blipFill>
        <p:spPr>
          <a:xfrm>
            <a:off x="10539806" y="230188"/>
            <a:ext cx="1627988" cy="1460500"/>
          </a:xfrm>
          <a:prstGeom prst="rect">
            <a:avLst/>
          </a:prstGeom>
        </p:spPr>
      </p:pic>
      <p:pic>
        <p:nvPicPr>
          <p:cNvPr id="5" name="Picture 4">
            <a:extLst>
              <a:ext uri="{FF2B5EF4-FFF2-40B4-BE49-F238E27FC236}">
                <a16:creationId xmlns:a16="http://schemas.microsoft.com/office/drawing/2014/main" id="{8B7CBD15-4544-4C4E-BD99-158E01BA01FC}"/>
              </a:ext>
            </a:extLst>
          </p:cNvPr>
          <p:cNvPicPr>
            <a:picLocks noChangeAspect="1"/>
          </p:cNvPicPr>
          <p:nvPr/>
        </p:nvPicPr>
        <p:blipFill>
          <a:blip r:embed="rId3"/>
          <a:stretch>
            <a:fillRect/>
          </a:stretch>
        </p:blipFill>
        <p:spPr>
          <a:xfrm>
            <a:off x="2120826" y="2631440"/>
            <a:ext cx="7156524" cy="3990770"/>
          </a:xfrm>
          <a:prstGeom prst="rect">
            <a:avLst/>
          </a:prstGeom>
        </p:spPr>
      </p:pic>
    </p:spTree>
    <p:extLst>
      <p:ext uri="{BB962C8B-B14F-4D97-AF65-F5344CB8AC3E}">
        <p14:creationId xmlns:p14="http://schemas.microsoft.com/office/powerpoint/2010/main" val="558018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721D4D-00FB-4B79-B39E-8F7394528B8A}"/>
              </a:ext>
            </a:extLst>
          </p:cNvPr>
          <p:cNvSpPr>
            <a:spLocks noGrp="1"/>
          </p:cNvSpPr>
          <p:nvPr>
            <p:ph idx="1"/>
          </p:nvPr>
        </p:nvSpPr>
        <p:spPr>
          <a:xfrm>
            <a:off x="326565" y="960438"/>
            <a:ext cx="5197935" cy="5610225"/>
          </a:xfrm>
        </p:spPr>
        <p:txBody>
          <a:bodyPr>
            <a:normAutofit/>
          </a:bodyPr>
          <a:lstStyle/>
          <a:p>
            <a:pPr marL="0" indent="0" algn="ctr">
              <a:buNone/>
            </a:pPr>
            <a:r>
              <a:rPr lang="en-GB" b="1" dirty="0">
                <a:solidFill>
                  <a:srgbClr val="0070C0"/>
                </a:solidFill>
                <a:latin typeface="Cambria" panose="02040503050406030204" pitchFamily="18" charset="0"/>
                <a:ea typeface="Cambria" panose="02040503050406030204" pitchFamily="18" charset="0"/>
              </a:rPr>
              <a:t>In Cambridgeshire, looking at both domestic homicides and suicides, 2 of the 20 victims had care and support needs under the Care Act 2014. </a:t>
            </a:r>
          </a:p>
          <a:p>
            <a:pPr marL="0" indent="0" algn="ctr">
              <a:buNone/>
            </a:pPr>
            <a:endParaRPr lang="en-GB" b="1" dirty="0">
              <a:solidFill>
                <a:srgbClr val="0070C0"/>
              </a:solidFill>
              <a:latin typeface="Cambria" panose="02040503050406030204" pitchFamily="18" charset="0"/>
              <a:ea typeface="Cambria" panose="02040503050406030204" pitchFamily="18" charset="0"/>
            </a:endParaRPr>
          </a:p>
          <a:p>
            <a:pPr marL="0" indent="0" algn="ctr">
              <a:buNone/>
            </a:pPr>
            <a:r>
              <a:rPr lang="en-GB" b="1" dirty="0">
                <a:solidFill>
                  <a:srgbClr val="0070C0"/>
                </a:solidFill>
                <a:latin typeface="Cambria" panose="02040503050406030204" pitchFamily="18" charset="0"/>
                <a:ea typeface="Cambria" panose="02040503050406030204" pitchFamily="18" charset="0"/>
              </a:rPr>
              <a:t>Of the perpetrators, one was known to have care needs, but in this case (domestic abuse related suicide) the victim was known to also be the perpetrator of domestic abuse.</a:t>
            </a:r>
          </a:p>
          <a:p>
            <a:pPr marL="0" indent="0" algn="ctr">
              <a:buNone/>
            </a:pPr>
            <a:endParaRPr lang="en-GB" b="1" dirty="0">
              <a:solidFill>
                <a:srgbClr val="0070C0"/>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A225BD9C-0910-4B57-BABB-452B55BC2121}"/>
              </a:ext>
            </a:extLst>
          </p:cNvPr>
          <p:cNvPicPr>
            <a:picLocks noChangeAspect="1"/>
          </p:cNvPicPr>
          <p:nvPr/>
        </p:nvPicPr>
        <p:blipFill>
          <a:blip r:embed="rId2"/>
          <a:stretch>
            <a:fillRect/>
          </a:stretch>
        </p:blipFill>
        <p:spPr>
          <a:xfrm>
            <a:off x="10539806" y="230188"/>
            <a:ext cx="1627988" cy="1460500"/>
          </a:xfrm>
          <a:prstGeom prst="rect">
            <a:avLst/>
          </a:prstGeom>
        </p:spPr>
      </p:pic>
      <p:pic>
        <p:nvPicPr>
          <p:cNvPr id="2" name="Picture 1">
            <a:extLst>
              <a:ext uri="{FF2B5EF4-FFF2-40B4-BE49-F238E27FC236}">
                <a16:creationId xmlns:a16="http://schemas.microsoft.com/office/drawing/2014/main" id="{FE72CCED-2351-465C-A805-E1687992317D}"/>
              </a:ext>
            </a:extLst>
          </p:cNvPr>
          <p:cNvPicPr>
            <a:picLocks noChangeAspect="1"/>
          </p:cNvPicPr>
          <p:nvPr/>
        </p:nvPicPr>
        <p:blipFill>
          <a:blip r:embed="rId3"/>
          <a:stretch>
            <a:fillRect/>
          </a:stretch>
        </p:blipFill>
        <p:spPr>
          <a:xfrm>
            <a:off x="5772932" y="1995428"/>
            <a:ext cx="6092503" cy="3229095"/>
          </a:xfrm>
          <a:prstGeom prst="rect">
            <a:avLst/>
          </a:prstGeom>
        </p:spPr>
      </p:pic>
    </p:spTree>
    <p:extLst>
      <p:ext uri="{BB962C8B-B14F-4D97-AF65-F5344CB8AC3E}">
        <p14:creationId xmlns:p14="http://schemas.microsoft.com/office/powerpoint/2010/main" val="2080250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721D4D-00FB-4B79-B39E-8F7394528B8A}"/>
              </a:ext>
            </a:extLst>
          </p:cNvPr>
          <p:cNvSpPr>
            <a:spLocks noGrp="1"/>
          </p:cNvSpPr>
          <p:nvPr>
            <p:ph idx="1"/>
          </p:nvPr>
        </p:nvSpPr>
        <p:spPr>
          <a:xfrm>
            <a:off x="1366837" y="2587626"/>
            <a:ext cx="9458325" cy="2174874"/>
          </a:xfrm>
        </p:spPr>
        <p:txBody>
          <a:bodyPr>
            <a:normAutofit/>
          </a:bodyPr>
          <a:lstStyle/>
          <a:p>
            <a:pPr marL="0" indent="0" algn="ctr">
              <a:buNone/>
            </a:pPr>
            <a:r>
              <a:rPr lang="en-GB" sz="4800" b="1" dirty="0">
                <a:solidFill>
                  <a:srgbClr val="0070C0"/>
                </a:solidFill>
                <a:latin typeface="Cambria" panose="02040503050406030204" pitchFamily="18" charset="0"/>
                <a:ea typeface="Cambria" panose="02040503050406030204" pitchFamily="18" charset="0"/>
              </a:rPr>
              <a:t>Domestic Abuse Related Suicide Demographics</a:t>
            </a:r>
          </a:p>
        </p:txBody>
      </p:sp>
      <p:pic>
        <p:nvPicPr>
          <p:cNvPr id="4" name="Picture 3">
            <a:extLst>
              <a:ext uri="{FF2B5EF4-FFF2-40B4-BE49-F238E27FC236}">
                <a16:creationId xmlns:a16="http://schemas.microsoft.com/office/drawing/2014/main" id="{A225BD9C-0910-4B57-BABB-452B55BC2121}"/>
              </a:ext>
            </a:extLst>
          </p:cNvPr>
          <p:cNvPicPr>
            <a:picLocks noChangeAspect="1"/>
          </p:cNvPicPr>
          <p:nvPr/>
        </p:nvPicPr>
        <p:blipFill>
          <a:blip r:embed="rId2"/>
          <a:stretch>
            <a:fillRect/>
          </a:stretch>
        </p:blipFill>
        <p:spPr>
          <a:xfrm>
            <a:off x="10539806" y="230188"/>
            <a:ext cx="1627988" cy="1460500"/>
          </a:xfrm>
          <a:prstGeom prst="rect">
            <a:avLst/>
          </a:prstGeom>
        </p:spPr>
      </p:pic>
    </p:spTree>
    <p:extLst>
      <p:ext uri="{BB962C8B-B14F-4D97-AF65-F5344CB8AC3E}">
        <p14:creationId xmlns:p14="http://schemas.microsoft.com/office/powerpoint/2010/main" val="1824712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721D4D-00FB-4B79-B39E-8F7394528B8A}"/>
              </a:ext>
            </a:extLst>
          </p:cNvPr>
          <p:cNvSpPr>
            <a:spLocks noGrp="1"/>
          </p:cNvSpPr>
          <p:nvPr>
            <p:ph idx="1"/>
          </p:nvPr>
        </p:nvSpPr>
        <p:spPr>
          <a:xfrm>
            <a:off x="6515495" y="1690688"/>
            <a:ext cx="5295900" cy="4876800"/>
          </a:xfrm>
        </p:spPr>
        <p:txBody>
          <a:bodyPr>
            <a:normAutofit fontScale="92500" lnSpcReduction="20000"/>
          </a:bodyPr>
          <a:lstStyle/>
          <a:p>
            <a:pPr marL="0" indent="0" algn="ctr">
              <a:buNone/>
            </a:pPr>
            <a:r>
              <a:rPr lang="en-GB" sz="3000" b="1" dirty="0">
                <a:solidFill>
                  <a:srgbClr val="0070C0"/>
                </a:solidFill>
                <a:latin typeface="Cambria" panose="02040503050406030204" pitchFamily="18" charset="0"/>
                <a:ea typeface="Cambria" panose="02040503050406030204" pitchFamily="18" charset="0"/>
              </a:rPr>
              <a:t>As seen in Figure 14, South Cambridgeshire accounts for 40% of domestic abuse related suicides (2 out of 5 cases). </a:t>
            </a:r>
          </a:p>
          <a:p>
            <a:pPr marL="0" indent="0" algn="ctr">
              <a:buNone/>
            </a:pPr>
            <a:endParaRPr lang="en-GB" sz="3000" b="1" dirty="0">
              <a:solidFill>
                <a:srgbClr val="0070C0"/>
              </a:solidFill>
              <a:latin typeface="Cambria" panose="02040503050406030204" pitchFamily="18" charset="0"/>
              <a:ea typeface="Cambria" panose="02040503050406030204" pitchFamily="18" charset="0"/>
            </a:endParaRPr>
          </a:p>
          <a:p>
            <a:pPr marL="0" indent="0" algn="ctr">
              <a:buNone/>
            </a:pPr>
            <a:r>
              <a:rPr lang="en-GB" sz="3000" b="1" dirty="0">
                <a:solidFill>
                  <a:srgbClr val="0070C0"/>
                </a:solidFill>
                <a:latin typeface="Cambria" panose="02040503050406030204" pitchFamily="18" charset="0"/>
                <a:ea typeface="Cambria" panose="02040503050406030204" pitchFamily="18" charset="0"/>
              </a:rPr>
              <a:t>East Cambridgeshire, Huntingdon, and Fenland have each had 1 domestic abuse related suicide. </a:t>
            </a:r>
          </a:p>
          <a:p>
            <a:pPr marL="0" indent="0" algn="ctr">
              <a:buNone/>
            </a:pPr>
            <a:endParaRPr lang="en-GB" sz="3000" b="1" dirty="0">
              <a:solidFill>
                <a:srgbClr val="0070C0"/>
              </a:solidFill>
              <a:latin typeface="Cambria" panose="02040503050406030204" pitchFamily="18" charset="0"/>
              <a:ea typeface="Cambria" panose="02040503050406030204" pitchFamily="18" charset="0"/>
            </a:endParaRPr>
          </a:p>
          <a:p>
            <a:pPr marL="0" indent="0" algn="ctr">
              <a:buNone/>
            </a:pPr>
            <a:r>
              <a:rPr lang="en-GB" sz="3000" b="1" dirty="0">
                <a:solidFill>
                  <a:srgbClr val="0070C0"/>
                </a:solidFill>
                <a:latin typeface="Cambria" panose="02040503050406030204" pitchFamily="18" charset="0"/>
                <a:ea typeface="Cambria" panose="02040503050406030204" pitchFamily="18" charset="0"/>
              </a:rPr>
              <a:t>Both Peterborough and Cambridge City have no domestic abuse related suicides in this time period.</a:t>
            </a:r>
          </a:p>
          <a:p>
            <a:pPr marL="0" indent="0" algn="ctr">
              <a:buNone/>
            </a:pPr>
            <a:endParaRPr lang="en-GB" b="1" dirty="0">
              <a:solidFill>
                <a:srgbClr val="0070C0"/>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A225BD9C-0910-4B57-BABB-452B55BC2121}"/>
              </a:ext>
            </a:extLst>
          </p:cNvPr>
          <p:cNvPicPr>
            <a:picLocks noChangeAspect="1"/>
          </p:cNvPicPr>
          <p:nvPr/>
        </p:nvPicPr>
        <p:blipFill>
          <a:blip r:embed="rId2"/>
          <a:stretch>
            <a:fillRect/>
          </a:stretch>
        </p:blipFill>
        <p:spPr>
          <a:xfrm>
            <a:off x="10539806" y="230188"/>
            <a:ext cx="1627988" cy="1460500"/>
          </a:xfrm>
          <a:prstGeom prst="rect">
            <a:avLst/>
          </a:prstGeom>
        </p:spPr>
      </p:pic>
      <p:pic>
        <p:nvPicPr>
          <p:cNvPr id="5" name="Picture 4">
            <a:extLst>
              <a:ext uri="{FF2B5EF4-FFF2-40B4-BE49-F238E27FC236}">
                <a16:creationId xmlns:a16="http://schemas.microsoft.com/office/drawing/2014/main" id="{7A393D05-8F3E-44C9-B7F7-77A12F49158D}"/>
              </a:ext>
            </a:extLst>
          </p:cNvPr>
          <p:cNvPicPr>
            <a:picLocks noChangeAspect="1"/>
          </p:cNvPicPr>
          <p:nvPr/>
        </p:nvPicPr>
        <p:blipFill>
          <a:blip r:embed="rId3"/>
          <a:stretch>
            <a:fillRect/>
          </a:stretch>
        </p:blipFill>
        <p:spPr>
          <a:xfrm>
            <a:off x="439136" y="2128384"/>
            <a:ext cx="5719960" cy="4001407"/>
          </a:xfrm>
          <a:prstGeom prst="rect">
            <a:avLst/>
          </a:prstGeom>
        </p:spPr>
      </p:pic>
    </p:spTree>
    <p:extLst>
      <p:ext uri="{BB962C8B-B14F-4D97-AF65-F5344CB8AC3E}">
        <p14:creationId xmlns:p14="http://schemas.microsoft.com/office/powerpoint/2010/main" val="4287155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721D4D-00FB-4B79-B39E-8F7394528B8A}"/>
              </a:ext>
            </a:extLst>
          </p:cNvPr>
          <p:cNvSpPr>
            <a:spLocks noGrp="1"/>
          </p:cNvSpPr>
          <p:nvPr>
            <p:ph idx="1"/>
          </p:nvPr>
        </p:nvSpPr>
        <p:spPr>
          <a:xfrm>
            <a:off x="762000" y="466725"/>
            <a:ext cx="9458325" cy="2428875"/>
          </a:xfrm>
        </p:spPr>
        <p:txBody>
          <a:bodyPr>
            <a:normAutofit/>
          </a:bodyPr>
          <a:lstStyle/>
          <a:p>
            <a:pPr marL="0" indent="0" algn="ctr">
              <a:buNone/>
            </a:pPr>
            <a:r>
              <a:rPr lang="en-GB" b="1" dirty="0">
                <a:solidFill>
                  <a:srgbClr val="0070C0"/>
                </a:solidFill>
                <a:latin typeface="Cambria" panose="02040503050406030204" pitchFamily="18" charset="0"/>
                <a:ea typeface="Cambria" panose="02040503050406030204" pitchFamily="18" charset="0"/>
              </a:rPr>
              <a:t>Of the 5 cases of domestic abuse related suicides in the county, 3 victims were female, and 2 were male. This presents a significantly more even gender split than that of domestic homicides.</a:t>
            </a:r>
          </a:p>
        </p:txBody>
      </p:sp>
      <p:pic>
        <p:nvPicPr>
          <p:cNvPr id="4" name="Picture 3">
            <a:extLst>
              <a:ext uri="{FF2B5EF4-FFF2-40B4-BE49-F238E27FC236}">
                <a16:creationId xmlns:a16="http://schemas.microsoft.com/office/drawing/2014/main" id="{A225BD9C-0910-4B57-BABB-452B55BC2121}"/>
              </a:ext>
            </a:extLst>
          </p:cNvPr>
          <p:cNvPicPr>
            <a:picLocks noChangeAspect="1"/>
          </p:cNvPicPr>
          <p:nvPr/>
        </p:nvPicPr>
        <p:blipFill>
          <a:blip r:embed="rId2"/>
          <a:stretch>
            <a:fillRect/>
          </a:stretch>
        </p:blipFill>
        <p:spPr>
          <a:xfrm>
            <a:off x="10539806" y="230188"/>
            <a:ext cx="1627988" cy="1460500"/>
          </a:xfrm>
          <a:prstGeom prst="rect">
            <a:avLst/>
          </a:prstGeom>
        </p:spPr>
      </p:pic>
      <p:pic>
        <p:nvPicPr>
          <p:cNvPr id="5" name="Picture 4">
            <a:extLst>
              <a:ext uri="{FF2B5EF4-FFF2-40B4-BE49-F238E27FC236}">
                <a16:creationId xmlns:a16="http://schemas.microsoft.com/office/drawing/2014/main" id="{945991A2-A992-4534-8177-1971EC760D92}"/>
              </a:ext>
            </a:extLst>
          </p:cNvPr>
          <p:cNvPicPr>
            <a:picLocks noChangeAspect="1"/>
          </p:cNvPicPr>
          <p:nvPr/>
        </p:nvPicPr>
        <p:blipFill>
          <a:blip r:embed="rId3"/>
          <a:stretch>
            <a:fillRect/>
          </a:stretch>
        </p:blipFill>
        <p:spPr>
          <a:xfrm>
            <a:off x="2371726" y="2262565"/>
            <a:ext cx="6791324" cy="4315882"/>
          </a:xfrm>
          <a:prstGeom prst="rect">
            <a:avLst/>
          </a:prstGeom>
        </p:spPr>
      </p:pic>
    </p:spTree>
    <p:extLst>
      <p:ext uri="{BB962C8B-B14F-4D97-AF65-F5344CB8AC3E}">
        <p14:creationId xmlns:p14="http://schemas.microsoft.com/office/powerpoint/2010/main" val="1173837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721D4D-00FB-4B79-B39E-8F7394528B8A}"/>
              </a:ext>
            </a:extLst>
          </p:cNvPr>
          <p:cNvSpPr>
            <a:spLocks noGrp="1"/>
          </p:cNvSpPr>
          <p:nvPr>
            <p:ph idx="1"/>
          </p:nvPr>
        </p:nvSpPr>
        <p:spPr>
          <a:xfrm>
            <a:off x="569293" y="718740"/>
            <a:ext cx="5314950" cy="6038057"/>
          </a:xfrm>
        </p:spPr>
        <p:txBody>
          <a:bodyPr>
            <a:normAutofit/>
          </a:bodyPr>
          <a:lstStyle/>
          <a:p>
            <a:pPr marL="0" indent="0" algn="ctr">
              <a:buNone/>
            </a:pPr>
            <a:r>
              <a:rPr lang="en-GB" b="1" dirty="0">
                <a:solidFill>
                  <a:srgbClr val="0070C0"/>
                </a:solidFill>
                <a:latin typeface="Cambria" panose="02040503050406030204" pitchFamily="18" charset="0"/>
                <a:ea typeface="Cambria" panose="02040503050406030204" pitchFamily="18" charset="0"/>
              </a:rPr>
              <a:t>As seen in Figure 16, most the victims of domestic abuse related suicides were between the ages of 21 – 30 (3 victims). </a:t>
            </a:r>
          </a:p>
          <a:p>
            <a:pPr marL="0" indent="0" algn="ctr">
              <a:buNone/>
            </a:pPr>
            <a:endParaRPr lang="en-GB" b="1" dirty="0">
              <a:solidFill>
                <a:srgbClr val="0070C0"/>
              </a:solidFill>
              <a:latin typeface="Cambria" panose="02040503050406030204" pitchFamily="18" charset="0"/>
              <a:ea typeface="Cambria" panose="02040503050406030204" pitchFamily="18" charset="0"/>
            </a:endParaRPr>
          </a:p>
          <a:p>
            <a:pPr marL="0" indent="0" algn="ctr">
              <a:buNone/>
            </a:pPr>
            <a:r>
              <a:rPr lang="en-GB" b="1" dirty="0">
                <a:solidFill>
                  <a:srgbClr val="0070C0"/>
                </a:solidFill>
                <a:latin typeface="Cambria" panose="02040503050406030204" pitchFamily="18" charset="0"/>
                <a:ea typeface="Cambria" panose="02040503050406030204" pitchFamily="18" charset="0"/>
              </a:rPr>
              <a:t>There was 1 victim of domestic abuse related suicides aged between 51-60 and 1 was over 60 years old.</a:t>
            </a:r>
          </a:p>
          <a:p>
            <a:pPr marL="0" indent="0" algn="ctr">
              <a:buNone/>
            </a:pPr>
            <a:endParaRPr lang="en-GB" b="1" dirty="0">
              <a:solidFill>
                <a:srgbClr val="0070C0"/>
              </a:solidFill>
              <a:latin typeface="Cambria" panose="02040503050406030204" pitchFamily="18" charset="0"/>
              <a:ea typeface="Cambria" panose="02040503050406030204" pitchFamily="18" charset="0"/>
            </a:endParaRPr>
          </a:p>
          <a:p>
            <a:pPr marL="0" indent="0" algn="ctr">
              <a:buNone/>
            </a:pPr>
            <a:r>
              <a:rPr lang="en-GB" b="1" dirty="0">
                <a:solidFill>
                  <a:srgbClr val="0070C0"/>
                </a:solidFill>
                <a:latin typeface="Cambria" panose="02040503050406030204" pitchFamily="18" charset="0"/>
                <a:ea typeface="Cambria" panose="02040503050406030204" pitchFamily="18" charset="0"/>
              </a:rPr>
              <a:t>The mean age of victims at the age of death was 47 years old.</a:t>
            </a:r>
          </a:p>
          <a:p>
            <a:pPr marL="0" indent="0" algn="ctr">
              <a:buNone/>
            </a:pPr>
            <a:endParaRPr lang="en-GB" b="1" dirty="0">
              <a:solidFill>
                <a:srgbClr val="0070C0"/>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A225BD9C-0910-4B57-BABB-452B55BC2121}"/>
              </a:ext>
            </a:extLst>
          </p:cNvPr>
          <p:cNvPicPr>
            <a:picLocks noChangeAspect="1"/>
          </p:cNvPicPr>
          <p:nvPr/>
        </p:nvPicPr>
        <p:blipFill>
          <a:blip r:embed="rId2"/>
          <a:stretch>
            <a:fillRect/>
          </a:stretch>
        </p:blipFill>
        <p:spPr>
          <a:xfrm>
            <a:off x="10539806" y="230188"/>
            <a:ext cx="1627988" cy="1460500"/>
          </a:xfrm>
          <a:prstGeom prst="rect">
            <a:avLst/>
          </a:prstGeom>
        </p:spPr>
      </p:pic>
      <p:pic>
        <p:nvPicPr>
          <p:cNvPr id="5" name="Picture 4">
            <a:extLst>
              <a:ext uri="{FF2B5EF4-FFF2-40B4-BE49-F238E27FC236}">
                <a16:creationId xmlns:a16="http://schemas.microsoft.com/office/drawing/2014/main" id="{9FF9DFC2-8385-4364-A411-B41574621F24}"/>
              </a:ext>
            </a:extLst>
          </p:cNvPr>
          <p:cNvPicPr>
            <a:picLocks noChangeAspect="1"/>
          </p:cNvPicPr>
          <p:nvPr/>
        </p:nvPicPr>
        <p:blipFill>
          <a:blip r:embed="rId3"/>
          <a:stretch>
            <a:fillRect/>
          </a:stretch>
        </p:blipFill>
        <p:spPr>
          <a:xfrm>
            <a:off x="6096000" y="1762125"/>
            <a:ext cx="5689079" cy="3951288"/>
          </a:xfrm>
          <a:prstGeom prst="rect">
            <a:avLst/>
          </a:prstGeom>
        </p:spPr>
      </p:pic>
    </p:spTree>
    <p:extLst>
      <p:ext uri="{BB962C8B-B14F-4D97-AF65-F5344CB8AC3E}">
        <p14:creationId xmlns:p14="http://schemas.microsoft.com/office/powerpoint/2010/main" val="2382743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721D4D-00FB-4B79-B39E-8F7394528B8A}"/>
              </a:ext>
            </a:extLst>
          </p:cNvPr>
          <p:cNvSpPr>
            <a:spLocks noGrp="1"/>
          </p:cNvSpPr>
          <p:nvPr>
            <p:ph idx="1"/>
          </p:nvPr>
        </p:nvSpPr>
        <p:spPr>
          <a:xfrm>
            <a:off x="865393" y="38100"/>
            <a:ext cx="9458325" cy="2174874"/>
          </a:xfrm>
        </p:spPr>
        <p:txBody>
          <a:bodyPr>
            <a:normAutofit/>
          </a:bodyPr>
          <a:lstStyle/>
          <a:p>
            <a:pPr marL="0" indent="0" algn="ctr">
              <a:buNone/>
            </a:pPr>
            <a:endParaRPr lang="en-GB" b="1" dirty="0">
              <a:solidFill>
                <a:srgbClr val="0070C0"/>
              </a:solidFill>
              <a:latin typeface="Cambria" panose="02040503050406030204" pitchFamily="18" charset="0"/>
              <a:ea typeface="Cambria" panose="02040503050406030204" pitchFamily="18" charset="0"/>
            </a:endParaRPr>
          </a:p>
          <a:p>
            <a:pPr marL="0" indent="0" algn="ctr">
              <a:buNone/>
            </a:pPr>
            <a:r>
              <a:rPr lang="en-GB" b="1" dirty="0">
                <a:solidFill>
                  <a:srgbClr val="0070C0"/>
                </a:solidFill>
                <a:latin typeface="Cambria" panose="02040503050406030204" pitchFamily="18" charset="0"/>
                <a:ea typeface="Cambria" panose="02040503050406030204" pitchFamily="18" charset="0"/>
              </a:rPr>
              <a:t>Looking at the ethnicity of victims, 4 out of the 5 victims were White British and 1 victim was of Roma Gypsy/Traveller background.</a:t>
            </a:r>
          </a:p>
        </p:txBody>
      </p:sp>
      <p:pic>
        <p:nvPicPr>
          <p:cNvPr id="4" name="Picture 3">
            <a:extLst>
              <a:ext uri="{FF2B5EF4-FFF2-40B4-BE49-F238E27FC236}">
                <a16:creationId xmlns:a16="http://schemas.microsoft.com/office/drawing/2014/main" id="{A225BD9C-0910-4B57-BABB-452B55BC2121}"/>
              </a:ext>
            </a:extLst>
          </p:cNvPr>
          <p:cNvPicPr>
            <a:picLocks noChangeAspect="1"/>
          </p:cNvPicPr>
          <p:nvPr/>
        </p:nvPicPr>
        <p:blipFill>
          <a:blip r:embed="rId2"/>
          <a:stretch>
            <a:fillRect/>
          </a:stretch>
        </p:blipFill>
        <p:spPr>
          <a:xfrm>
            <a:off x="10539806" y="230188"/>
            <a:ext cx="1627988" cy="1460500"/>
          </a:xfrm>
          <a:prstGeom prst="rect">
            <a:avLst/>
          </a:prstGeom>
        </p:spPr>
      </p:pic>
      <p:pic>
        <p:nvPicPr>
          <p:cNvPr id="2" name="Picture 1">
            <a:extLst>
              <a:ext uri="{FF2B5EF4-FFF2-40B4-BE49-F238E27FC236}">
                <a16:creationId xmlns:a16="http://schemas.microsoft.com/office/drawing/2014/main" id="{42254688-239C-4875-BD15-968269B4552A}"/>
              </a:ext>
            </a:extLst>
          </p:cNvPr>
          <p:cNvPicPr>
            <a:picLocks noChangeAspect="1"/>
          </p:cNvPicPr>
          <p:nvPr/>
        </p:nvPicPr>
        <p:blipFill>
          <a:blip r:embed="rId3"/>
          <a:stretch>
            <a:fillRect/>
          </a:stretch>
        </p:blipFill>
        <p:spPr>
          <a:xfrm>
            <a:off x="2320978" y="2009775"/>
            <a:ext cx="6718245" cy="4562475"/>
          </a:xfrm>
          <a:prstGeom prst="rect">
            <a:avLst/>
          </a:prstGeom>
        </p:spPr>
      </p:pic>
    </p:spTree>
    <p:extLst>
      <p:ext uri="{BB962C8B-B14F-4D97-AF65-F5344CB8AC3E}">
        <p14:creationId xmlns:p14="http://schemas.microsoft.com/office/powerpoint/2010/main" val="2287740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721D4D-00FB-4B79-B39E-8F7394528B8A}"/>
              </a:ext>
            </a:extLst>
          </p:cNvPr>
          <p:cNvSpPr>
            <a:spLocks noGrp="1"/>
          </p:cNvSpPr>
          <p:nvPr>
            <p:ph idx="1"/>
          </p:nvPr>
        </p:nvSpPr>
        <p:spPr>
          <a:xfrm>
            <a:off x="790575" y="418994"/>
            <a:ext cx="9458325" cy="2174874"/>
          </a:xfrm>
        </p:spPr>
        <p:txBody>
          <a:bodyPr>
            <a:normAutofit/>
          </a:bodyPr>
          <a:lstStyle/>
          <a:p>
            <a:pPr marL="0" indent="0" algn="ctr">
              <a:buNone/>
            </a:pPr>
            <a:r>
              <a:rPr lang="en-GB" b="1" dirty="0">
                <a:solidFill>
                  <a:srgbClr val="0070C0"/>
                </a:solidFill>
                <a:latin typeface="Cambria" panose="02040503050406030204" pitchFamily="18" charset="0"/>
                <a:ea typeface="Cambria" panose="02040503050406030204" pitchFamily="18" charset="0"/>
              </a:rPr>
              <a:t>The home address of the victim was the most common location of death, with 80% (4 victims) dying at their home address.</a:t>
            </a:r>
          </a:p>
          <a:p>
            <a:pPr marL="0" indent="0" algn="ctr">
              <a:buNone/>
            </a:pPr>
            <a:r>
              <a:rPr lang="en-GB" b="1" dirty="0">
                <a:solidFill>
                  <a:srgbClr val="0070C0"/>
                </a:solidFill>
                <a:latin typeface="Cambria" panose="02040503050406030204" pitchFamily="18" charset="0"/>
                <a:ea typeface="Cambria" panose="02040503050406030204" pitchFamily="18" charset="0"/>
              </a:rPr>
              <a:t>1 victim died at their son’s home. </a:t>
            </a:r>
          </a:p>
          <a:p>
            <a:pPr marL="0" indent="0" algn="ctr">
              <a:buNone/>
            </a:pPr>
            <a:endParaRPr lang="en-GB" b="1" dirty="0">
              <a:solidFill>
                <a:srgbClr val="0070C0"/>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A225BD9C-0910-4B57-BABB-452B55BC2121}"/>
              </a:ext>
            </a:extLst>
          </p:cNvPr>
          <p:cNvPicPr>
            <a:picLocks noChangeAspect="1"/>
          </p:cNvPicPr>
          <p:nvPr/>
        </p:nvPicPr>
        <p:blipFill>
          <a:blip r:embed="rId2"/>
          <a:stretch>
            <a:fillRect/>
          </a:stretch>
        </p:blipFill>
        <p:spPr>
          <a:xfrm>
            <a:off x="10539806" y="230188"/>
            <a:ext cx="1627988" cy="1460500"/>
          </a:xfrm>
          <a:prstGeom prst="rect">
            <a:avLst/>
          </a:prstGeom>
        </p:spPr>
      </p:pic>
      <p:pic>
        <p:nvPicPr>
          <p:cNvPr id="5" name="Picture 4">
            <a:extLst>
              <a:ext uri="{FF2B5EF4-FFF2-40B4-BE49-F238E27FC236}">
                <a16:creationId xmlns:a16="http://schemas.microsoft.com/office/drawing/2014/main" id="{702C2C14-6646-434F-885D-2220B827B587}"/>
              </a:ext>
            </a:extLst>
          </p:cNvPr>
          <p:cNvPicPr>
            <a:picLocks noChangeAspect="1"/>
          </p:cNvPicPr>
          <p:nvPr/>
        </p:nvPicPr>
        <p:blipFill>
          <a:blip r:embed="rId3"/>
          <a:stretch>
            <a:fillRect/>
          </a:stretch>
        </p:blipFill>
        <p:spPr>
          <a:xfrm>
            <a:off x="2339710" y="2295985"/>
            <a:ext cx="6423290" cy="4143021"/>
          </a:xfrm>
          <a:prstGeom prst="rect">
            <a:avLst/>
          </a:prstGeom>
        </p:spPr>
      </p:pic>
    </p:spTree>
    <p:extLst>
      <p:ext uri="{BB962C8B-B14F-4D97-AF65-F5344CB8AC3E}">
        <p14:creationId xmlns:p14="http://schemas.microsoft.com/office/powerpoint/2010/main" val="352468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A6EF8-91D8-4FCD-8D9A-C976D1EAB3DE}"/>
              </a:ext>
            </a:extLst>
          </p:cNvPr>
          <p:cNvSpPr>
            <a:spLocks noGrp="1"/>
          </p:cNvSpPr>
          <p:nvPr>
            <p:ph type="title"/>
          </p:nvPr>
        </p:nvSpPr>
        <p:spPr>
          <a:xfrm>
            <a:off x="428625" y="365125"/>
            <a:ext cx="10515600" cy="1325563"/>
          </a:xfrm>
        </p:spPr>
        <p:txBody>
          <a:bodyPr/>
          <a:lstStyle/>
          <a:p>
            <a:pPr algn="ctr"/>
            <a:r>
              <a:rPr lang="en-GB" b="1" dirty="0">
                <a:solidFill>
                  <a:srgbClr val="0070C0"/>
                </a:solidFill>
                <a:latin typeface="Cambria" panose="02040503050406030204" pitchFamily="18" charset="0"/>
                <a:ea typeface="Cambria" panose="02040503050406030204" pitchFamily="18" charset="0"/>
              </a:rPr>
              <a:t>What is the Purpose of a </a:t>
            </a:r>
            <a:br>
              <a:rPr lang="en-GB" b="1" dirty="0">
                <a:solidFill>
                  <a:srgbClr val="0070C0"/>
                </a:solidFill>
                <a:latin typeface="Cambria" panose="02040503050406030204" pitchFamily="18" charset="0"/>
                <a:ea typeface="Cambria" panose="02040503050406030204" pitchFamily="18" charset="0"/>
              </a:rPr>
            </a:br>
            <a:r>
              <a:rPr lang="en-GB" b="1" dirty="0">
                <a:solidFill>
                  <a:srgbClr val="0070C0"/>
                </a:solidFill>
                <a:latin typeface="Cambria" panose="02040503050406030204" pitchFamily="18" charset="0"/>
                <a:ea typeface="Cambria" panose="02040503050406030204" pitchFamily="18" charset="0"/>
              </a:rPr>
              <a:t>Domestic Homicide Review?</a:t>
            </a:r>
          </a:p>
        </p:txBody>
      </p:sp>
      <p:sp>
        <p:nvSpPr>
          <p:cNvPr id="3" name="Content Placeholder 2">
            <a:extLst>
              <a:ext uri="{FF2B5EF4-FFF2-40B4-BE49-F238E27FC236}">
                <a16:creationId xmlns:a16="http://schemas.microsoft.com/office/drawing/2014/main" id="{8D46CBE0-BA29-4737-A9AB-A33A1169802F}"/>
              </a:ext>
            </a:extLst>
          </p:cNvPr>
          <p:cNvSpPr>
            <a:spLocks noGrp="1"/>
          </p:cNvSpPr>
          <p:nvPr>
            <p:ph idx="1"/>
          </p:nvPr>
        </p:nvSpPr>
        <p:spPr>
          <a:xfrm>
            <a:off x="838200" y="1825625"/>
            <a:ext cx="10515600" cy="4667250"/>
          </a:xfrm>
        </p:spPr>
        <p:txBody>
          <a:bodyPr>
            <a:normAutofit/>
          </a:bodyPr>
          <a:lstStyle/>
          <a:p>
            <a:pPr marL="0" indent="0">
              <a:buNone/>
            </a:pPr>
            <a:r>
              <a:rPr lang="en-GB" dirty="0">
                <a:solidFill>
                  <a:srgbClr val="0070C0"/>
                </a:solidFill>
                <a:latin typeface="Cambria" panose="02040503050406030204" pitchFamily="18" charset="0"/>
                <a:ea typeface="Cambria" panose="02040503050406030204" pitchFamily="18" charset="0"/>
              </a:rPr>
              <a:t>Their purpose is to establish, identify and apply the lessons to the way local professionals and organisations work individually and together to safeguard victims to improve service responses, policies and procedures. </a:t>
            </a:r>
          </a:p>
          <a:p>
            <a:pPr marL="0" indent="0">
              <a:buNone/>
            </a:pPr>
            <a:endParaRPr lang="en-GB" dirty="0">
              <a:solidFill>
                <a:srgbClr val="0070C0"/>
              </a:solidFill>
              <a:latin typeface="Cambria" panose="02040503050406030204" pitchFamily="18" charset="0"/>
              <a:ea typeface="Cambria" panose="02040503050406030204" pitchFamily="18" charset="0"/>
            </a:endParaRPr>
          </a:p>
          <a:p>
            <a:pPr marL="0" indent="0">
              <a:buNone/>
            </a:pPr>
            <a:r>
              <a:rPr lang="en-GB" dirty="0">
                <a:solidFill>
                  <a:srgbClr val="0070C0"/>
                </a:solidFill>
                <a:latin typeface="Cambria" panose="02040503050406030204" pitchFamily="18" charset="0"/>
                <a:ea typeface="Cambria" panose="02040503050406030204" pitchFamily="18" charset="0"/>
              </a:rPr>
              <a:t>The rationale for conducting a DHR is set in the aim of ensuring agencies are responding appropriately to victims of domestic abuse by having effective and robust support mechanisms, procedures, resources, and interventions in place to prevent future incidents of domestic abuse and homicide.</a:t>
            </a:r>
          </a:p>
        </p:txBody>
      </p:sp>
      <p:pic>
        <p:nvPicPr>
          <p:cNvPr id="4" name="Picture 3">
            <a:extLst>
              <a:ext uri="{FF2B5EF4-FFF2-40B4-BE49-F238E27FC236}">
                <a16:creationId xmlns:a16="http://schemas.microsoft.com/office/drawing/2014/main" id="{FE342A2B-060B-45D3-84AF-496994B1E9CD}"/>
              </a:ext>
            </a:extLst>
          </p:cNvPr>
          <p:cNvPicPr>
            <a:picLocks noChangeAspect="1"/>
          </p:cNvPicPr>
          <p:nvPr/>
        </p:nvPicPr>
        <p:blipFill>
          <a:blip r:embed="rId2"/>
          <a:stretch>
            <a:fillRect/>
          </a:stretch>
        </p:blipFill>
        <p:spPr>
          <a:xfrm>
            <a:off x="10550423" y="230188"/>
            <a:ext cx="1606754" cy="1441450"/>
          </a:xfrm>
          <a:prstGeom prst="rect">
            <a:avLst/>
          </a:prstGeom>
        </p:spPr>
      </p:pic>
    </p:spTree>
    <p:extLst>
      <p:ext uri="{BB962C8B-B14F-4D97-AF65-F5344CB8AC3E}">
        <p14:creationId xmlns:p14="http://schemas.microsoft.com/office/powerpoint/2010/main" val="3585467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721D4D-00FB-4B79-B39E-8F7394528B8A}"/>
              </a:ext>
            </a:extLst>
          </p:cNvPr>
          <p:cNvSpPr>
            <a:spLocks noGrp="1"/>
          </p:cNvSpPr>
          <p:nvPr>
            <p:ph idx="1"/>
          </p:nvPr>
        </p:nvSpPr>
        <p:spPr>
          <a:xfrm>
            <a:off x="790575" y="418993"/>
            <a:ext cx="9458325" cy="2448031"/>
          </a:xfrm>
        </p:spPr>
        <p:txBody>
          <a:bodyPr>
            <a:normAutofit/>
          </a:bodyPr>
          <a:lstStyle/>
          <a:p>
            <a:pPr marL="0" indent="0" algn="ctr">
              <a:buNone/>
            </a:pPr>
            <a:r>
              <a:rPr lang="en-GB" b="1" dirty="0">
                <a:solidFill>
                  <a:srgbClr val="0070C0"/>
                </a:solidFill>
                <a:latin typeface="Cambria" panose="02040503050406030204" pitchFamily="18" charset="0"/>
                <a:ea typeface="Cambria" panose="02040503050406030204" pitchFamily="18" charset="0"/>
              </a:rPr>
              <a:t>As we can see in Figure 19, 40% of victims (2 victims) lived in private rented accommodation. </a:t>
            </a:r>
          </a:p>
          <a:p>
            <a:pPr marL="0" indent="0" algn="ctr">
              <a:buNone/>
            </a:pPr>
            <a:r>
              <a:rPr lang="en-GB" b="1" dirty="0">
                <a:solidFill>
                  <a:srgbClr val="0070C0"/>
                </a:solidFill>
                <a:latin typeface="Cambria" panose="02040503050406030204" pitchFamily="18" charset="0"/>
                <a:ea typeface="Cambria" panose="02040503050406030204" pitchFamily="18" charset="0"/>
              </a:rPr>
              <a:t>1 victim lived in a privately owned home, 1 lived in social housing, and 1 had an unknown living situation.</a:t>
            </a:r>
          </a:p>
          <a:p>
            <a:pPr marL="0" indent="0" algn="ctr">
              <a:buNone/>
            </a:pPr>
            <a:endParaRPr lang="en-GB" b="1" dirty="0">
              <a:solidFill>
                <a:srgbClr val="0070C0"/>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A225BD9C-0910-4B57-BABB-452B55BC2121}"/>
              </a:ext>
            </a:extLst>
          </p:cNvPr>
          <p:cNvPicPr>
            <a:picLocks noChangeAspect="1"/>
          </p:cNvPicPr>
          <p:nvPr/>
        </p:nvPicPr>
        <p:blipFill>
          <a:blip r:embed="rId2"/>
          <a:stretch>
            <a:fillRect/>
          </a:stretch>
        </p:blipFill>
        <p:spPr>
          <a:xfrm>
            <a:off x="10539806" y="230188"/>
            <a:ext cx="1627988" cy="1460500"/>
          </a:xfrm>
          <a:prstGeom prst="rect">
            <a:avLst/>
          </a:prstGeom>
        </p:spPr>
      </p:pic>
      <p:pic>
        <p:nvPicPr>
          <p:cNvPr id="2" name="Picture 1">
            <a:extLst>
              <a:ext uri="{FF2B5EF4-FFF2-40B4-BE49-F238E27FC236}">
                <a16:creationId xmlns:a16="http://schemas.microsoft.com/office/drawing/2014/main" id="{D0EAD2FD-C057-47C9-BA89-C61EF1ED9A1B}"/>
              </a:ext>
            </a:extLst>
          </p:cNvPr>
          <p:cNvPicPr>
            <a:picLocks noChangeAspect="1"/>
          </p:cNvPicPr>
          <p:nvPr/>
        </p:nvPicPr>
        <p:blipFill>
          <a:blip r:embed="rId3"/>
          <a:stretch>
            <a:fillRect/>
          </a:stretch>
        </p:blipFill>
        <p:spPr>
          <a:xfrm>
            <a:off x="2609097" y="2447925"/>
            <a:ext cx="6201527" cy="3991082"/>
          </a:xfrm>
          <a:prstGeom prst="rect">
            <a:avLst/>
          </a:prstGeom>
        </p:spPr>
      </p:pic>
    </p:spTree>
    <p:extLst>
      <p:ext uri="{BB962C8B-B14F-4D97-AF65-F5344CB8AC3E}">
        <p14:creationId xmlns:p14="http://schemas.microsoft.com/office/powerpoint/2010/main" val="3053160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721D4D-00FB-4B79-B39E-8F7394528B8A}"/>
              </a:ext>
            </a:extLst>
          </p:cNvPr>
          <p:cNvSpPr>
            <a:spLocks noGrp="1"/>
          </p:cNvSpPr>
          <p:nvPr>
            <p:ph idx="1"/>
          </p:nvPr>
        </p:nvSpPr>
        <p:spPr>
          <a:xfrm>
            <a:off x="790575" y="418994"/>
            <a:ext cx="9458325" cy="2174874"/>
          </a:xfrm>
        </p:spPr>
        <p:txBody>
          <a:bodyPr>
            <a:normAutofit/>
          </a:bodyPr>
          <a:lstStyle/>
          <a:p>
            <a:pPr marL="0" indent="0" algn="ctr">
              <a:buNone/>
            </a:pPr>
            <a:r>
              <a:rPr lang="en-GB" b="1" dirty="0">
                <a:solidFill>
                  <a:srgbClr val="0070C0"/>
                </a:solidFill>
                <a:latin typeface="Cambria" panose="02040503050406030204" pitchFamily="18" charset="0"/>
                <a:ea typeface="Cambria" panose="02040503050406030204" pitchFamily="18" charset="0"/>
              </a:rPr>
              <a:t>Looking at the method of death in cases of domestic abuse related suicides, hanging was the most common method of death, with 4/5 cases including this.</a:t>
            </a:r>
          </a:p>
          <a:p>
            <a:pPr marL="0" indent="0" algn="ctr">
              <a:buNone/>
            </a:pPr>
            <a:r>
              <a:rPr lang="en-GB" b="1" dirty="0">
                <a:solidFill>
                  <a:srgbClr val="0070C0"/>
                </a:solidFill>
                <a:latin typeface="Cambria" panose="02040503050406030204" pitchFamily="18" charset="0"/>
                <a:ea typeface="Cambria" panose="02040503050406030204" pitchFamily="18" charset="0"/>
              </a:rPr>
              <a:t>In the other 1 case, overdose was the method of death.</a:t>
            </a:r>
          </a:p>
          <a:p>
            <a:pPr marL="0" indent="0" algn="ctr">
              <a:buNone/>
            </a:pPr>
            <a:endParaRPr lang="en-GB" b="1" dirty="0">
              <a:solidFill>
                <a:srgbClr val="0070C0"/>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A225BD9C-0910-4B57-BABB-452B55BC2121}"/>
              </a:ext>
            </a:extLst>
          </p:cNvPr>
          <p:cNvPicPr>
            <a:picLocks noChangeAspect="1"/>
          </p:cNvPicPr>
          <p:nvPr/>
        </p:nvPicPr>
        <p:blipFill>
          <a:blip r:embed="rId2"/>
          <a:stretch>
            <a:fillRect/>
          </a:stretch>
        </p:blipFill>
        <p:spPr>
          <a:xfrm>
            <a:off x="10539806" y="230188"/>
            <a:ext cx="1627988" cy="1460500"/>
          </a:xfrm>
          <a:prstGeom prst="rect">
            <a:avLst/>
          </a:prstGeom>
        </p:spPr>
      </p:pic>
      <p:pic>
        <p:nvPicPr>
          <p:cNvPr id="5" name="Picture 4">
            <a:extLst>
              <a:ext uri="{FF2B5EF4-FFF2-40B4-BE49-F238E27FC236}">
                <a16:creationId xmlns:a16="http://schemas.microsoft.com/office/drawing/2014/main" id="{0EABF65B-E6FF-4B57-A06D-768905A4185B}"/>
              </a:ext>
            </a:extLst>
          </p:cNvPr>
          <p:cNvPicPr>
            <a:picLocks noChangeAspect="1"/>
          </p:cNvPicPr>
          <p:nvPr/>
        </p:nvPicPr>
        <p:blipFill>
          <a:blip r:embed="rId3"/>
          <a:stretch>
            <a:fillRect/>
          </a:stretch>
        </p:blipFill>
        <p:spPr>
          <a:xfrm>
            <a:off x="2222194" y="2565667"/>
            <a:ext cx="6965407" cy="3873339"/>
          </a:xfrm>
          <a:prstGeom prst="rect">
            <a:avLst/>
          </a:prstGeom>
        </p:spPr>
      </p:pic>
    </p:spTree>
    <p:extLst>
      <p:ext uri="{BB962C8B-B14F-4D97-AF65-F5344CB8AC3E}">
        <p14:creationId xmlns:p14="http://schemas.microsoft.com/office/powerpoint/2010/main" val="547735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721D4D-00FB-4B79-B39E-8F7394528B8A}"/>
              </a:ext>
            </a:extLst>
          </p:cNvPr>
          <p:cNvSpPr>
            <a:spLocks noGrp="1"/>
          </p:cNvSpPr>
          <p:nvPr>
            <p:ph idx="1"/>
          </p:nvPr>
        </p:nvSpPr>
        <p:spPr>
          <a:xfrm>
            <a:off x="790575" y="418994"/>
            <a:ext cx="9458325" cy="2174874"/>
          </a:xfrm>
        </p:spPr>
        <p:txBody>
          <a:bodyPr>
            <a:normAutofit/>
          </a:bodyPr>
          <a:lstStyle/>
          <a:p>
            <a:pPr marL="0" indent="0" algn="ctr">
              <a:buNone/>
            </a:pPr>
            <a:r>
              <a:rPr lang="en-GB" b="1" dirty="0">
                <a:solidFill>
                  <a:srgbClr val="0070C0"/>
                </a:solidFill>
                <a:latin typeface="Cambria" panose="02040503050406030204" pitchFamily="18" charset="0"/>
                <a:ea typeface="Cambria" panose="02040503050406030204" pitchFamily="18" charset="0"/>
              </a:rPr>
              <a:t>In 3/5 cases of domestic abuse related suicides, the age of the abusive partner was unknown. </a:t>
            </a:r>
          </a:p>
          <a:p>
            <a:pPr marL="0" indent="0" algn="ctr">
              <a:buNone/>
            </a:pPr>
            <a:r>
              <a:rPr lang="en-GB" b="1" dirty="0">
                <a:solidFill>
                  <a:srgbClr val="0070C0"/>
                </a:solidFill>
                <a:latin typeface="Cambria" panose="02040503050406030204" pitchFamily="18" charset="0"/>
                <a:ea typeface="Cambria" panose="02040503050406030204" pitchFamily="18" charset="0"/>
              </a:rPr>
              <a:t>In 1 case the perpetrator was over 60, and in 1 case the perpetrator was between 21-30 years old.</a:t>
            </a:r>
          </a:p>
        </p:txBody>
      </p:sp>
      <p:pic>
        <p:nvPicPr>
          <p:cNvPr id="4" name="Picture 3">
            <a:extLst>
              <a:ext uri="{FF2B5EF4-FFF2-40B4-BE49-F238E27FC236}">
                <a16:creationId xmlns:a16="http://schemas.microsoft.com/office/drawing/2014/main" id="{A225BD9C-0910-4B57-BABB-452B55BC2121}"/>
              </a:ext>
            </a:extLst>
          </p:cNvPr>
          <p:cNvPicPr>
            <a:picLocks noChangeAspect="1"/>
          </p:cNvPicPr>
          <p:nvPr/>
        </p:nvPicPr>
        <p:blipFill>
          <a:blip r:embed="rId2"/>
          <a:stretch>
            <a:fillRect/>
          </a:stretch>
        </p:blipFill>
        <p:spPr>
          <a:xfrm>
            <a:off x="10539806" y="230188"/>
            <a:ext cx="1627988" cy="1460500"/>
          </a:xfrm>
          <a:prstGeom prst="rect">
            <a:avLst/>
          </a:prstGeom>
        </p:spPr>
      </p:pic>
      <p:pic>
        <p:nvPicPr>
          <p:cNvPr id="2" name="Picture 1">
            <a:extLst>
              <a:ext uri="{FF2B5EF4-FFF2-40B4-BE49-F238E27FC236}">
                <a16:creationId xmlns:a16="http://schemas.microsoft.com/office/drawing/2014/main" id="{639EE35A-F4DD-44E3-9FE3-2DC65B517109}"/>
              </a:ext>
            </a:extLst>
          </p:cNvPr>
          <p:cNvPicPr>
            <a:picLocks noChangeAspect="1"/>
          </p:cNvPicPr>
          <p:nvPr/>
        </p:nvPicPr>
        <p:blipFill>
          <a:blip r:embed="rId3"/>
          <a:stretch>
            <a:fillRect/>
          </a:stretch>
        </p:blipFill>
        <p:spPr>
          <a:xfrm>
            <a:off x="2190848" y="2363467"/>
            <a:ext cx="7273754" cy="4256408"/>
          </a:xfrm>
          <a:prstGeom prst="rect">
            <a:avLst/>
          </a:prstGeom>
        </p:spPr>
      </p:pic>
    </p:spTree>
    <p:extLst>
      <p:ext uri="{BB962C8B-B14F-4D97-AF65-F5344CB8AC3E}">
        <p14:creationId xmlns:p14="http://schemas.microsoft.com/office/powerpoint/2010/main" val="2896600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721D4D-00FB-4B79-B39E-8F7394528B8A}"/>
              </a:ext>
            </a:extLst>
          </p:cNvPr>
          <p:cNvSpPr>
            <a:spLocks noGrp="1"/>
          </p:cNvSpPr>
          <p:nvPr>
            <p:ph idx="1"/>
          </p:nvPr>
        </p:nvSpPr>
        <p:spPr>
          <a:xfrm>
            <a:off x="895350" y="960438"/>
            <a:ext cx="9458325" cy="2174874"/>
          </a:xfrm>
        </p:spPr>
        <p:txBody>
          <a:bodyPr>
            <a:normAutofit/>
          </a:bodyPr>
          <a:lstStyle/>
          <a:p>
            <a:pPr marL="0" indent="0" algn="ctr">
              <a:buNone/>
            </a:pPr>
            <a:r>
              <a:rPr lang="en-GB" b="1" dirty="0">
                <a:solidFill>
                  <a:srgbClr val="0070C0"/>
                </a:solidFill>
                <a:latin typeface="Cambria" panose="02040503050406030204" pitchFamily="18" charset="0"/>
                <a:ea typeface="Cambria" panose="02040503050406030204" pitchFamily="18" charset="0"/>
              </a:rPr>
              <a:t>3 of the abusive partners were male and 2 were female.  All were in heterosexual relationships.</a:t>
            </a:r>
          </a:p>
        </p:txBody>
      </p:sp>
      <p:pic>
        <p:nvPicPr>
          <p:cNvPr id="4" name="Picture 3">
            <a:extLst>
              <a:ext uri="{FF2B5EF4-FFF2-40B4-BE49-F238E27FC236}">
                <a16:creationId xmlns:a16="http://schemas.microsoft.com/office/drawing/2014/main" id="{A225BD9C-0910-4B57-BABB-452B55BC2121}"/>
              </a:ext>
            </a:extLst>
          </p:cNvPr>
          <p:cNvPicPr>
            <a:picLocks noChangeAspect="1"/>
          </p:cNvPicPr>
          <p:nvPr/>
        </p:nvPicPr>
        <p:blipFill>
          <a:blip r:embed="rId2"/>
          <a:stretch>
            <a:fillRect/>
          </a:stretch>
        </p:blipFill>
        <p:spPr>
          <a:xfrm>
            <a:off x="10539806" y="230188"/>
            <a:ext cx="1627988" cy="1460500"/>
          </a:xfrm>
          <a:prstGeom prst="rect">
            <a:avLst/>
          </a:prstGeom>
        </p:spPr>
      </p:pic>
      <p:pic>
        <p:nvPicPr>
          <p:cNvPr id="5" name="Picture 4">
            <a:extLst>
              <a:ext uri="{FF2B5EF4-FFF2-40B4-BE49-F238E27FC236}">
                <a16:creationId xmlns:a16="http://schemas.microsoft.com/office/drawing/2014/main" id="{D938462C-453A-4611-BD65-D0BF923EBB55}"/>
              </a:ext>
            </a:extLst>
          </p:cNvPr>
          <p:cNvPicPr>
            <a:picLocks noChangeAspect="1"/>
          </p:cNvPicPr>
          <p:nvPr/>
        </p:nvPicPr>
        <p:blipFill>
          <a:blip r:embed="rId3"/>
          <a:stretch>
            <a:fillRect/>
          </a:stretch>
        </p:blipFill>
        <p:spPr>
          <a:xfrm>
            <a:off x="2285692" y="2155825"/>
            <a:ext cx="6806175" cy="4248150"/>
          </a:xfrm>
          <a:prstGeom prst="rect">
            <a:avLst/>
          </a:prstGeom>
        </p:spPr>
      </p:pic>
    </p:spTree>
    <p:extLst>
      <p:ext uri="{BB962C8B-B14F-4D97-AF65-F5344CB8AC3E}">
        <p14:creationId xmlns:p14="http://schemas.microsoft.com/office/powerpoint/2010/main" val="3444695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721D4D-00FB-4B79-B39E-8F7394528B8A}"/>
              </a:ext>
            </a:extLst>
          </p:cNvPr>
          <p:cNvSpPr>
            <a:spLocks noGrp="1"/>
          </p:cNvSpPr>
          <p:nvPr>
            <p:ph idx="1"/>
          </p:nvPr>
        </p:nvSpPr>
        <p:spPr>
          <a:xfrm>
            <a:off x="1081481" y="285751"/>
            <a:ext cx="9458325" cy="2174874"/>
          </a:xfrm>
        </p:spPr>
        <p:txBody>
          <a:bodyPr>
            <a:normAutofit/>
          </a:bodyPr>
          <a:lstStyle/>
          <a:p>
            <a:pPr marL="0" indent="0" algn="ctr">
              <a:buNone/>
            </a:pPr>
            <a:r>
              <a:rPr lang="en-GB" b="1" dirty="0">
                <a:solidFill>
                  <a:srgbClr val="0070C0"/>
                </a:solidFill>
                <a:latin typeface="Cambria" panose="02040503050406030204" pitchFamily="18" charset="0"/>
                <a:ea typeface="Cambria" panose="02040503050406030204" pitchFamily="18" charset="0"/>
              </a:rPr>
              <a:t>Sub typology refers to the specific ‘type’ of domestic abuse related suicide that has occurred.</a:t>
            </a:r>
          </a:p>
          <a:p>
            <a:pPr marL="0" indent="0" algn="ctr">
              <a:buNone/>
            </a:pPr>
            <a:r>
              <a:rPr lang="en-GB" b="1" dirty="0">
                <a:solidFill>
                  <a:srgbClr val="0070C0"/>
                </a:solidFill>
                <a:latin typeface="Cambria" panose="02040503050406030204" pitchFamily="18" charset="0"/>
                <a:ea typeface="Cambria" panose="02040503050406030204" pitchFamily="18" charset="0"/>
              </a:rPr>
              <a:t>In Cambridgeshire, all the domestic abuse related suicided come under the sub typology of intimate partners.</a:t>
            </a:r>
          </a:p>
          <a:p>
            <a:pPr marL="0" indent="0" algn="ctr">
              <a:buNone/>
            </a:pPr>
            <a:endParaRPr lang="en-GB" b="1" dirty="0">
              <a:solidFill>
                <a:srgbClr val="0070C0"/>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A225BD9C-0910-4B57-BABB-452B55BC2121}"/>
              </a:ext>
            </a:extLst>
          </p:cNvPr>
          <p:cNvPicPr>
            <a:picLocks noChangeAspect="1"/>
          </p:cNvPicPr>
          <p:nvPr/>
        </p:nvPicPr>
        <p:blipFill>
          <a:blip r:embed="rId2"/>
          <a:stretch>
            <a:fillRect/>
          </a:stretch>
        </p:blipFill>
        <p:spPr>
          <a:xfrm>
            <a:off x="10539806" y="230188"/>
            <a:ext cx="1627988" cy="1460500"/>
          </a:xfrm>
          <a:prstGeom prst="rect">
            <a:avLst/>
          </a:prstGeom>
        </p:spPr>
      </p:pic>
      <p:pic>
        <p:nvPicPr>
          <p:cNvPr id="2" name="Picture 1">
            <a:extLst>
              <a:ext uri="{FF2B5EF4-FFF2-40B4-BE49-F238E27FC236}">
                <a16:creationId xmlns:a16="http://schemas.microsoft.com/office/drawing/2014/main" id="{9EB4A2D6-1456-4944-91AE-DCCD3BDEA7E0}"/>
              </a:ext>
            </a:extLst>
          </p:cNvPr>
          <p:cNvPicPr>
            <a:picLocks noChangeAspect="1"/>
          </p:cNvPicPr>
          <p:nvPr/>
        </p:nvPicPr>
        <p:blipFill>
          <a:blip r:embed="rId3"/>
          <a:stretch>
            <a:fillRect/>
          </a:stretch>
        </p:blipFill>
        <p:spPr>
          <a:xfrm>
            <a:off x="2478545" y="2606786"/>
            <a:ext cx="6855360" cy="3965463"/>
          </a:xfrm>
          <a:prstGeom prst="rect">
            <a:avLst/>
          </a:prstGeom>
        </p:spPr>
      </p:pic>
    </p:spTree>
    <p:extLst>
      <p:ext uri="{BB962C8B-B14F-4D97-AF65-F5344CB8AC3E}">
        <p14:creationId xmlns:p14="http://schemas.microsoft.com/office/powerpoint/2010/main" val="3068075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721D4D-00FB-4B79-B39E-8F7394528B8A}"/>
              </a:ext>
            </a:extLst>
          </p:cNvPr>
          <p:cNvSpPr>
            <a:spLocks noGrp="1"/>
          </p:cNvSpPr>
          <p:nvPr>
            <p:ph idx="1"/>
          </p:nvPr>
        </p:nvSpPr>
        <p:spPr>
          <a:xfrm>
            <a:off x="1081481" y="285751"/>
            <a:ext cx="9458325" cy="2174874"/>
          </a:xfrm>
        </p:spPr>
        <p:txBody>
          <a:bodyPr>
            <a:normAutofit/>
          </a:bodyPr>
          <a:lstStyle/>
          <a:p>
            <a:pPr marL="0" indent="0" algn="ctr">
              <a:buNone/>
            </a:pPr>
            <a:r>
              <a:rPr lang="en-GB" b="1" dirty="0">
                <a:solidFill>
                  <a:srgbClr val="0070C0"/>
                </a:solidFill>
                <a:latin typeface="Cambria" panose="02040503050406030204" pitchFamily="18" charset="0"/>
                <a:ea typeface="Cambria" panose="02040503050406030204" pitchFamily="18" charset="0"/>
              </a:rPr>
              <a:t>Of the 5 cases of domestic abuse related suicides, 3 abusive partners were the victims ex-partner. </a:t>
            </a:r>
          </a:p>
          <a:p>
            <a:pPr marL="0" indent="0" algn="ctr">
              <a:buNone/>
            </a:pPr>
            <a:r>
              <a:rPr lang="en-GB" b="1" dirty="0">
                <a:solidFill>
                  <a:srgbClr val="0070C0"/>
                </a:solidFill>
                <a:latin typeface="Cambria" panose="02040503050406030204" pitchFamily="18" charset="0"/>
                <a:ea typeface="Cambria" panose="02040503050406030204" pitchFamily="18" charset="0"/>
              </a:rPr>
              <a:t>One of the victim’s abusive partners was their wife, and one was their partner (living together).</a:t>
            </a:r>
          </a:p>
          <a:p>
            <a:pPr marL="0" indent="0" algn="ctr">
              <a:buNone/>
            </a:pPr>
            <a:endParaRPr lang="en-GB" b="1" dirty="0">
              <a:solidFill>
                <a:srgbClr val="0070C0"/>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A225BD9C-0910-4B57-BABB-452B55BC2121}"/>
              </a:ext>
            </a:extLst>
          </p:cNvPr>
          <p:cNvPicPr>
            <a:picLocks noChangeAspect="1"/>
          </p:cNvPicPr>
          <p:nvPr/>
        </p:nvPicPr>
        <p:blipFill>
          <a:blip r:embed="rId2"/>
          <a:stretch>
            <a:fillRect/>
          </a:stretch>
        </p:blipFill>
        <p:spPr>
          <a:xfrm>
            <a:off x="10539806" y="230188"/>
            <a:ext cx="1627988" cy="1460500"/>
          </a:xfrm>
          <a:prstGeom prst="rect">
            <a:avLst/>
          </a:prstGeom>
        </p:spPr>
      </p:pic>
      <p:pic>
        <p:nvPicPr>
          <p:cNvPr id="5" name="Picture 4">
            <a:extLst>
              <a:ext uri="{FF2B5EF4-FFF2-40B4-BE49-F238E27FC236}">
                <a16:creationId xmlns:a16="http://schemas.microsoft.com/office/drawing/2014/main" id="{85233F6D-4304-455D-8E9F-4C700801ACCC}"/>
              </a:ext>
            </a:extLst>
          </p:cNvPr>
          <p:cNvPicPr>
            <a:picLocks noChangeAspect="1"/>
          </p:cNvPicPr>
          <p:nvPr/>
        </p:nvPicPr>
        <p:blipFill>
          <a:blip r:embed="rId3"/>
          <a:stretch>
            <a:fillRect/>
          </a:stretch>
        </p:blipFill>
        <p:spPr>
          <a:xfrm>
            <a:off x="2881423" y="2460625"/>
            <a:ext cx="6429154" cy="4008892"/>
          </a:xfrm>
          <a:prstGeom prst="rect">
            <a:avLst/>
          </a:prstGeom>
        </p:spPr>
      </p:pic>
    </p:spTree>
    <p:extLst>
      <p:ext uri="{BB962C8B-B14F-4D97-AF65-F5344CB8AC3E}">
        <p14:creationId xmlns:p14="http://schemas.microsoft.com/office/powerpoint/2010/main" val="3338232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721D4D-00FB-4B79-B39E-8F7394528B8A}"/>
              </a:ext>
            </a:extLst>
          </p:cNvPr>
          <p:cNvSpPr>
            <a:spLocks noGrp="1"/>
          </p:cNvSpPr>
          <p:nvPr>
            <p:ph idx="1"/>
          </p:nvPr>
        </p:nvSpPr>
        <p:spPr>
          <a:xfrm>
            <a:off x="548081" y="230187"/>
            <a:ext cx="9458325" cy="6456363"/>
          </a:xfrm>
        </p:spPr>
        <p:txBody>
          <a:bodyPr>
            <a:normAutofit/>
          </a:bodyPr>
          <a:lstStyle/>
          <a:p>
            <a:pPr marL="0" indent="0" algn="ctr">
              <a:buNone/>
            </a:pPr>
            <a:r>
              <a:rPr lang="en-GB" b="1" dirty="0">
                <a:solidFill>
                  <a:srgbClr val="0070C0"/>
                </a:solidFill>
                <a:latin typeface="Cambria" panose="02040503050406030204" pitchFamily="18" charset="0"/>
                <a:ea typeface="Cambria" panose="02040503050406030204" pitchFamily="18" charset="0"/>
              </a:rPr>
              <a:t>Joint Statistics for both domestic homicides and domestic abuse related suicides:</a:t>
            </a:r>
          </a:p>
          <a:p>
            <a:r>
              <a:rPr lang="en-GB" dirty="0">
                <a:solidFill>
                  <a:srgbClr val="0070C0"/>
                </a:solidFill>
                <a:latin typeface="Cambria" panose="02040503050406030204" pitchFamily="18" charset="0"/>
                <a:ea typeface="Cambria" panose="02040503050406030204" pitchFamily="18" charset="0"/>
              </a:rPr>
              <a:t>In only 3 of the 20 DHRs were the victims known to specialist DA services, and all 3 were at MARAC (significant) level of harm. The other 17 cases were entirely unknown to specialist domestic abuse services.</a:t>
            </a:r>
          </a:p>
          <a:p>
            <a:r>
              <a:rPr lang="en-GB" dirty="0">
                <a:solidFill>
                  <a:srgbClr val="0070C0"/>
                </a:solidFill>
                <a:latin typeface="Cambria" panose="02040503050406030204" pitchFamily="18" charset="0"/>
                <a:ea typeface="Cambria" panose="02040503050406030204" pitchFamily="18" charset="0"/>
              </a:rPr>
              <a:t>In half - previous instances of domestic abuse (this includes the above case where the female perpetrator acted out of self-defence to an abusive partner).</a:t>
            </a:r>
          </a:p>
          <a:p>
            <a:r>
              <a:rPr lang="en-GB" dirty="0">
                <a:solidFill>
                  <a:srgbClr val="0070C0"/>
                </a:solidFill>
                <a:latin typeface="Cambria" panose="02040503050406030204" pitchFamily="18" charset="0"/>
                <a:ea typeface="Cambria" panose="02040503050406030204" pitchFamily="18" charset="0"/>
              </a:rPr>
              <a:t>20% of perpetrators were known to drug and alcohol services, and 15%were known to mental health services. </a:t>
            </a:r>
          </a:p>
          <a:p>
            <a:r>
              <a:rPr lang="en-GB" dirty="0">
                <a:solidFill>
                  <a:srgbClr val="0070C0"/>
                </a:solidFill>
                <a:latin typeface="Cambria" panose="02040503050406030204" pitchFamily="18" charset="0"/>
                <a:ea typeface="Cambria" panose="02040503050406030204" pitchFamily="18" charset="0"/>
              </a:rPr>
              <a:t>30%  the perpetrator – alcohol misuse</a:t>
            </a:r>
          </a:p>
          <a:p>
            <a:r>
              <a:rPr lang="en-GB" dirty="0">
                <a:solidFill>
                  <a:srgbClr val="0070C0"/>
                </a:solidFill>
                <a:latin typeface="Cambria" panose="02040503050406030204" pitchFamily="18" charset="0"/>
                <a:ea typeface="Cambria" panose="02040503050406030204" pitchFamily="18" charset="0"/>
              </a:rPr>
              <a:t>20%  the perpetrator – drug misuse</a:t>
            </a:r>
          </a:p>
        </p:txBody>
      </p:sp>
      <p:pic>
        <p:nvPicPr>
          <p:cNvPr id="4" name="Picture 3">
            <a:extLst>
              <a:ext uri="{FF2B5EF4-FFF2-40B4-BE49-F238E27FC236}">
                <a16:creationId xmlns:a16="http://schemas.microsoft.com/office/drawing/2014/main" id="{A225BD9C-0910-4B57-BABB-452B55BC2121}"/>
              </a:ext>
            </a:extLst>
          </p:cNvPr>
          <p:cNvPicPr>
            <a:picLocks noChangeAspect="1"/>
          </p:cNvPicPr>
          <p:nvPr/>
        </p:nvPicPr>
        <p:blipFill>
          <a:blip r:embed="rId2"/>
          <a:stretch>
            <a:fillRect/>
          </a:stretch>
        </p:blipFill>
        <p:spPr>
          <a:xfrm>
            <a:off x="10539806" y="230188"/>
            <a:ext cx="1627988" cy="1460500"/>
          </a:xfrm>
          <a:prstGeom prst="rect">
            <a:avLst/>
          </a:prstGeom>
        </p:spPr>
      </p:pic>
    </p:spTree>
    <p:extLst>
      <p:ext uri="{BB962C8B-B14F-4D97-AF65-F5344CB8AC3E}">
        <p14:creationId xmlns:p14="http://schemas.microsoft.com/office/powerpoint/2010/main" val="3405159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721D4D-00FB-4B79-B39E-8F7394528B8A}"/>
              </a:ext>
            </a:extLst>
          </p:cNvPr>
          <p:cNvSpPr>
            <a:spLocks noGrp="1"/>
          </p:cNvSpPr>
          <p:nvPr>
            <p:ph idx="1"/>
          </p:nvPr>
        </p:nvSpPr>
        <p:spPr>
          <a:xfrm>
            <a:off x="1014806" y="185738"/>
            <a:ext cx="9458325" cy="6062662"/>
          </a:xfrm>
        </p:spPr>
        <p:txBody>
          <a:bodyPr>
            <a:normAutofit/>
          </a:bodyPr>
          <a:lstStyle/>
          <a:p>
            <a:pPr marL="0" indent="0" algn="ctr">
              <a:buNone/>
            </a:pPr>
            <a:r>
              <a:rPr lang="en-GB" sz="4400" b="1" dirty="0">
                <a:solidFill>
                  <a:srgbClr val="0070C0"/>
                </a:solidFill>
                <a:latin typeface="Cambria" panose="02040503050406030204" pitchFamily="18" charset="0"/>
                <a:ea typeface="Cambria" panose="02040503050406030204" pitchFamily="18" charset="0"/>
              </a:rPr>
              <a:t>Themes within DHR recommendations</a:t>
            </a:r>
          </a:p>
          <a:p>
            <a:pPr marL="0" indent="0" algn="ctr">
              <a:buNone/>
            </a:pPr>
            <a:endParaRPr lang="en-GB" sz="4400" b="1" dirty="0">
              <a:solidFill>
                <a:srgbClr val="0070C0"/>
              </a:solidFill>
              <a:latin typeface="Cambria" panose="02040503050406030204" pitchFamily="18" charset="0"/>
              <a:ea typeface="Cambria" panose="02040503050406030204" pitchFamily="18" charset="0"/>
            </a:endParaRPr>
          </a:p>
          <a:p>
            <a:pPr algn="ctr"/>
            <a:r>
              <a:rPr lang="en-GB" sz="4000" dirty="0">
                <a:solidFill>
                  <a:srgbClr val="0070C0"/>
                </a:solidFill>
                <a:latin typeface="Cambria" panose="02040503050406030204" pitchFamily="18" charset="0"/>
                <a:ea typeface="Cambria" panose="02040503050406030204" pitchFamily="18" charset="0"/>
              </a:rPr>
              <a:t>Of the 20 DHRs, 12 have been published, 6 are with the Home Office and 2 are in the progress of being written.</a:t>
            </a:r>
          </a:p>
          <a:p>
            <a:pPr marL="0" indent="0" algn="ctr">
              <a:buNone/>
            </a:pPr>
            <a:endParaRPr lang="en-GB" sz="4000" dirty="0">
              <a:solidFill>
                <a:srgbClr val="0070C0"/>
              </a:solidFill>
              <a:latin typeface="Cambria" panose="02040503050406030204" pitchFamily="18" charset="0"/>
              <a:ea typeface="Cambria" panose="02040503050406030204" pitchFamily="18" charset="0"/>
            </a:endParaRPr>
          </a:p>
          <a:p>
            <a:pPr algn="ctr"/>
            <a:r>
              <a:rPr lang="en-GB" sz="4000" dirty="0">
                <a:solidFill>
                  <a:srgbClr val="0070C0"/>
                </a:solidFill>
                <a:latin typeface="Cambria" panose="02040503050406030204" pitchFamily="18" charset="0"/>
                <a:ea typeface="Cambria" panose="02040503050406030204" pitchFamily="18" charset="0"/>
              </a:rPr>
              <a:t>Across the 18 DHR Reports, there are 153 Recommendations</a:t>
            </a:r>
          </a:p>
          <a:p>
            <a:pPr algn="ctr"/>
            <a:endParaRPr lang="en-GB" sz="4000" dirty="0">
              <a:solidFill>
                <a:srgbClr val="0070C0"/>
              </a:solidFill>
              <a:latin typeface="Cambria" panose="02040503050406030204" pitchFamily="18" charset="0"/>
              <a:ea typeface="Cambria" panose="02040503050406030204" pitchFamily="18" charset="0"/>
            </a:endParaRPr>
          </a:p>
          <a:p>
            <a:pPr marL="0" indent="0" algn="ctr">
              <a:buNone/>
            </a:pPr>
            <a:endParaRPr lang="en-GB" sz="4000" b="1" dirty="0">
              <a:solidFill>
                <a:srgbClr val="0070C0"/>
              </a:solidFill>
              <a:latin typeface="Cambria" panose="02040503050406030204" pitchFamily="18" charset="0"/>
              <a:ea typeface="Cambria" panose="02040503050406030204" pitchFamily="18" charset="0"/>
            </a:endParaRPr>
          </a:p>
          <a:p>
            <a:pPr marL="0" indent="0" algn="ctr">
              <a:buNone/>
            </a:pPr>
            <a:endParaRPr lang="en-GB" b="1" dirty="0">
              <a:solidFill>
                <a:srgbClr val="0070C0"/>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A225BD9C-0910-4B57-BABB-452B55BC2121}"/>
              </a:ext>
            </a:extLst>
          </p:cNvPr>
          <p:cNvPicPr>
            <a:picLocks noChangeAspect="1"/>
          </p:cNvPicPr>
          <p:nvPr/>
        </p:nvPicPr>
        <p:blipFill>
          <a:blip r:embed="rId2"/>
          <a:stretch>
            <a:fillRect/>
          </a:stretch>
        </p:blipFill>
        <p:spPr>
          <a:xfrm>
            <a:off x="10539806" y="230188"/>
            <a:ext cx="1627988" cy="1460500"/>
          </a:xfrm>
          <a:prstGeom prst="rect">
            <a:avLst/>
          </a:prstGeom>
        </p:spPr>
      </p:pic>
    </p:spTree>
    <p:extLst>
      <p:ext uri="{BB962C8B-B14F-4D97-AF65-F5344CB8AC3E}">
        <p14:creationId xmlns:p14="http://schemas.microsoft.com/office/powerpoint/2010/main" val="6106922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25BD9C-0910-4B57-BABB-452B55BC2121}"/>
              </a:ext>
            </a:extLst>
          </p:cNvPr>
          <p:cNvPicPr>
            <a:picLocks noChangeAspect="1"/>
          </p:cNvPicPr>
          <p:nvPr/>
        </p:nvPicPr>
        <p:blipFill>
          <a:blip r:embed="rId2"/>
          <a:stretch>
            <a:fillRect/>
          </a:stretch>
        </p:blipFill>
        <p:spPr>
          <a:xfrm>
            <a:off x="10539806" y="230188"/>
            <a:ext cx="1627988" cy="1460500"/>
          </a:xfrm>
          <a:prstGeom prst="rect">
            <a:avLst/>
          </a:prstGeom>
        </p:spPr>
      </p:pic>
      <p:pic>
        <p:nvPicPr>
          <p:cNvPr id="6" name="Picture 5">
            <a:extLst>
              <a:ext uri="{FF2B5EF4-FFF2-40B4-BE49-F238E27FC236}">
                <a16:creationId xmlns:a16="http://schemas.microsoft.com/office/drawing/2014/main" id="{070E0C01-7D42-49BA-9795-4F044858365C}"/>
              </a:ext>
            </a:extLst>
          </p:cNvPr>
          <p:cNvPicPr>
            <a:picLocks noChangeAspect="1"/>
          </p:cNvPicPr>
          <p:nvPr/>
        </p:nvPicPr>
        <p:blipFill>
          <a:blip r:embed="rId3"/>
          <a:stretch>
            <a:fillRect/>
          </a:stretch>
        </p:blipFill>
        <p:spPr>
          <a:xfrm>
            <a:off x="1568750" y="1081869"/>
            <a:ext cx="8971056" cy="5071281"/>
          </a:xfrm>
          <a:prstGeom prst="rect">
            <a:avLst/>
          </a:prstGeom>
        </p:spPr>
      </p:pic>
    </p:spTree>
    <p:extLst>
      <p:ext uri="{BB962C8B-B14F-4D97-AF65-F5344CB8AC3E}">
        <p14:creationId xmlns:p14="http://schemas.microsoft.com/office/powerpoint/2010/main" val="12003492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25BD9C-0910-4B57-BABB-452B55BC2121}"/>
              </a:ext>
            </a:extLst>
          </p:cNvPr>
          <p:cNvPicPr>
            <a:picLocks noChangeAspect="1"/>
          </p:cNvPicPr>
          <p:nvPr/>
        </p:nvPicPr>
        <p:blipFill>
          <a:blip r:embed="rId2"/>
          <a:stretch>
            <a:fillRect/>
          </a:stretch>
        </p:blipFill>
        <p:spPr>
          <a:xfrm>
            <a:off x="10539806" y="230188"/>
            <a:ext cx="1627988" cy="1460500"/>
          </a:xfrm>
          <a:prstGeom prst="rect">
            <a:avLst/>
          </a:prstGeom>
        </p:spPr>
      </p:pic>
      <p:pic>
        <p:nvPicPr>
          <p:cNvPr id="2" name="Picture 1">
            <a:extLst>
              <a:ext uri="{FF2B5EF4-FFF2-40B4-BE49-F238E27FC236}">
                <a16:creationId xmlns:a16="http://schemas.microsoft.com/office/drawing/2014/main" id="{7F1B2600-A5D2-4FDC-9F0A-83AC37A54175}"/>
              </a:ext>
            </a:extLst>
          </p:cNvPr>
          <p:cNvPicPr>
            <a:picLocks noChangeAspect="1"/>
          </p:cNvPicPr>
          <p:nvPr/>
        </p:nvPicPr>
        <p:blipFill>
          <a:blip r:embed="rId3"/>
          <a:stretch>
            <a:fillRect/>
          </a:stretch>
        </p:blipFill>
        <p:spPr>
          <a:xfrm>
            <a:off x="1412698" y="1160364"/>
            <a:ext cx="9196547" cy="4945161"/>
          </a:xfrm>
          <a:prstGeom prst="rect">
            <a:avLst/>
          </a:prstGeom>
        </p:spPr>
      </p:pic>
    </p:spTree>
    <p:extLst>
      <p:ext uri="{BB962C8B-B14F-4D97-AF65-F5344CB8AC3E}">
        <p14:creationId xmlns:p14="http://schemas.microsoft.com/office/powerpoint/2010/main" val="75899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A6EF8-91D8-4FCD-8D9A-C976D1EAB3DE}"/>
              </a:ext>
            </a:extLst>
          </p:cNvPr>
          <p:cNvSpPr>
            <a:spLocks noGrp="1"/>
          </p:cNvSpPr>
          <p:nvPr>
            <p:ph type="title"/>
          </p:nvPr>
        </p:nvSpPr>
        <p:spPr>
          <a:xfrm>
            <a:off x="428625" y="365125"/>
            <a:ext cx="10515600" cy="1325563"/>
          </a:xfrm>
        </p:spPr>
        <p:txBody>
          <a:bodyPr/>
          <a:lstStyle/>
          <a:p>
            <a:pPr algn="ctr"/>
            <a:r>
              <a:rPr lang="en-GB" b="1" dirty="0">
                <a:solidFill>
                  <a:srgbClr val="0070C0"/>
                </a:solidFill>
                <a:latin typeface="Cambria" panose="02040503050406030204" pitchFamily="18" charset="0"/>
                <a:ea typeface="Cambria" panose="02040503050406030204" pitchFamily="18" charset="0"/>
              </a:rPr>
              <a:t>Why are DHRs carried out?</a:t>
            </a:r>
          </a:p>
        </p:txBody>
      </p:sp>
      <p:sp>
        <p:nvSpPr>
          <p:cNvPr id="3" name="Content Placeholder 2">
            <a:extLst>
              <a:ext uri="{FF2B5EF4-FFF2-40B4-BE49-F238E27FC236}">
                <a16:creationId xmlns:a16="http://schemas.microsoft.com/office/drawing/2014/main" id="{8D46CBE0-BA29-4737-A9AB-A33A1169802F}"/>
              </a:ext>
            </a:extLst>
          </p:cNvPr>
          <p:cNvSpPr>
            <a:spLocks noGrp="1"/>
          </p:cNvSpPr>
          <p:nvPr>
            <p:ph idx="1"/>
          </p:nvPr>
        </p:nvSpPr>
        <p:spPr>
          <a:xfrm>
            <a:off x="838200" y="1825625"/>
            <a:ext cx="10515600" cy="4667250"/>
          </a:xfrm>
        </p:spPr>
        <p:txBody>
          <a:bodyPr>
            <a:normAutofit fontScale="92500" lnSpcReduction="10000"/>
          </a:bodyPr>
          <a:lstStyle/>
          <a:p>
            <a:pPr marL="0" indent="0">
              <a:buNone/>
            </a:pPr>
            <a:r>
              <a:rPr lang="en-GB" dirty="0">
                <a:solidFill>
                  <a:srgbClr val="0070C0"/>
                </a:solidFill>
                <a:latin typeface="Cambria" panose="02040503050406030204" pitchFamily="18" charset="0"/>
                <a:ea typeface="Cambria" panose="02040503050406030204" pitchFamily="18" charset="0"/>
              </a:rPr>
              <a:t>A DHR should be carried out to:</a:t>
            </a:r>
          </a:p>
          <a:p>
            <a:r>
              <a:rPr lang="en-GB" b="1" dirty="0">
                <a:solidFill>
                  <a:schemeClr val="accent1">
                    <a:lumMod val="75000"/>
                  </a:schemeClr>
                </a:solidFill>
                <a:latin typeface="Cambria" panose="02040503050406030204" pitchFamily="18" charset="0"/>
                <a:ea typeface="Cambria" panose="02040503050406030204" pitchFamily="18" charset="0"/>
              </a:rPr>
              <a:t>Establish what lessons are to be learned </a:t>
            </a:r>
            <a:r>
              <a:rPr lang="en-GB" dirty="0">
                <a:solidFill>
                  <a:srgbClr val="0070C0"/>
                </a:solidFill>
                <a:latin typeface="Cambria" panose="02040503050406030204" pitchFamily="18" charset="0"/>
                <a:ea typeface="Cambria" panose="02040503050406030204" pitchFamily="18" charset="0"/>
              </a:rPr>
              <a:t>from the domestic homicide regarding the way in which local professionals and organisations work individually and together to safeguard victims;</a:t>
            </a:r>
          </a:p>
          <a:p>
            <a:r>
              <a:rPr lang="en-GB" b="1" dirty="0">
                <a:solidFill>
                  <a:schemeClr val="accent1">
                    <a:lumMod val="75000"/>
                  </a:schemeClr>
                </a:solidFill>
                <a:latin typeface="Cambria" panose="02040503050406030204" pitchFamily="18" charset="0"/>
                <a:ea typeface="Cambria" panose="02040503050406030204" pitchFamily="18" charset="0"/>
              </a:rPr>
              <a:t>Identify clearly what those lessons </a:t>
            </a:r>
            <a:r>
              <a:rPr lang="en-GB" dirty="0">
                <a:solidFill>
                  <a:srgbClr val="0070C0"/>
                </a:solidFill>
                <a:latin typeface="Cambria" panose="02040503050406030204" pitchFamily="18" charset="0"/>
                <a:ea typeface="Cambria" panose="02040503050406030204" pitchFamily="18" charset="0"/>
              </a:rPr>
              <a:t>are both within and between agencies, how and within what timescales they will be acted on, and what is expected to change as a result;</a:t>
            </a:r>
          </a:p>
          <a:p>
            <a:r>
              <a:rPr lang="en-GB" b="1" dirty="0">
                <a:solidFill>
                  <a:schemeClr val="accent1">
                    <a:lumMod val="75000"/>
                  </a:schemeClr>
                </a:solidFill>
                <a:latin typeface="Cambria" panose="02040503050406030204" pitchFamily="18" charset="0"/>
                <a:ea typeface="Cambria" panose="02040503050406030204" pitchFamily="18" charset="0"/>
              </a:rPr>
              <a:t>Apply these lessons </a:t>
            </a:r>
            <a:r>
              <a:rPr lang="en-GB" dirty="0">
                <a:solidFill>
                  <a:srgbClr val="0070C0"/>
                </a:solidFill>
                <a:latin typeface="Cambria" panose="02040503050406030204" pitchFamily="18" charset="0"/>
                <a:ea typeface="Cambria" panose="02040503050406030204" pitchFamily="18" charset="0"/>
              </a:rPr>
              <a:t>to service responses including changes to policies and procedures as appropriate;</a:t>
            </a:r>
          </a:p>
          <a:p>
            <a:r>
              <a:rPr lang="en-GB" b="1" dirty="0">
                <a:solidFill>
                  <a:schemeClr val="accent1">
                    <a:lumMod val="75000"/>
                  </a:schemeClr>
                </a:solidFill>
                <a:latin typeface="Cambria" panose="02040503050406030204" pitchFamily="18" charset="0"/>
                <a:ea typeface="Cambria" panose="02040503050406030204" pitchFamily="18" charset="0"/>
              </a:rPr>
              <a:t>Prevent domestic violence homicide </a:t>
            </a:r>
            <a:r>
              <a:rPr lang="en-GB" dirty="0">
                <a:solidFill>
                  <a:srgbClr val="0070C0"/>
                </a:solidFill>
                <a:latin typeface="Cambria" panose="02040503050406030204" pitchFamily="18" charset="0"/>
                <a:ea typeface="Cambria" panose="02040503050406030204" pitchFamily="18" charset="0"/>
              </a:rPr>
              <a:t>and improve service responses for all domestic violence victims and their children through improved intra and inter-agency working.</a:t>
            </a:r>
          </a:p>
          <a:p>
            <a:pPr marL="0" indent="0">
              <a:buNone/>
            </a:pPr>
            <a:endParaRPr lang="en-GB" dirty="0">
              <a:solidFill>
                <a:srgbClr val="0070C0"/>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FE342A2B-060B-45D3-84AF-496994B1E9CD}"/>
              </a:ext>
            </a:extLst>
          </p:cNvPr>
          <p:cNvPicPr>
            <a:picLocks noChangeAspect="1"/>
          </p:cNvPicPr>
          <p:nvPr/>
        </p:nvPicPr>
        <p:blipFill>
          <a:blip r:embed="rId2"/>
          <a:stretch>
            <a:fillRect/>
          </a:stretch>
        </p:blipFill>
        <p:spPr>
          <a:xfrm>
            <a:off x="10550423" y="230188"/>
            <a:ext cx="1606754" cy="1441450"/>
          </a:xfrm>
          <a:prstGeom prst="rect">
            <a:avLst/>
          </a:prstGeom>
        </p:spPr>
      </p:pic>
    </p:spTree>
    <p:extLst>
      <p:ext uri="{BB962C8B-B14F-4D97-AF65-F5344CB8AC3E}">
        <p14:creationId xmlns:p14="http://schemas.microsoft.com/office/powerpoint/2010/main" val="9316910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721D4D-00FB-4B79-B39E-8F7394528B8A}"/>
              </a:ext>
            </a:extLst>
          </p:cNvPr>
          <p:cNvSpPr>
            <a:spLocks noGrp="1"/>
          </p:cNvSpPr>
          <p:nvPr>
            <p:ph idx="1"/>
          </p:nvPr>
        </p:nvSpPr>
        <p:spPr>
          <a:xfrm>
            <a:off x="1223962" y="2078831"/>
            <a:ext cx="9458325" cy="2700337"/>
          </a:xfrm>
        </p:spPr>
        <p:txBody>
          <a:bodyPr>
            <a:normAutofit/>
          </a:bodyPr>
          <a:lstStyle/>
          <a:p>
            <a:pPr marL="0" indent="0" algn="ctr">
              <a:buNone/>
            </a:pPr>
            <a:r>
              <a:rPr lang="en-GB" sz="5400" b="1" dirty="0">
                <a:solidFill>
                  <a:srgbClr val="0070C0"/>
                </a:solidFill>
                <a:latin typeface="Cambria" panose="02040503050406030204" pitchFamily="18" charset="0"/>
                <a:ea typeface="Cambria" panose="02040503050406030204" pitchFamily="18" charset="0"/>
              </a:rPr>
              <a:t>Outcomes of DHR’s in Cambridgeshire and Peterborough</a:t>
            </a:r>
          </a:p>
          <a:p>
            <a:pPr algn="ctr"/>
            <a:endParaRPr lang="en-GB" sz="4000" dirty="0">
              <a:solidFill>
                <a:srgbClr val="0070C0"/>
              </a:solidFill>
              <a:latin typeface="Cambria" panose="02040503050406030204" pitchFamily="18" charset="0"/>
              <a:ea typeface="Cambria" panose="02040503050406030204" pitchFamily="18" charset="0"/>
            </a:endParaRPr>
          </a:p>
          <a:p>
            <a:pPr marL="0" indent="0" algn="ctr">
              <a:buNone/>
            </a:pPr>
            <a:endParaRPr lang="en-GB" sz="4000" b="1" dirty="0">
              <a:solidFill>
                <a:srgbClr val="0070C0"/>
              </a:solidFill>
              <a:latin typeface="Cambria" panose="02040503050406030204" pitchFamily="18" charset="0"/>
              <a:ea typeface="Cambria" panose="02040503050406030204" pitchFamily="18" charset="0"/>
            </a:endParaRPr>
          </a:p>
          <a:p>
            <a:pPr marL="0" indent="0" algn="ctr">
              <a:buNone/>
            </a:pPr>
            <a:endParaRPr lang="en-GB" b="1" dirty="0">
              <a:solidFill>
                <a:srgbClr val="0070C0"/>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A225BD9C-0910-4B57-BABB-452B55BC2121}"/>
              </a:ext>
            </a:extLst>
          </p:cNvPr>
          <p:cNvPicPr>
            <a:picLocks noChangeAspect="1"/>
          </p:cNvPicPr>
          <p:nvPr/>
        </p:nvPicPr>
        <p:blipFill>
          <a:blip r:embed="rId2"/>
          <a:stretch>
            <a:fillRect/>
          </a:stretch>
        </p:blipFill>
        <p:spPr>
          <a:xfrm>
            <a:off x="10539806" y="230188"/>
            <a:ext cx="1627988" cy="1460500"/>
          </a:xfrm>
          <a:prstGeom prst="rect">
            <a:avLst/>
          </a:prstGeom>
        </p:spPr>
      </p:pic>
    </p:spTree>
    <p:extLst>
      <p:ext uri="{BB962C8B-B14F-4D97-AF65-F5344CB8AC3E}">
        <p14:creationId xmlns:p14="http://schemas.microsoft.com/office/powerpoint/2010/main" val="23450652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25BD9C-0910-4B57-BABB-452B55BC2121}"/>
              </a:ext>
            </a:extLst>
          </p:cNvPr>
          <p:cNvPicPr>
            <a:picLocks noChangeAspect="1"/>
          </p:cNvPicPr>
          <p:nvPr/>
        </p:nvPicPr>
        <p:blipFill>
          <a:blip r:embed="rId2"/>
          <a:stretch>
            <a:fillRect/>
          </a:stretch>
        </p:blipFill>
        <p:spPr>
          <a:xfrm>
            <a:off x="10539806" y="230188"/>
            <a:ext cx="1627988" cy="1460500"/>
          </a:xfrm>
          <a:prstGeom prst="rect">
            <a:avLst/>
          </a:prstGeom>
        </p:spPr>
      </p:pic>
      <p:sp>
        <p:nvSpPr>
          <p:cNvPr id="6" name="Content Placeholder 2">
            <a:extLst>
              <a:ext uri="{FF2B5EF4-FFF2-40B4-BE49-F238E27FC236}">
                <a16:creationId xmlns:a16="http://schemas.microsoft.com/office/drawing/2014/main" id="{840E9E57-F2C0-4EB6-BFE7-2FF035FB6A04}"/>
              </a:ext>
            </a:extLst>
          </p:cNvPr>
          <p:cNvSpPr>
            <a:spLocks noGrp="1"/>
          </p:cNvSpPr>
          <p:nvPr>
            <p:ph idx="1"/>
          </p:nvPr>
        </p:nvSpPr>
        <p:spPr>
          <a:xfrm>
            <a:off x="428624" y="397668"/>
            <a:ext cx="11048999" cy="6062662"/>
          </a:xfrm>
        </p:spPr>
        <p:txBody>
          <a:bodyPr>
            <a:normAutofit/>
          </a:bodyPr>
          <a:lstStyle/>
          <a:p>
            <a:pPr marL="0" indent="0" algn="ctr">
              <a:buNone/>
            </a:pPr>
            <a:r>
              <a:rPr lang="en-GB" sz="4000" b="1" dirty="0">
                <a:solidFill>
                  <a:srgbClr val="0070C0"/>
                </a:solidFill>
                <a:latin typeface="Cambria" panose="02040503050406030204" pitchFamily="18" charset="0"/>
                <a:ea typeface="Cambria" panose="02040503050406030204" pitchFamily="18" charset="0"/>
              </a:rPr>
              <a:t>Translation</a:t>
            </a:r>
          </a:p>
          <a:p>
            <a:pPr marL="0" indent="0" algn="ctr">
              <a:buNone/>
            </a:pPr>
            <a:endParaRPr lang="en-GB" sz="3600" b="1" dirty="0">
              <a:solidFill>
                <a:srgbClr val="0070C0"/>
              </a:solidFill>
              <a:latin typeface="Cambria" panose="02040503050406030204" pitchFamily="18" charset="0"/>
              <a:ea typeface="Cambria" panose="02040503050406030204" pitchFamily="18" charset="0"/>
            </a:endParaRPr>
          </a:p>
          <a:p>
            <a:r>
              <a:rPr lang="en-GB" dirty="0">
                <a:solidFill>
                  <a:srgbClr val="0070C0"/>
                </a:solidFill>
                <a:latin typeface="Cambria" panose="02040503050406030204" pitchFamily="18" charset="0"/>
                <a:ea typeface="Cambria" panose="02040503050406030204" pitchFamily="18" charset="0"/>
              </a:rPr>
              <a:t>There are now awareness materials in different languages, - now available on the www.cambsdasv.org.uk website and downloadable.</a:t>
            </a:r>
          </a:p>
          <a:p>
            <a:endParaRPr lang="en-GB" dirty="0">
              <a:solidFill>
                <a:srgbClr val="0070C0"/>
              </a:solidFill>
              <a:latin typeface="Cambria" panose="02040503050406030204" pitchFamily="18" charset="0"/>
              <a:ea typeface="Cambria" panose="02040503050406030204" pitchFamily="18" charset="0"/>
            </a:endParaRPr>
          </a:p>
          <a:p>
            <a:r>
              <a:rPr lang="en-GB" dirty="0">
                <a:solidFill>
                  <a:srgbClr val="0070C0"/>
                </a:solidFill>
                <a:latin typeface="Cambria" panose="02040503050406030204" pitchFamily="18" charset="0"/>
                <a:ea typeface="Cambria" panose="02040503050406030204" pitchFamily="18" charset="0"/>
              </a:rPr>
              <a:t>Having staff who can speak specific languages for a specific population, especially important in Peterborough where there is a large proportion of Lithuanian speakers, and a Lithuanian IDVA was employed to support this need.</a:t>
            </a:r>
          </a:p>
          <a:p>
            <a:endParaRPr lang="en-GB" dirty="0">
              <a:solidFill>
                <a:srgbClr val="0070C0"/>
              </a:solidFill>
              <a:latin typeface="Cambria" panose="02040503050406030204" pitchFamily="18" charset="0"/>
              <a:ea typeface="Cambria" panose="02040503050406030204" pitchFamily="18" charset="0"/>
            </a:endParaRPr>
          </a:p>
          <a:p>
            <a:r>
              <a:rPr lang="en-GB" dirty="0">
                <a:solidFill>
                  <a:srgbClr val="0070C0"/>
                </a:solidFill>
                <a:latin typeface="Cambria" panose="02040503050406030204" pitchFamily="18" charset="0"/>
                <a:ea typeface="Cambria" panose="02040503050406030204" pitchFamily="18" charset="0"/>
              </a:rPr>
              <a:t>The importance of independent translators and not using family or friends.</a:t>
            </a:r>
          </a:p>
          <a:p>
            <a:pPr marL="0" indent="0" algn="ctr">
              <a:buNone/>
            </a:pPr>
            <a:endParaRPr lang="en-GB" b="1" dirty="0">
              <a:solidFill>
                <a:srgbClr val="0070C0"/>
              </a:solidFill>
              <a:latin typeface="Cambria" panose="02040503050406030204" pitchFamily="18" charset="0"/>
              <a:ea typeface="Cambria" panose="02040503050406030204" pitchFamily="18" charset="0"/>
            </a:endParaRPr>
          </a:p>
        </p:txBody>
      </p:sp>
      <p:sp>
        <p:nvSpPr>
          <p:cNvPr id="8" name="Content Placeholder 2">
            <a:extLst>
              <a:ext uri="{FF2B5EF4-FFF2-40B4-BE49-F238E27FC236}">
                <a16:creationId xmlns:a16="http://schemas.microsoft.com/office/drawing/2014/main" id="{4CBCBA2C-8EC5-475E-AD02-1B8318D7B592}"/>
              </a:ext>
            </a:extLst>
          </p:cNvPr>
          <p:cNvSpPr txBox="1">
            <a:spLocks/>
          </p:cNvSpPr>
          <p:nvPr/>
        </p:nvSpPr>
        <p:spPr>
          <a:xfrm>
            <a:off x="1223962" y="2078831"/>
            <a:ext cx="9458325" cy="2700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4000" dirty="0">
              <a:solidFill>
                <a:srgbClr val="0070C0"/>
              </a:solidFill>
              <a:latin typeface="Cambria" panose="02040503050406030204" pitchFamily="18" charset="0"/>
              <a:ea typeface="Cambria" panose="02040503050406030204" pitchFamily="18" charset="0"/>
            </a:endParaRPr>
          </a:p>
          <a:p>
            <a:pPr marL="0" indent="0" algn="ctr">
              <a:buFont typeface="Arial" panose="020B0604020202020204" pitchFamily="34" charset="0"/>
              <a:buNone/>
            </a:pPr>
            <a:endParaRPr lang="en-GB" sz="4000" b="1" dirty="0">
              <a:solidFill>
                <a:srgbClr val="0070C0"/>
              </a:solidFill>
              <a:latin typeface="Cambria" panose="02040503050406030204" pitchFamily="18" charset="0"/>
              <a:ea typeface="Cambria" panose="02040503050406030204" pitchFamily="18" charset="0"/>
            </a:endParaRPr>
          </a:p>
          <a:p>
            <a:pPr marL="0" indent="0" algn="ctr">
              <a:buFont typeface="Arial" panose="020B0604020202020204" pitchFamily="34" charset="0"/>
              <a:buNone/>
            </a:pPr>
            <a:endParaRPr lang="en-GB" b="1" dirty="0">
              <a:solidFill>
                <a:srgbClr val="0070C0"/>
              </a:solidFill>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232A3699-28D0-46BC-A5D7-22C01A48A649}"/>
              </a:ext>
            </a:extLst>
          </p:cNvPr>
          <p:cNvPicPr>
            <a:picLocks noChangeAspect="1"/>
          </p:cNvPicPr>
          <p:nvPr/>
        </p:nvPicPr>
        <p:blipFill>
          <a:blip r:embed="rId3"/>
          <a:stretch>
            <a:fillRect/>
          </a:stretch>
        </p:blipFill>
        <p:spPr>
          <a:xfrm>
            <a:off x="174029" y="100013"/>
            <a:ext cx="1485900" cy="1485900"/>
          </a:xfrm>
          <a:prstGeom prst="rect">
            <a:avLst/>
          </a:prstGeom>
        </p:spPr>
      </p:pic>
    </p:spTree>
    <p:extLst>
      <p:ext uri="{BB962C8B-B14F-4D97-AF65-F5344CB8AC3E}">
        <p14:creationId xmlns:p14="http://schemas.microsoft.com/office/powerpoint/2010/main" val="25926152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25BD9C-0910-4B57-BABB-452B55BC2121}"/>
              </a:ext>
            </a:extLst>
          </p:cNvPr>
          <p:cNvPicPr>
            <a:picLocks noChangeAspect="1"/>
          </p:cNvPicPr>
          <p:nvPr/>
        </p:nvPicPr>
        <p:blipFill>
          <a:blip r:embed="rId2"/>
          <a:stretch>
            <a:fillRect/>
          </a:stretch>
        </p:blipFill>
        <p:spPr>
          <a:xfrm>
            <a:off x="10539806" y="230188"/>
            <a:ext cx="1627988" cy="1460500"/>
          </a:xfrm>
          <a:prstGeom prst="rect">
            <a:avLst/>
          </a:prstGeom>
        </p:spPr>
      </p:pic>
      <p:sp>
        <p:nvSpPr>
          <p:cNvPr id="6" name="Content Placeholder 2">
            <a:extLst>
              <a:ext uri="{FF2B5EF4-FFF2-40B4-BE49-F238E27FC236}">
                <a16:creationId xmlns:a16="http://schemas.microsoft.com/office/drawing/2014/main" id="{840E9E57-F2C0-4EB6-BFE7-2FF035FB6A04}"/>
              </a:ext>
            </a:extLst>
          </p:cNvPr>
          <p:cNvSpPr>
            <a:spLocks noGrp="1"/>
          </p:cNvSpPr>
          <p:nvPr>
            <p:ph idx="1"/>
          </p:nvPr>
        </p:nvSpPr>
        <p:spPr>
          <a:xfrm>
            <a:off x="428624" y="397668"/>
            <a:ext cx="11048999" cy="6062662"/>
          </a:xfrm>
        </p:spPr>
        <p:txBody>
          <a:bodyPr>
            <a:normAutofit lnSpcReduction="10000"/>
          </a:bodyPr>
          <a:lstStyle/>
          <a:p>
            <a:pPr marL="0" indent="0" algn="ctr">
              <a:buNone/>
            </a:pPr>
            <a:r>
              <a:rPr lang="en-GB" sz="3200" b="1" dirty="0">
                <a:solidFill>
                  <a:srgbClr val="0070C0"/>
                </a:solidFill>
                <a:latin typeface="Cambria" panose="02040503050406030204" pitchFamily="18" charset="0"/>
                <a:ea typeface="Cambria" panose="02040503050406030204" pitchFamily="18" charset="0"/>
              </a:rPr>
              <a:t>Minority Groups </a:t>
            </a:r>
          </a:p>
          <a:p>
            <a:pPr marL="0" indent="0" algn="ctr">
              <a:buNone/>
            </a:pPr>
            <a:endParaRPr lang="en-GB" sz="3200" b="1" dirty="0">
              <a:solidFill>
                <a:srgbClr val="0070C0"/>
              </a:solidFill>
              <a:latin typeface="Cambria" panose="02040503050406030204" pitchFamily="18" charset="0"/>
              <a:ea typeface="Cambria" panose="02040503050406030204" pitchFamily="18" charset="0"/>
            </a:endParaRPr>
          </a:p>
          <a:p>
            <a:r>
              <a:rPr lang="en-GB" dirty="0">
                <a:solidFill>
                  <a:srgbClr val="0070C0"/>
                </a:solidFill>
                <a:latin typeface="Cambria" panose="02040503050406030204" pitchFamily="18" charset="0"/>
                <a:ea typeface="Cambria" panose="02040503050406030204" pitchFamily="18" charset="0"/>
              </a:rPr>
              <a:t>Public awareness poster developed in partnership with </a:t>
            </a:r>
            <a:r>
              <a:rPr lang="en-GB" dirty="0" err="1">
                <a:solidFill>
                  <a:srgbClr val="0070C0"/>
                </a:solidFill>
                <a:latin typeface="Cambria" panose="02040503050406030204" pitchFamily="18" charset="0"/>
                <a:ea typeface="Cambria" panose="02040503050406030204" pitchFamily="18" charset="0"/>
              </a:rPr>
              <a:t>Opoka</a:t>
            </a:r>
            <a:r>
              <a:rPr lang="en-GB" dirty="0">
                <a:solidFill>
                  <a:srgbClr val="0070C0"/>
                </a:solidFill>
                <a:latin typeface="Cambria" panose="02040503050406030204" pitchFamily="18" charset="0"/>
                <a:ea typeface="Cambria" panose="02040503050406030204" pitchFamily="18" charset="0"/>
              </a:rPr>
              <a:t> – Polish domestic abuse support organisation</a:t>
            </a:r>
          </a:p>
          <a:p>
            <a:endParaRPr lang="en-GB" dirty="0">
              <a:solidFill>
                <a:srgbClr val="0070C0"/>
              </a:solidFill>
              <a:latin typeface="Cambria" panose="02040503050406030204" pitchFamily="18" charset="0"/>
              <a:ea typeface="Cambria" panose="02040503050406030204" pitchFamily="18" charset="0"/>
            </a:endParaRPr>
          </a:p>
          <a:p>
            <a:r>
              <a:rPr lang="en-GB" dirty="0">
                <a:solidFill>
                  <a:srgbClr val="0070C0"/>
                </a:solidFill>
                <a:latin typeface="Cambria" panose="02040503050406030204" pitchFamily="18" charset="0"/>
                <a:ea typeface="Cambria" panose="02040503050406030204" pitchFamily="18" charset="0"/>
              </a:rPr>
              <a:t>Posters in A8 languages available on website and shared with local organisations working with people from these countries</a:t>
            </a:r>
          </a:p>
          <a:p>
            <a:endParaRPr lang="en-GB" dirty="0">
              <a:solidFill>
                <a:srgbClr val="0070C0"/>
              </a:solidFill>
              <a:latin typeface="Cambria" panose="02040503050406030204" pitchFamily="18" charset="0"/>
              <a:ea typeface="Cambria" panose="02040503050406030204" pitchFamily="18" charset="0"/>
            </a:endParaRPr>
          </a:p>
          <a:p>
            <a:r>
              <a:rPr lang="en-GB" dirty="0">
                <a:solidFill>
                  <a:srgbClr val="0070C0"/>
                </a:solidFill>
                <a:latin typeface="Cambria" panose="02040503050406030204" pitchFamily="18" charset="0"/>
                <a:ea typeface="Cambria" panose="02040503050406030204" pitchFamily="18" charset="0"/>
              </a:rPr>
              <a:t>You Tube films in 7 languages – Urdu, Russian, Polish, Punjabi, Lithuanian, British Sign Language and English</a:t>
            </a:r>
          </a:p>
          <a:p>
            <a:endParaRPr lang="en-GB" dirty="0">
              <a:solidFill>
                <a:srgbClr val="0070C0"/>
              </a:solidFill>
              <a:latin typeface="Cambria" panose="02040503050406030204" pitchFamily="18" charset="0"/>
              <a:ea typeface="Cambria" panose="02040503050406030204" pitchFamily="18" charset="0"/>
            </a:endParaRPr>
          </a:p>
          <a:p>
            <a:r>
              <a:rPr lang="en-GB" dirty="0">
                <a:solidFill>
                  <a:srgbClr val="0070C0"/>
                </a:solidFill>
                <a:latin typeface="Cambria" panose="02040503050406030204" pitchFamily="18" charset="0"/>
                <a:ea typeface="Cambria" panose="02040503050406030204" pitchFamily="18" charset="0"/>
              </a:rPr>
              <a:t>DASV Champions session about Gypsy &amp; Traveller victims delivered in by One Voice for Travellers</a:t>
            </a:r>
          </a:p>
          <a:p>
            <a:pPr marL="0" indent="0" algn="ctr">
              <a:buNone/>
            </a:pPr>
            <a:endParaRPr lang="en-GB" b="1" dirty="0">
              <a:solidFill>
                <a:srgbClr val="0070C0"/>
              </a:solidFill>
              <a:latin typeface="Cambria" panose="02040503050406030204" pitchFamily="18" charset="0"/>
              <a:ea typeface="Cambria" panose="02040503050406030204" pitchFamily="18" charset="0"/>
            </a:endParaRPr>
          </a:p>
        </p:txBody>
      </p:sp>
      <p:sp>
        <p:nvSpPr>
          <p:cNvPr id="8" name="Content Placeholder 2">
            <a:extLst>
              <a:ext uri="{FF2B5EF4-FFF2-40B4-BE49-F238E27FC236}">
                <a16:creationId xmlns:a16="http://schemas.microsoft.com/office/drawing/2014/main" id="{4CBCBA2C-8EC5-475E-AD02-1B8318D7B592}"/>
              </a:ext>
            </a:extLst>
          </p:cNvPr>
          <p:cNvSpPr txBox="1">
            <a:spLocks/>
          </p:cNvSpPr>
          <p:nvPr/>
        </p:nvSpPr>
        <p:spPr>
          <a:xfrm>
            <a:off x="1223962" y="2078831"/>
            <a:ext cx="9458325" cy="2700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4000" dirty="0">
              <a:solidFill>
                <a:srgbClr val="0070C0"/>
              </a:solidFill>
              <a:latin typeface="Cambria" panose="02040503050406030204" pitchFamily="18" charset="0"/>
              <a:ea typeface="Cambria" panose="02040503050406030204" pitchFamily="18" charset="0"/>
            </a:endParaRPr>
          </a:p>
          <a:p>
            <a:pPr marL="0" indent="0" algn="ctr">
              <a:buFont typeface="Arial" panose="020B0604020202020204" pitchFamily="34" charset="0"/>
              <a:buNone/>
            </a:pPr>
            <a:endParaRPr lang="en-GB" sz="4000" b="1" dirty="0">
              <a:solidFill>
                <a:srgbClr val="0070C0"/>
              </a:solidFill>
              <a:latin typeface="Cambria" panose="02040503050406030204" pitchFamily="18" charset="0"/>
              <a:ea typeface="Cambria" panose="02040503050406030204" pitchFamily="18" charset="0"/>
            </a:endParaRPr>
          </a:p>
          <a:p>
            <a:pPr marL="0" indent="0" algn="ctr">
              <a:buFont typeface="Arial" panose="020B0604020202020204" pitchFamily="34" charset="0"/>
              <a:buNone/>
            </a:pPr>
            <a:endParaRPr lang="en-GB" b="1" dirty="0">
              <a:solidFill>
                <a:srgbClr val="0070C0"/>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67296871-75C0-414D-AE54-DE0134E89211}"/>
              </a:ext>
            </a:extLst>
          </p:cNvPr>
          <p:cNvPicPr>
            <a:picLocks noChangeAspect="1"/>
          </p:cNvPicPr>
          <p:nvPr/>
        </p:nvPicPr>
        <p:blipFill>
          <a:blip r:embed="rId3"/>
          <a:stretch>
            <a:fillRect/>
          </a:stretch>
        </p:blipFill>
        <p:spPr>
          <a:xfrm>
            <a:off x="428624" y="148234"/>
            <a:ext cx="1736526" cy="1157684"/>
          </a:xfrm>
          <a:prstGeom prst="rect">
            <a:avLst/>
          </a:prstGeom>
        </p:spPr>
      </p:pic>
    </p:spTree>
    <p:extLst>
      <p:ext uri="{BB962C8B-B14F-4D97-AF65-F5344CB8AC3E}">
        <p14:creationId xmlns:p14="http://schemas.microsoft.com/office/powerpoint/2010/main" val="2365821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25BD9C-0910-4B57-BABB-452B55BC2121}"/>
              </a:ext>
            </a:extLst>
          </p:cNvPr>
          <p:cNvPicPr>
            <a:picLocks noChangeAspect="1"/>
          </p:cNvPicPr>
          <p:nvPr/>
        </p:nvPicPr>
        <p:blipFill>
          <a:blip r:embed="rId2"/>
          <a:stretch>
            <a:fillRect/>
          </a:stretch>
        </p:blipFill>
        <p:spPr>
          <a:xfrm>
            <a:off x="10539806" y="230188"/>
            <a:ext cx="1627988" cy="1460500"/>
          </a:xfrm>
          <a:prstGeom prst="rect">
            <a:avLst/>
          </a:prstGeom>
        </p:spPr>
      </p:pic>
      <p:sp>
        <p:nvSpPr>
          <p:cNvPr id="6" name="Content Placeholder 2">
            <a:extLst>
              <a:ext uri="{FF2B5EF4-FFF2-40B4-BE49-F238E27FC236}">
                <a16:creationId xmlns:a16="http://schemas.microsoft.com/office/drawing/2014/main" id="{840E9E57-F2C0-4EB6-BFE7-2FF035FB6A04}"/>
              </a:ext>
            </a:extLst>
          </p:cNvPr>
          <p:cNvSpPr>
            <a:spLocks noGrp="1"/>
          </p:cNvSpPr>
          <p:nvPr>
            <p:ph idx="1"/>
          </p:nvPr>
        </p:nvSpPr>
        <p:spPr>
          <a:xfrm>
            <a:off x="428624" y="683418"/>
            <a:ext cx="11048999" cy="4631532"/>
          </a:xfrm>
        </p:spPr>
        <p:txBody>
          <a:bodyPr>
            <a:normAutofit/>
          </a:bodyPr>
          <a:lstStyle/>
          <a:p>
            <a:pPr marL="0" indent="0" algn="ctr">
              <a:buNone/>
            </a:pPr>
            <a:r>
              <a:rPr lang="en-GB" sz="3600" b="1" dirty="0">
                <a:solidFill>
                  <a:srgbClr val="0070C0"/>
                </a:solidFill>
                <a:latin typeface="Cambria" panose="02040503050406030204" pitchFamily="18" charset="0"/>
                <a:ea typeface="Cambria" panose="02040503050406030204" pitchFamily="18" charset="0"/>
              </a:rPr>
              <a:t>Professional Curiosity / Asking about DA</a:t>
            </a:r>
          </a:p>
          <a:p>
            <a:pPr marL="0" indent="0" algn="ctr">
              <a:buNone/>
            </a:pPr>
            <a:endParaRPr lang="en-GB" b="1" dirty="0">
              <a:solidFill>
                <a:srgbClr val="0070C0"/>
              </a:solidFill>
              <a:latin typeface="Cambria" panose="02040503050406030204" pitchFamily="18" charset="0"/>
              <a:ea typeface="Cambria" panose="02040503050406030204" pitchFamily="18" charset="0"/>
            </a:endParaRPr>
          </a:p>
          <a:p>
            <a:r>
              <a:rPr lang="en-GB" sz="3200" dirty="0">
                <a:solidFill>
                  <a:srgbClr val="0070C0"/>
                </a:solidFill>
                <a:latin typeface="Cambria" panose="02040503050406030204" pitchFamily="18" charset="0"/>
                <a:ea typeface="Cambria" panose="02040503050406030204" pitchFamily="18" charset="0"/>
              </a:rPr>
              <a:t>Particularly in health settings, being professionally curious, asking directly about domestic abuse was found to be very important.</a:t>
            </a:r>
          </a:p>
          <a:p>
            <a:endParaRPr lang="en-GB" sz="3200" dirty="0">
              <a:solidFill>
                <a:srgbClr val="0070C0"/>
              </a:solidFill>
              <a:latin typeface="Cambria" panose="02040503050406030204" pitchFamily="18" charset="0"/>
              <a:ea typeface="Cambria" panose="02040503050406030204" pitchFamily="18" charset="0"/>
            </a:endParaRPr>
          </a:p>
          <a:p>
            <a:r>
              <a:rPr lang="en-GB" sz="3200" dirty="0">
                <a:solidFill>
                  <a:srgbClr val="0070C0"/>
                </a:solidFill>
                <a:latin typeface="Cambria" panose="02040503050406030204" pitchFamily="18" charset="0"/>
                <a:ea typeface="Cambria" panose="02040503050406030204" pitchFamily="18" charset="0"/>
              </a:rPr>
              <a:t>Taking opportunities and making opportunities (seeing patients alone)</a:t>
            </a:r>
          </a:p>
          <a:p>
            <a:pPr marL="0" indent="0" algn="ctr">
              <a:buNone/>
            </a:pPr>
            <a:endParaRPr lang="en-GB" b="1" dirty="0">
              <a:solidFill>
                <a:srgbClr val="0070C0"/>
              </a:solidFill>
              <a:latin typeface="Cambria" panose="02040503050406030204" pitchFamily="18" charset="0"/>
              <a:ea typeface="Cambria" panose="02040503050406030204" pitchFamily="18" charset="0"/>
            </a:endParaRPr>
          </a:p>
        </p:txBody>
      </p:sp>
      <p:sp>
        <p:nvSpPr>
          <p:cNvPr id="8" name="Content Placeholder 2">
            <a:extLst>
              <a:ext uri="{FF2B5EF4-FFF2-40B4-BE49-F238E27FC236}">
                <a16:creationId xmlns:a16="http://schemas.microsoft.com/office/drawing/2014/main" id="{4CBCBA2C-8EC5-475E-AD02-1B8318D7B592}"/>
              </a:ext>
            </a:extLst>
          </p:cNvPr>
          <p:cNvSpPr txBox="1">
            <a:spLocks/>
          </p:cNvSpPr>
          <p:nvPr/>
        </p:nvSpPr>
        <p:spPr>
          <a:xfrm>
            <a:off x="1223962" y="2078831"/>
            <a:ext cx="9458325" cy="2700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4000" dirty="0">
              <a:solidFill>
                <a:srgbClr val="0070C0"/>
              </a:solidFill>
              <a:latin typeface="Cambria" panose="02040503050406030204" pitchFamily="18" charset="0"/>
              <a:ea typeface="Cambria" panose="02040503050406030204" pitchFamily="18" charset="0"/>
            </a:endParaRPr>
          </a:p>
          <a:p>
            <a:pPr marL="0" indent="0" algn="ctr">
              <a:buFont typeface="Arial" panose="020B0604020202020204" pitchFamily="34" charset="0"/>
              <a:buNone/>
            </a:pPr>
            <a:endParaRPr lang="en-GB" sz="4000" b="1" dirty="0">
              <a:solidFill>
                <a:srgbClr val="0070C0"/>
              </a:solidFill>
              <a:latin typeface="Cambria" panose="02040503050406030204" pitchFamily="18" charset="0"/>
              <a:ea typeface="Cambria" panose="02040503050406030204" pitchFamily="18" charset="0"/>
            </a:endParaRPr>
          </a:p>
          <a:p>
            <a:pPr marL="0" indent="0" algn="ctr">
              <a:buFont typeface="Arial" panose="020B0604020202020204" pitchFamily="34" charset="0"/>
              <a:buNone/>
            </a:pPr>
            <a:endParaRPr lang="en-GB"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910527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25BD9C-0910-4B57-BABB-452B55BC2121}"/>
              </a:ext>
            </a:extLst>
          </p:cNvPr>
          <p:cNvPicPr>
            <a:picLocks noChangeAspect="1"/>
          </p:cNvPicPr>
          <p:nvPr/>
        </p:nvPicPr>
        <p:blipFill>
          <a:blip r:embed="rId2"/>
          <a:stretch>
            <a:fillRect/>
          </a:stretch>
        </p:blipFill>
        <p:spPr>
          <a:xfrm>
            <a:off x="10539806" y="230188"/>
            <a:ext cx="1627988" cy="1460500"/>
          </a:xfrm>
          <a:prstGeom prst="rect">
            <a:avLst/>
          </a:prstGeom>
        </p:spPr>
      </p:pic>
      <p:sp>
        <p:nvSpPr>
          <p:cNvPr id="6" name="Content Placeholder 2">
            <a:extLst>
              <a:ext uri="{FF2B5EF4-FFF2-40B4-BE49-F238E27FC236}">
                <a16:creationId xmlns:a16="http://schemas.microsoft.com/office/drawing/2014/main" id="{840E9E57-F2C0-4EB6-BFE7-2FF035FB6A04}"/>
              </a:ext>
            </a:extLst>
          </p:cNvPr>
          <p:cNvSpPr>
            <a:spLocks noGrp="1"/>
          </p:cNvSpPr>
          <p:nvPr>
            <p:ph idx="1"/>
          </p:nvPr>
        </p:nvSpPr>
        <p:spPr>
          <a:xfrm>
            <a:off x="428625" y="390525"/>
            <a:ext cx="10111182" cy="6467475"/>
          </a:xfrm>
        </p:spPr>
        <p:txBody>
          <a:bodyPr>
            <a:normAutofit fontScale="77500" lnSpcReduction="20000"/>
          </a:bodyPr>
          <a:lstStyle/>
          <a:p>
            <a:pPr marL="0" indent="0" algn="ctr">
              <a:buNone/>
            </a:pPr>
            <a:r>
              <a:rPr lang="en-GB" sz="4600" b="1" dirty="0">
                <a:solidFill>
                  <a:srgbClr val="0070C0"/>
                </a:solidFill>
                <a:latin typeface="Cambria" panose="02040503050406030204" pitchFamily="18" charset="0"/>
                <a:ea typeface="Cambria" panose="02040503050406030204" pitchFamily="18" charset="0"/>
              </a:rPr>
              <a:t>Training</a:t>
            </a:r>
          </a:p>
          <a:p>
            <a:pPr marL="0" indent="0" algn="ctr">
              <a:buNone/>
            </a:pPr>
            <a:endParaRPr lang="en-GB" b="1" dirty="0">
              <a:solidFill>
                <a:srgbClr val="0070C0"/>
              </a:solidFill>
              <a:latin typeface="Cambria" panose="02040503050406030204" pitchFamily="18" charset="0"/>
              <a:ea typeface="Cambria" panose="02040503050406030204" pitchFamily="18" charset="0"/>
            </a:endParaRPr>
          </a:p>
          <a:p>
            <a:r>
              <a:rPr lang="en-GB" dirty="0">
                <a:solidFill>
                  <a:srgbClr val="0070C0"/>
                </a:solidFill>
                <a:latin typeface="Cambria" panose="02040503050406030204" pitchFamily="18" charset="0"/>
                <a:ea typeface="Cambria" panose="02040503050406030204" pitchFamily="18" charset="0"/>
              </a:rPr>
              <a:t>Ensuring the front-line professionals have up to date training – for specific groups of professionals, such as the DASV Workforce, or drug and alcohol staff, or generic training.</a:t>
            </a:r>
          </a:p>
          <a:p>
            <a:endParaRPr lang="en-GB" dirty="0">
              <a:solidFill>
                <a:srgbClr val="0070C0"/>
              </a:solidFill>
              <a:latin typeface="Cambria" panose="02040503050406030204" pitchFamily="18" charset="0"/>
              <a:ea typeface="Cambria" panose="02040503050406030204" pitchFamily="18" charset="0"/>
            </a:endParaRPr>
          </a:p>
          <a:p>
            <a:r>
              <a:rPr lang="en-GB" dirty="0">
                <a:solidFill>
                  <a:srgbClr val="0070C0"/>
                </a:solidFill>
                <a:latin typeface="Cambria" panose="02040503050406030204" pitchFamily="18" charset="0"/>
                <a:ea typeface="Cambria" panose="02040503050406030204" pitchFamily="18" charset="0"/>
              </a:rPr>
              <a:t>Examples include coercive control and Clare’s Law in all basic DA training.</a:t>
            </a:r>
          </a:p>
          <a:p>
            <a:endParaRPr lang="en-GB" dirty="0">
              <a:solidFill>
                <a:srgbClr val="0070C0"/>
              </a:solidFill>
              <a:latin typeface="Cambria" panose="02040503050406030204" pitchFamily="18" charset="0"/>
              <a:ea typeface="Cambria" panose="02040503050406030204" pitchFamily="18" charset="0"/>
            </a:endParaRPr>
          </a:p>
          <a:p>
            <a:r>
              <a:rPr lang="en-GB" dirty="0">
                <a:solidFill>
                  <a:srgbClr val="0070C0"/>
                </a:solidFill>
                <a:latin typeface="Cambria" panose="02040503050406030204" pitchFamily="18" charset="0"/>
                <a:ea typeface="Cambria" panose="02040503050406030204" pitchFamily="18" charset="0"/>
              </a:rPr>
              <a:t>Specific workshops on coercive control.</a:t>
            </a:r>
          </a:p>
          <a:p>
            <a:endParaRPr lang="en-GB" dirty="0">
              <a:solidFill>
                <a:srgbClr val="0070C0"/>
              </a:solidFill>
              <a:latin typeface="Cambria" panose="02040503050406030204" pitchFamily="18" charset="0"/>
              <a:ea typeface="Cambria" panose="02040503050406030204" pitchFamily="18" charset="0"/>
            </a:endParaRPr>
          </a:p>
          <a:p>
            <a:r>
              <a:rPr lang="en-GB" dirty="0">
                <a:solidFill>
                  <a:srgbClr val="0070C0"/>
                </a:solidFill>
                <a:latin typeface="Cambria" panose="02040503050406030204" pitchFamily="18" charset="0"/>
                <a:ea typeface="Cambria" panose="02040503050406030204" pitchFamily="18" charset="0"/>
              </a:rPr>
              <a:t>Using DASV Champions sessions to upskill professionals re issues arising from DHRs – have included male victims, strangulation, suicide, substance misuse</a:t>
            </a:r>
          </a:p>
          <a:p>
            <a:endParaRPr lang="en-GB" dirty="0">
              <a:solidFill>
                <a:srgbClr val="0070C0"/>
              </a:solidFill>
              <a:latin typeface="Cambria" panose="02040503050406030204" pitchFamily="18" charset="0"/>
              <a:ea typeface="Cambria" panose="02040503050406030204" pitchFamily="18" charset="0"/>
            </a:endParaRPr>
          </a:p>
          <a:p>
            <a:r>
              <a:rPr lang="en-GB" dirty="0">
                <a:solidFill>
                  <a:srgbClr val="0070C0"/>
                </a:solidFill>
                <a:latin typeface="Cambria" panose="02040503050406030204" pitchFamily="18" charset="0"/>
                <a:ea typeface="Cambria" panose="02040503050406030204" pitchFamily="18" charset="0"/>
              </a:rPr>
              <a:t>Specialist training for the DASV Workforce – suicide prevention, working with male victims of DA</a:t>
            </a:r>
          </a:p>
          <a:p>
            <a:endParaRPr lang="en-GB" dirty="0">
              <a:solidFill>
                <a:srgbClr val="0070C0"/>
              </a:solidFill>
              <a:latin typeface="Cambria" panose="02040503050406030204" pitchFamily="18" charset="0"/>
              <a:ea typeface="Cambria" panose="02040503050406030204" pitchFamily="18" charset="0"/>
            </a:endParaRPr>
          </a:p>
          <a:p>
            <a:r>
              <a:rPr lang="en-GB" dirty="0">
                <a:solidFill>
                  <a:srgbClr val="0070C0"/>
                </a:solidFill>
                <a:latin typeface="Cambria" panose="02040503050406030204" pitchFamily="18" charset="0"/>
                <a:ea typeface="Cambria" panose="02040503050406030204" pitchFamily="18" charset="0"/>
              </a:rPr>
              <a:t>All drug and alcohol treatment staff have had sessions delivered regarding basic DA Awareness, coercive and controlling behaviour, working with perpetrators and DA Victims who misuse drugs and alcohol</a:t>
            </a:r>
          </a:p>
          <a:p>
            <a:pPr marL="0" indent="0" algn="ctr">
              <a:buNone/>
            </a:pPr>
            <a:endParaRPr lang="en-GB" b="1" dirty="0">
              <a:solidFill>
                <a:srgbClr val="0070C0"/>
              </a:solidFill>
              <a:latin typeface="Cambria" panose="02040503050406030204" pitchFamily="18" charset="0"/>
              <a:ea typeface="Cambria" panose="02040503050406030204" pitchFamily="18" charset="0"/>
            </a:endParaRPr>
          </a:p>
        </p:txBody>
      </p:sp>
      <p:sp>
        <p:nvSpPr>
          <p:cNvPr id="8" name="Content Placeholder 2">
            <a:extLst>
              <a:ext uri="{FF2B5EF4-FFF2-40B4-BE49-F238E27FC236}">
                <a16:creationId xmlns:a16="http://schemas.microsoft.com/office/drawing/2014/main" id="{4CBCBA2C-8EC5-475E-AD02-1B8318D7B592}"/>
              </a:ext>
            </a:extLst>
          </p:cNvPr>
          <p:cNvSpPr txBox="1">
            <a:spLocks/>
          </p:cNvSpPr>
          <p:nvPr/>
        </p:nvSpPr>
        <p:spPr>
          <a:xfrm>
            <a:off x="1223962" y="2078831"/>
            <a:ext cx="9458325" cy="2700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4000" dirty="0">
              <a:solidFill>
                <a:srgbClr val="0070C0"/>
              </a:solidFill>
              <a:latin typeface="Cambria" panose="02040503050406030204" pitchFamily="18" charset="0"/>
              <a:ea typeface="Cambria" panose="02040503050406030204" pitchFamily="18" charset="0"/>
            </a:endParaRPr>
          </a:p>
          <a:p>
            <a:pPr marL="0" indent="0" algn="ctr">
              <a:buFont typeface="Arial" panose="020B0604020202020204" pitchFamily="34" charset="0"/>
              <a:buNone/>
            </a:pPr>
            <a:endParaRPr lang="en-GB" sz="4000" b="1" dirty="0">
              <a:solidFill>
                <a:srgbClr val="0070C0"/>
              </a:solidFill>
              <a:latin typeface="Cambria" panose="02040503050406030204" pitchFamily="18" charset="0"/>
              <a:ea typeface="Cambria" panose="02040503050406030204" pitchFamily="18" charset="0"/>
            </a:endParaRPr>
          </a:p>
          <a:p>
            <a:pPr marL="0" indent="0" algn="ctr">
              <a:buFont typeface="Arial" panose="020B0604020202020204" pitchFamily="34" charset="0"/>
              <a:buNone/>
            </a:pPr>
            <a:endParaRPr lang="en-GB"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974736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25BD9C-0910-4B57-BABB-452B55BC2121}"/>
              </a:ext>
            </a:extLst>
          </p:cNvPr>
          <p:cNvPicPr>
            <a:picLocks noChangeAspect="1"/>
          </p:cNvPicPr>
          <p:nvPr/>
        </p:nvPicPr>
        <p:blipFill>
          <a:blip r:embed="rId2"/>
          <a:stretch>
            <a:fillRect/>
          </a:stretch>
        </p:blipFill>
        <p:spPr>
          <a:xfrm>
            <a:off x="10539806" y="230188"/>
            <a:ext cx="1627988" cy="1460500"/>
          </a:xfrm>
          <a:prstGeom prst="rect">
            <a:avLst/>
          </a:prstGeom>
        </p:spPr>
      </p:pic>
      <p:sp>
        <p:nvSpPr>
          <p:cNvPr id="6" name="Content Placeholder 2">
            <a:extLst>
              <a:ext uri="{FF2B5EF4-FFF2-40B4-BE49-F238E27FC236}">
                <a16:creationId xmlns:a16="http://schemas.microsoft.com/office/drawing/2014/main" id="{840E9E57-F2C0-4EB6-BFE7-2FF035FB6A04}"/>
              </a:ext>
            </a:extLst>
          </p:cNvPr>
          <p:cNvSpPr>
            <a:spLocks noGrp="1"/>
          </p:cNvSpPr>
          <p:nvPr>
            <p:ph idx="1"/>
          </p:nvPr>
        </p:nvSpPr>
        <p:spPr>
          <a:xfrm>
            <a:off x="428625" y="390525"/>
            <a:ext cx="10111182" cy="6467475"/>
          </a:xfrm>
        </p:spPr>
        <p:txBody>
          <a:bodyPr>
            <a:normAutofit/>
          </a:bodyPr>
          <a:lstStyle/>
          <a:p>
            <a:pPr marL="0" indent="0" algn="ctr">
              <a:buNone/>
            </a:pPr>
            <a:r>
              <a:rPr lang="en-GB" sz="3600" b="1" dirty="0">
                <a:solidFill>
                  <a:srgbClr val="0070C0"/>
                </a:solidFill>
                <a:latin typeface="Cambria" panose="02040503050406030204" pitchFamily="18" charset="0"/>
                <a:ea typeface="Cambria" panose="02040503050406030204" pitchFamily="18" charset="0"/>
              </a:rPr>
              <a:t>Additions to the specialist DA Workforce</a:t>
            </a:r>
          </a:p>
          <a:p>
            <a:pPr marL="0" indent="0" algn="ctr">
              <a:buNone/>
            </a:pPr>
            <a:endParaRPr lang="en-GB" sz="3600" b="1" dirty="0">
              <a:solidFill>
                <a:srgbClr val="0070C0"/>
              </a:solidFill>
              <a:latin typeface="Cambria" panose="02040503050406030204" pitchFamily="18" charset="0"/>
              <a:ea typeface="Cambria" panose="02040503050406030204" pitchFamily="18" charset="0"/>
            </a:endParaRPr>
          </a:p>
          <a:p>
            <a:pPr marL="0" indent="0" algn="ctr">
              <a:buNone/>
            </a:pPr>
            <a:endParaRPr lang="en-GB" b="1" dirty="0">
              <a:solidFill>
                <a:srgbClr val="0070C0"/>
              </a:solidFill>
              <a:latin typeface="Cambria" panose="02040503050406030204" pitchFamily="18" charset="0"/>
              <a:ea typeface="Cambria" panose="02040503050406030204" pitchFamily="18" charset="0"/>
            </a:endParaRPr>
          </a:p>
          <a:p>
            <a:r>
              <a:rPr lang="en-GB" dirty="0">
                <a:solidFill>
                  <a:srgbClr val="0070C0"/>
                </a:solidFill>
                <a:latin typeface="Cambria" panose="02040503050406030204" pitchFamily="18" charset="0"/>
                <a:ea typeface="Cambria" panose="02040503050406030204" pitchFamily="18" charset="0"/>
              </a:rPr>
              <a:t>Male IDVA, Lithuanian IDVA and BAME IDVA</a:t>
            </a:r>
          </a:p>
          <a:p>
            <a:endParaRPr lang="en-GB" dirty="0">
              <a:solidFill>
                <a:srgbClr val="0070C0"/>
              </a:solidFill>
              <a:latin typeface="Cambria" panose="02040503050406030204" pitchFamily="18" charset="0"/>
              <a:ea typeface="Cambria" panose="02040503050406030204" pitchFamily="18" charset="0"/>
            </a:endParaRPr>
          </a:p>
          <a:p>
            <a:r>
              <a:rPr lang="en-GB" dirty="0">
                <a:solidFill>
                  <a:srgbClr val="0070C0"/>
                </a:solidFill>
                <a:latin typeface="Cambria" panose="02040503050406030204" pitchFamily="18" charset="0"/>
                <a:ea typeface="Cambria" panose="02040503050406030204" pitchFamily="18" charset="0"/>
              </a:rPr>
              <a:t>Team of Health IDVAs to work alongside health settings, taking referrals at all levels of need.</a:t>
            </a:r>
          </a:p>
          <a:p>
            <a:endParaRPr lang="en-GB" dirty="0">
              <a:solidFill>
                <a:srgbClr val="0070C0"/>
              </a:solidFill>
              <a:latin typeface="Cambria" panose="02040503050406030204" pitchFamily="18" charset="0"/>
              <a:ea typeface="Cambria" panose="02040503050406030204" pitchFamily="18" charset="0"/>
            </a:endParaRPr>
          </a:p>
          <a:p>
            <a:r>
              <a:rPr lang="en-GB" dirty="0">
                <a:solidFill>
                  <a:srgbClr val="0070C0"/>
                </a:solidFill>
                <a:latin typeface="Cambria" panose="02040503050406030204" pitchFamily="18" charset="0"/>
                <a:ea typeface="Cambria" panose="02040503050406030204" pitchFamily="18" charset="0"/>
              </a:rPr>
              <a:t>Specialist DA midwife at the Rosie Maternity Unit.</a:t>
            </a:r>
          </a:p>
          <a:p>
            <a:pPr marL="0" indent="0" algn="ctr">
              <a:buNone/>
            </a:pPr>
            <a:endParaRPr lang="en-GB" b="1" dirty="0">
              <a:solidFill>
                <a:srgbClr val="0070C0"/>
              </a:solidFill>
              <a:latin typeface="Cambria" panose="02040503050406030204" pitchFamily="18" charset="0"/>
              <a:ea typeface="Cambria" panose="02040503050406030204" pitchFamily="18" charset="0"/>
            </a:endParaRPr>
          </a:p>
        </p:txBody>
      </p:sp>
      <p:sp>
        <p:nvSpPr>
          <p:cNvPr id="8" name="Content Placeholder 2">
            <a:extLst>
              <a:ext uri="{FF2B5EF4-FFF2-40B4-BE49-F238E27FC236}">
                <a16:creationId xmlns:a16="http://schemas.microsoft.com/office/drawing/2014/main" id="{4CBCBA2C-8EC5-475E-AD02-1B8318D7B592}"/>
              </a:ext>
            </a:extLst>
          </p:cNvPr>
          <p:cNvSpPr txBox="1">
            <a:spLocks/>
          </p:cNvSpPr>
          <p:nvPr/>
        </p:nvSpPr>
        <p:spPr>
          <a:xfrm>
            <a:off x="1223962" y="2078831"/>
            <a:ext cx="9458325" cy="2700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4000" dirty="0">
              <a:solidFill>
                <a:srgbClr val="0070C0"/>
              </a:solidFill>
              <a:latin typeface="Cambria" panose="02040503050406030204" pitchFamily="18" charset="0"/>
              <a:ea typeface="Cambria" panose="02040503050406030204" pitchFamily="18" charset="0"/>
            </a:endParaRPr>
          </a:p>
          <a:p>
            <a:pPr marL="0" indent="0" algn="ctr">
              <a:buFont typeface="Arial" panose="020B0604020202020204" pitchFamily="34" charset="0"/>
              <a:buNone/>
            </a:pPr>
            <a:endParaRPr lang="en-GB" sz="4000" b="1" dirty="0">
              <a:solidFill>
                <a:srgbClr val="0070C0"/>
              </a:solidFill>
              <a:latin typeface="Cambria" panose="02040503050406030204" pitchFamily="18" charset="0"/>
              <a:ea typeface="Cambria" panose="02040503050406030204" pitchFamily="18" charset="0"/>
            </a:endParaRPr>
          </a:p>
          <a:p>
            <a:pPr marL="0" indent="0" algn="ctr">
              <a:buFont typeface="Arial" panose="020B0604020202020204" pitchFamily="34" charset="0"/>
              <a:buNone/>
            </a:pPr>
            <a:endParaRPr lang="en-GB" b="1" dirty="0">
              <a:solidFill>
                <a:srgbClr val="0070C0"/>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AD10460D-FCBC-4C96-A1AA-54BDCF6151FA}"/>
              </a:ext>
            </a:extLst>
          </p:cNvPr>
          <p:cNvPicPr>
            <a:picLocks noChangeAspect="1"/>
          </p:cNvPicPr>
          <p:nvPr/>
        </p:nvPicPr>
        <p:blipFill>
          <a:blip r:embed="rId3">
            <a:clrChange>
              <a:clrFrom>
                <a:srgbClr val="EEEEEE"/>
              </a:clrFrom>
              <a:clrTo>
                <a:srgbClr val="EEEEEE">
                  <a:alpha val="0"/>
                </a:srgbClr>
              </a:clrTo>
            </a:clrChange>
          </a:blip>
          <a:stretch>
            <a:fillRect/>
          </a:stretch>
        </p:blipFill>
        <p:spPr>
          <a:xfrm>
            <a:off x="8441933" y="4350250"/>
            <a:ext cx="3321442" cy="1936249"/>
          </a:xfrm>
          <a:prstGeom prst="rect">
            <a:avLst/>
          </a:prstGeom>
        </p:spPr>
      </p:pic>
    </p:spTree>
    <p:extLst>
      <p:ext uri="{BB962C8B-B14F-4D97-AF65-F5344CB8AC3E}">
        <p14:creationId xmlns:p14="http://schemas.microsoft.com/office/powerpoint/2010/main" val="18574586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25BD9C-0910-4B57-BABB-452B55BC2121}"/>
              </a:ext>
            </a:extLst>
          </p:cNvPr>
          <p:cNvPicPr>
            <a:picLocks noChangeAspect="1"/>
          </p:cNvPicPr>
          <p:nvPr/>
        </p:nvPicPr>
        <p:blipFill>
          <a:blip r:embed="rId2"/>
          <a:stretch>
            <a:fillRect/>
          </a:stretch>
        </p:blipFill>
        <p:spPr>
          <a:xfrm>
            <a:off x="10539806" y="230188"/>
            <a:ext cx="1627988" cy="1460500"/>
          </a:xfrm>
          <a:prstGeom prst="rect">
            <a:avLst/>
          </a:prstGeom>
        </p:spPr>
      </p:pic>
      <p:sp>
        <p:nvSpPr>
          <p:cNvPr id="6" name="Content Placeholder 2">
            <a:extLst>
              <a:ext uri="{FF2B5EF4-FFF2-40B4-BE49-F238E27FC236}">
                <a16:creationId xmlns:a16="http://schemas.microsoft.com/office/drawing/2014/main" id="{840E9E57-F2C0-4EB6-BFE7-2FF035FB6A04}"/>
              </a:ext>
            </a:extLst>
          </p:cNvPr>
          <p:cNvSpPr>
            <a:spLocks noGrp="1"/>
          </p:cNvSpPr>
          <p:nvPr>
            <p:ph idx="1"/>
          </p:nvPr>
        </p:nvSpPr>
        <p:spPr>
          <a:xfrm>
            <a:off x="457200" y="504825"/>
            <a:ext cx="11334750" cy="6467475"/>
          </a:xfrm>
        </p:spPr>
        <p:txBody>
          <a:bodyPr>
            <a:normAutofit/>
          </a:bodyPr>
          <a:lstStyle/>
          <a:p>
            <a:pPr marL="0" indent="0" algn="ctr">
              <a:buNone/>
            </a:pPr>
            <a:r>
              <a:rPr lang="en-GB" sz="4000" b="1" dirty="0">
                <a:solidFill>
                  <a:srgbClr val="0070C0"/>
                </a:solidFill>
                <a:latin typeface="Cambria" panose="02040503050406030204" pitchFamily="18" charset="0"/>
                <a:ea typeface="Cambria" panose="02040503050406030204" pitchFamily="18" charset="0"/>
              </a:rPr>
              <a:t>Older People</a:t>
            </a:r>
          </a:p>
          <a:p>
            <a:pPr marL="0" indent="0" algn="ctr">
              <a:buNone/>
            </a:pPr>
            <a:endParaRPr lang="en-GB" b="1" dirty="0">
              <a:solidFill>
                <a:srgbClr val="0070C0"/>
              </a:solidFill>
              <a:latin typeface="Cambria" panose="02040503050406030204" pitchFamily="18" charset="0"/>
              <a:ea typeface="Cambria" panose="02040503050406030204" pitchFamily="18" charset="0"/>
            </a:endParaRPr>
          </a:p>
          <a:p>
            <a:r>
              <a:rPr lang="en-GB" dirty="0">
                <a:solidFill>
                  <a:srgbClr val="0070C0"/>
                </a:solidFill>
                <a:latin typeface="Cambria" panose="02040503050406030204" pitchFamily="18" charset="0"/>
                <a:ea typeface="Cambria" panose="02040503050406030204" pitchFamily="18" charset="0"/>
              </a:rPr>
              <a:t>Development of a DASH Risk Assessment for older people, the first to be trialled in the UK.</a:t>
            </a:r>
          </a:p>
          <a:p>
            <a:endParaRPr lang="en-GB" dirty="0">
              <a:solidFill>
                <a:srgbClr val="0070C0"/>
              </a:solidFill>
              <a:latin typeface="Cambria" panose="02040503050406030204" pitchFamily="18" charset="0"/>
              <a:ea typeface="Cambria" panose="02040503050406030204" pitchFamily="18" charset="0"/>
            </a:endParaRPr>
          </a:p>
          <a:p>
            <a:r>
              <a:rPr lang="en-GB" dirty="0">
                <a:solidFill>
                  <a:srgbClr val="0070C0"/>
                </a:solidFill>
                <a:latin typeface="Cambria" panose="02040503050406030204" pitchFamily="18" charset="0"/>
                <a:ea typeface="Cambria" panose="02040503050406030204" pitchFamily="18" charset="0"/>
              </a:rPr>
              <a:t>Older People’s DASH Risk Assessment being piloted </a:t>
            </a:r>
          </a:p>
          <a:p>
            <a:endParaRPr lang="en-GB" dirty="0">
              <a:solidFill>
                <a:srgbClr val="0070C0"/>
              </a:solidFill>
              <a:latin typeface="Cambria" panose="02040503050406030204" pitchFamily="18" charset="0"/>
              <a:ea typeface="Cambria" panose="02040503050406030204" pitchFamily="18" charset="0"/>
            </a:endParaRPr>
          </a:p>
          <a:p>
            <a:r>
              <a:rPr lang="en-GB" dirty="0">
                <a:solidFill>
                  <a:srgbClr val="0070C0"/>
                </a:solidFill>
                <a:latin typeface="Cambria" panose="02040503050406030204" pitchFamily="18" charset="0"/>
                <a:ea typeface="Cambria" panose="02040503050406030204" pitchFamily="18" charset="0"/>
              </a:rPr>
              <a:t>Older People’s DA Guidance, based on </a:t>
            </a:r>
            <a:r>
              <a:rPr lang="en-GB" dirty="0" err="1">
                <a:solidFill>
                  <a:srgbClr val="0070C0"/>
                </a:solidFill>
                <a:latin typeface="Cambria" panose="02040503050406030204" pitchFamily="18" charset="0"/>
                <a:ea typeface="Cambria" panose="02040503050406030204" pitchFamily="18" charset="0"/>
              </a:rPr>
              <a:t>Dewis</a:t>
            </a:r>
            <a:r>
              <a:rPr lang="en-GB" dirty="0">
                <a:solidFill>
                  <a:srgbClr val="0070C0"/>
                </a:solidFill>
                <a:latin typeface="Cambria" panose="02040503050406030204" pitchFamily="18" charset="0"/>
                <a:ea typeface="Cambria" panose="02040503050406030204" pitchFamily="18" charset="0"/>
              </a:rPr>
              <a:t> Choice Project, developed and shared across all agencies</a:t>
            </a:r>
          </a:p>
          <a:p>
            <a:endParaRPr lang="en-GB" dirty="0">
              <a:solidFill>
                <a:srgbClr val="0070C0"/>
              </a:solidFill>
              <a:latin typeface="Cambria" panose="02040503050406030204" pitchFamily="18" charset="0"/>
              <a:ea typeface="Cambria" panose="02040503050406030204" pitchFamily="18" charset="0"/>
            </a:endParaRPr>
          </a:p>
          <a:p>
            <a:r>
              <a:rPr lang="en-GB" dirty="0">
                <a:solidFill>
                  <a:srgbClr val="0070C0"/>
                </a:solidFill>
                <a:latin typeface="Cambria" panose="02040503050406030204" pitchFamily="18" charset="0"/>
                <a:ea typeface="Cambria" panose="02040503050406030204" pitchFamily="18" charset="0"/>
              </a:rPr>
              <a:t>DA and Dementia guidance, based on </a:t>
            </a:r>
            <a:r>
              <a:rPr lang="en-GB" dirty="0" err="1">
                <a:solidFill>
                  <a:srgbClr val="0070C0"/>
                </a:solidFill>
                <a:latin typeface="Cambria" panose="02040503050406030204" pitchFamily="18" charset="0"/>
                <a:ea typeface="Cambria" panose="02040503050406030204" pitchFamily="18" charset="0"/>
              </a:rPr>
              <a:t>Dewis</a:t>
            </a:r>
            <a:r>
              <a:rPr lang="en-GB" dirty="0">
                <a:solidFill>
                  <a:srgbClr val="0070C0"/>
                </a:solidFill>
                <a:latin typeface="Cambria" panose="02040503050406030204" pitchFamily="18" charset="0"/>
                <a:ea typeface="Cambria" panose="02040503050406030204" pitchFamily="18" charset="0"/>
              </a:rPr>
              <a:t> Choice Project, being developed for presentations to DASV Champions and partner agencies</a:t>
            </a:r>
          </a:p>
          <a:p>
            <a:pPr marL="0" indent="0" algn="ctr">
              <a:buNone/>
            </a:pPr>
            <a:endParaRPr lang="en-GB" b="1" dirty="0">
              <a:solidFill>
                <a:srgbClr val="0070C0"/>
              </a:solidFill>
              <a:latin typeface="Cambria" panose="02040503050406030204" pitchFamily="18" charset="0"/>
              <a:ea typeface="Cambria" panose="02040503050406030204" pitchFamily="18" charset="0"/>
            </a:endParaRPr>
          </a:p>
        </p:txBody>
      </p:sp>
      <p:sp>
        <p:nvSpPr>
          <p:cNvPr id="8" name="Content Placeholder 2">
            <a:extLst>
              <a:ext uri="{FF2B5EF4-FFF2-40B4-BE49-F238E27FC236}">
                <a16:creationId xmlns:a16="http://schemas.microsoft.com/office/drawing/2014/main" id="{4CBCBA2C-8EC5-475E-AD02-1B8318D7B592}"/>
              </a:ext>
            </a:extLst>
          </p:cNvPr>
          <p:cNvSpPr txBox="1">
            <a:spLocks/>
          </p:cNvSpPr>
          <p:nvPr/>
        </p:nvSpPr>
        <p:spPr>
          <a:xfrm>
            <a:off x="1223962" y="2078831"/>
            <a:ext cx="9458325" cy="2700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4000" dirty="0">
              <a:solidFill>
                <a:srgbClr val="0070C0"/>
              </a:solidFill>
              <a:latin typeface="Cambria" panose="02040503050406030204" pitchFamily="18" charset="0"/>
              <a:ea typeface="Cambria" panose="02040503050406030204" pitchFamily="18" charset="0"/>
            </a:endParaRPr>
          </a:p>
          <a:p>
            <a:pPr marL="0" indent="0" algn="ctr">
              <a:buFont typeface="Arial" panose="020B0604020202020204" pitchFamily="34" charset="0"/>
              <a:buNone/>
            </a:pPr>
            <a:endParaRPr lang="en-GB" sz="4000" b="1" dirty="0">
              <a:solidFill>
                <a:srgbClr val="0070C0"/>
              </a:solidFill>
              <a:latin typeface="Cambria" panose="02040503050406030204" pitchFamily="18" charset="0"/>
              <a:ea typeface="Cambria" panose="02040503050406030204" pitchFamily="18" charset="0"/>
            </a:endParaRPr>
          </a:p>
          <a:p>
            <a:pPr marL="0" indent="0" algn="ctr">
              <a:buFont typeface="Arial" panose="020B0604020202020204" pitchFamily="34" charset="0"/>
              <a:buNone/>
            </a:pPr>
            <a:endParaRPr lang="en-GB" b="1" dirty="0">
              <a:solidFill>
                <a:srgbClr val="0070C0"/>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B3183958-2F34-45D6-9222-1ECBED07C317}"/>
              </a:ext>
            </a:extLst>
          </p:cNvPr>
          <p:cNvPicPr>
            <a:picLocks noChangeAspect="1"/>
          </p:cNvPicPr>
          <p:nvPr/>
        </p:nvPicPr>
        <p:blipFill>
          <a:blip r:embed="rId3">
            <a:clrChange>
              <a:clrFrom>
                <a:srgbClr val="F7F7F7"/>
              </a:clrFrom>
              <a:clrTo>
                <a:srgbClr val="F7F7F7">
                  <a:alpha val="0"/>
                </a:srgbClr>
              </a:clrTo>
            </a:clrChange>
          </a:blip>
          <a:stretch>
            <a:fillRect/>
          </a:stretch>
        </p:blipFill>
        <p:spPr>
          <a:xfrm>
            <a:off x="1309687" y="89887"/>
            <a:ext cx="1787524" cy="1581751"/>
          </a:xfrm>
          <a:prstGeom prst="rect">
            <a:avLst/>
          </a:prstGeom>
        </p:spPr>
      </p:pic>
    </p:spTree>
    <p:extLst>
      <p:ext uri="{BB962C8B-B14F-4D97-AF65-F5344CB8AC3E}">
        <p14:creationId xmlns:p14="http://schemas.microsoft.com/office/powerpoint/2010/main" val="32893162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25BD9C-0910-4B57-BABB-452B55BC2121}"/>
              </a:ext>
            </a:extLst>
          </p:cNvPr>
          <p:cNvPicPr>
            <a:picLocks noChangeAspect="1"/>
          </p:cNvPicPr>
          <p:nvPr/>
        </p:nvPicPr>
        <p:blipFill>
          <a:blip r:embed="rId2"/>
          <a:stretch>
            <a:fillRect/>
          </a:stretch>
        </p:blipFill>
        <p:spPr>
          <a:xfrm>
            <a:off x="10539806" y="230188"/>
            <a:ext cx="1627988" cy="1460500"/>
          </a:xfrm>
          <a:prstGeom prst="rect">
            <a:avLst/>
          </a:prstGeom>
        </p:spPr>
      </p:pic>
      <p:sp>
        <p:nvSpPr>
          <p:cNvPr id="6" name="Content Placeholder 2">
            <a:extLst>
              <a:ext uri="{FF2B5EF4-FFF2-40B4-BE49-F238E27FC236}">
                <a16:creationId xmlns:a16="http://schemas.microsoft.com/office/drawing/2014/main" id="{840E9E57-F2C0-4EB6-BFE7-2FF035FB6A04}"/>
              </a:ext>
            </a:extLst>
          </p:cNvPr>
          <p:cNvSpPr>
            <a:spLocks noGrp="1"/>
          </p:cNvSpPr>
          <p:nvPr>
            <p:ph idx="1"/>
          </p:nvPr>
        </p:nvSpPr>
        <p:spPr>
          <a:xfrm>
            <a:off x="428624" y="160337"/>
            <a:ext cx="11561317" cy="6467475"/>
          </a:xfrm>
        </p:spPr>
        <p:txBody>
          <a:bodyPr>
            <a:normAutofit/>
          </a:bodyPr>
          <a:lstStyle/>
          <a:p>
            <a:pPr marL="0" indent="0" algn="ctr">
              <a:buNone/>
            </a:pPr>
            <a:r>
              <a:rPr lang="en-GB" sz="4000" b="1" dirty="0">
                <a:solidFill>
                  <a:srgbClr val="0070C0"/>
                </a:solidFill>
                <a:latin typeface="Cambria" panose="02040503050406030204" pitchFamily="18" charset="0"/>
                <a:ea typeface="Cambria" panose="02040503050406030204" pitchFamily="18" charset="0"/>
              </a:rPr>
              <a:t>Male Victims</a:t>
            </a:r>
          </a:p>
          <a:p>
            <a:pPr marL="0" indent="0" algn="ctr">
              <a:buNone/>
            </a:pPr>
            <a:endParaRPr lang="en-GB" b="1" dirty="0">
              <a:solidFill>
                <a:srgbClr val="0070C0"/>
              </a:solidFill>
              <a:latin typeface="Cambria" panose="02040503050406030204" pitchFamily="18" charset="0"/>
              <a:ea typeface="Cambria" panose="02040503050406030204" pitchFamily="18" charset="0"/>
            </a:endParaRPr>
          </a:p>
          <a:p>
            <a:r>
              <a:rPr lang="en-GB" dirty="0">
                <a:solidFill>
                  <a:srgbClr val="0070C0"/>
                </a:solidFill>
                <a:latin typeface="Cambria" panose="02040503050406030204" pitchFamily="18" charset="0"/>
                <a:ea typeface="Cambria" panose="02040503050406030204" pitchFamily="18" charset="0"/>
              </a:rPr>
              <a:t>Male Victims IDVA</a:t>
            </a:r>
          </a:p>
          <a:p>
            <a:endParaRPr lang="en-GB" dirty="0">
              <a:solidFill>
                <a:srgbClr val="0070C0"/>
              </a:solidFill>
              <a:latin typeface="Cambria" panose="02040503050406030204" pitchFamily="18" charset="0"/>
              <a:ea typeface="Cambria" panose="02040503050406030204" pitchFamily="18" charset="0"/>
            </a:endParaRPr>
          </a:p>
          <a:p>
            <a:r>
              <a:rPr lang="en-GB" dirty="0">
                <a:solidFill>
                  <a:srgbClr val="0070C0"/>
                </a:solidFill>
                <a:latin typeface="Cambria" panose="02040503050406030204" pitchFamily="18" charset="0"/>
                <a:ea typeface="Cambria" panose="02040503050406030204" pitchFamily="18" charset="0"/>
              </a:rPr>
              <a:t> One Day Training from Respect for all Domestic Abuse specialist staff</a:t>
            </a:r>
          </a:p>
          <a:p>
            <a:endParaRPr lang="en-GB" dirty="0">
              <a:solidFill>
                <a:srgbClr val="0070C0"/>
              </a:solidFill>
              <a:latin typeface="Cambria" panose="02040503050406030204" pitchFamily="18" charset="0"/>
              <a:ea typeface="Cambria" panose="02040503050406030204" pitchFamily="18" charset="0"/>
            </a:endParaRPr>
          </a:p>
          <a:p>
            <a:r>
              <a:rPr lang="en-GB" dirty="0">
                <a:solidFill>
                  <a:srgbClr val="0070C0"/>
                </a:solidFill>
                <a:latin typeface="Cambria" panose="02040503050406030204" pitchFamily="18" charset="0"/>
                <a:ea typeface="Cambria" panose="02040503050406030204" pitchFamily="18" charset="0"/>
              </a:rPr>
              <a:t>Additional awareness raising including a poster aimed at male victims developed in conjunction with Respect, shared online and print versions distributed to all licensed venues across Cambridgeshire &amp; Peterborough</a:t>
            </a:r>
          </a:p>
          <a:p>
            <a:endParaRPr lang="en-GB" dirty="0">
              <a:solidFill>
                <a:srgbClr val="0070C0"/>
              </a:solidFill>
              <a:latin typeface="Cambria" panose="02040503050406030204" pitchFamily="18" charset="0"/>
              <a:ea typeface="Cambria" panose="02040503050406030204" pitchFamily="18" charset="0"/>
            </a:endParaRPr>
          </a:p>
          <a:p>
            <a:r>
              <a:rPr lang="en-GB" dirty="0">
                <a:solidFill>
                  <a:srgbClr val="0070C0"/>
                </a:solidFill>
                <a:latin typeface="Cambria" panose="02040503050406030204" pitchFamily="18" charset="0"/>
                <a:ea typeface="Cambria" panose="02040503050406030204" pitchFamily="18" charset="0"/>
              </a:rPr>
              <a:t>DASV Champions session regarding male victims, delivered by Respect</a:t>
            </a:r>
          </a:p>
          <a:p>
            <a:endParaRPr lang="en-GB" dirty="0">
              <a:solidFill>
                <a:srgbClr val="0070C0"/>
              </a:solidFill>
              <a:latin typeface="Cambria" panose="02040503050406030204" pitchFamily="18" charset="0"/>
              <a:ea typeface="Cambria" panose="02040503050406030204" pitchFamily="18" charset="0"/>
            </a:endParaRPr>
          </a:p>
          <a:p>
            <a:pPr marL="0" indent="0" algn="ctr">
              <a:buNone/>
            </a:pPr>
            <a:endParaRPr lang="en-GB" b="1" dirty="0">
              <a:solidFill>
                <a:srgbClr val="0070C0"/>
              </a:solidFill>
              <a:latin typeface="Cambria" panose="02040503050406030204" pitchFamily="18" charset="0"/>
              <a:ea typeface="Cambria" panose="02040503050406030204" pitchFamily="18" charset="0"/>
            </a:endParaRPr>
          </a:p>
        </p:txBody>
      </p:sp>
      <p:sp>
        <p:nvSpPr>
          <p:cNvPr id="8" name="Content Placeholder 2">
            <a:extLst>
              <a:ext uri="{FF2B5EF4-FFF2-40B4-BE49-F238E27FC236}">
                <a16:creationId xmlns:a16="http://schemas.microsoft.com/office/drawing/2014/main" id="{4CBCBA2C-8EC5-475E-AD02-1B8318D7B592}"/>
              </a:ext>
            </a:extLst>
          </p:cNvPr>
          <p:cNvSpPr txBox="1">
            <a:spLocks/>
          </p:cNvSpPr>
          <p:nvPr/>
        </p:nvSpPr>
        <p:spPr>
          <a:xfrm>
            <a:off x="1223962" y="2078831"/>
            <a:ext cx="9458325" cy="2700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4000" dirty="0">
              <a:solidFill>
                <a:srgbClr val="0070C0"/>
              </a:solidFill>
              <a:latin typeface="Cambria" panose="02040503050406030204" pitchFamily="18" charset="0"/>
              <a:ea typeface="Cambria" panose="02040503050406030204" pitchFamily="18" charset="0"/>
            </a:endParaRPr>
          </a:p>
          <a:p>
            <a:pPr marL="0" indent="0" algn="ctr">
              <a:buFont typeface="Arial" panose="020B0604020202020204" pitchFamily="34" charset="0"/>
              <a:buNone/>
            </a:pPr>
            <a:endParaRPr lang="en-GB" sz="4000" b="1" dirty="0">
              <a:solidFill>
                <a:srgbClr val="0070C0"/>
              </a:solidFill>
              <a:latin typeface="Cambria" panose="02040503050406030204" pitchFamily="18" charset="0"/>
              <a:ea typeface="Cambria" panose="02040503050406030204" pitchFamily="18" charset="0"/>
            </a:endParaRPr>
          </a:p>
          <a:p>
            <a:pPr marL="0" indent="0" algn="ctr">
              <a:buFont typeface="Arial" panose="020B0604020202020204" pitchFamily="34" charset="0"/>
              <a:buNone/>
            </a:pPr>
            <a:endParaRPr lang="en-GB"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744837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25BD9C-0910-4B57-BABB-452B55BC2121}"/>
              </a:ext>
            </a:extLst>
          </p:cNvPr>
          <p:cNvPicPr>
            <a:picLocks noChangeAspect="1"/>
          </p:cNvPicPr>
          <p:nvPr/>
        </p:nvPicPr>
        <p:blipFill>
          <a:blip r:embed="rId2"/>
          <a:stretch>
            <a:fillRect/>
          </a:stretch>
        </p:blipFill>
        <p:spPr>
          <a:xfrm>
            <a:off x="10539806" y="230188"/>
            <a:ext cx="1627988" cy="1460500"/>
          </a:xfrm>
          <a:prstGeom prst="rect">
            <a:avLst/>
          </a:prstGeom>
        </p:spPr>
      </p:pic>
      <p:sp>
        <p:nvSpPr>
          <p:cNvPr id="6" name="Content Placeholder 2">
            <a:extLst>
              <a:ext uri="{FF2B5EF4-FFF2-40B4-BE49-F238E27FC236}">
                <a16:creationId xmlns:a16="http://schemas.microsoft.com/office/drawing/2014/main" id="{840E9E57-F2C0-4EB6-BFE7-2FF035FB6A04}"/>
              </a:ext>
            </a:extLst>
          </p:cNvPr>
          <p:cNvSpPr>
            <a:spLocks noGrp="1"/>
          </p:cNvSpPr>
          <p:nvPr>
            <p:ph idx="1"/>
          </p:nvPr>
        </p:nvSpPr>
        <p:spPr>
          <a:xfrm>
            <a:off x="169774" y="160337"/>
            <a:ext cx="11409202" cy="6467475"/>
          </a:xfrm>
        </p:spPr>
        <p:txBody>
          <a:bodyPr>
            <a:normAutofit/>
          </a:bodyPr>
          <a:lstStyle/>
          <a:p>
            <a:pPr marL="0" indent="0" algn="ctr">
              <a:buNone/>
            </a:pPr>
            <a:endParaRPr lang="en-GB" dirty="0">
              <a:solidFill>
                <a:srgbClr val="0070C0"/>
              </a:solidFill>
              <a:latin typeface="Cambria" panose="02040503050406030204" pitchFamily="18" charset="0"/>
              <a:ea typeface="Cambria" panose="02040503050406030204" pitchFamily="18" charset="0"/>
            </a:endParaRPr>
          </a:p>
          <a:p>
            <a:pPr marL="0" indent="0" algn="ctr">
              <a:buNone/>
            </a:pPr>
            <a:r>
              <a:rPr lang="en-GB" sz="4800" b="1" dirty="0">
                <a:solidFill>
                  <a:srgbClr val="0070C0"/>
                </a:solidFill>
                <a:latin typeface="Cambria" panose="02040503050406030204" pitchFamily="18" charset="0"/>
                <a:ea typeface="Cambria" panose="02040503050406030204" pitchFamily="18" charset="0"/>
              </a:rPr>
              <a:t>Carer’s</a:t>
            </a:r>
          </a:p>
          <a:p>
            <a:pPr marL="0" indent="0" algn="ctr">
              <a:buNone/>
            </a:pPr>
            <a:endParaRPr lang="en-GB" b="1" dirty="0">
              <a:solidFill>
                <a:srgbClr val="0070C0"/>
              </a:solidFill>
              <a:latin typeface="Cambria" panose="02040503050406030204" pitchFamily="18" charset="0"/>
              <a:ea typeface="Cambria" panose="02040503050406030204" pitchFamily="18" charset="0"/>
            </a:endParaRPr>
          </a:p>
          <a:p>
            <a:pPr marL="0" indent="0" algn="ctr">
              <a:buNone/>
            </a:pPr>
            <a:endParaRPr lang="en-GB" b="1" dirty="0">
              <a:solidFill>
                <a:srgbClr val="0070C0"/>
              </a:solidFill>
              <a:latin typeface="Cambria" panose="02040503050406030204" pitchFamily="18" charset="0"/>
              <a:ea typeface="Cambria" panose="02040503050406030204" pitchFamily="18" charset="0"/>
            </a:endParaRPr>
          </a:p>
          <a:p>
            <a:r>
              <a:rPr lang="en-GB" dirty="0">
                <a:solidFill>
                  <a:srgbClr val="0070C0"/>
                </a:solidFill>
                <a:latin typeface="Cambria" panose="02040503050406030204" pitchFamily="18" charset="0"/>
                <a:ea typeface="Cambria" panose="02040503050406030204" pitchFamily="18" charset="0"/>
              </a:rPr>
              <a:t>The DASV Partnership is working with the Carer’s Strategy Refresh project to ensure domestic abuse of, and by, family carers is included alongside multi-agency work and training in this area.</a:t>
            </a:r>
          </a:p>
          <a:p>
            <a:pPr marL="0" indent="0" algn="ctr">
              <a:buNone/>
            </a:pPr>
            <a:endParaRPr lang="en-GB" b="1" dirty="0">
              <a:solidFill>
                <a:srgbClr val="0070C0"/>
              </a:solidFill>
              <a:latin typeface="Cambria" panose="02040503050406030204" pitchFamily="18" charset="0"/>
              <a:ea typeface="Cambria" panose="02040503050406030204" pitchFamily="18" charset="0"/>
            </a:endParaRPr>
          </a:p>
        </p:txBody>
      </p:sp>
      <p:sp>
        <p:nvSpPr>
          <p:cNvPr id="8" name="Content Placeholder 2">
            <a:extLst>
              <a:ext uri="{FF2B5EF4-FFF2-40B4-BE49-F238E27FC236}">
                <a16:creationId xmlns:a16="http://schemas.microsoft.com/office/drawing/2014/main" id="{4CBCBA2C-8EC5-475E-AD02-1B8318D7B592}"/>
              </a:ext>
            </a:extLst>
          </p:cNvPr>
          <p:cNvSpPr txBox="1">
            <a:spLocks/>
          </p:cNvSpPr>
          <p:nvPr/>
        </p:nvSpPr>
        <p:spPr>
          <a:xfrm>
            <a:off x="1223962" y="2078831"/>
            <a:ext cx="9458325" cy="2700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4000" dirty="0">
              <a:solidFill>
                <a:srgbClr val="0070C0"/>
              </a:solidFill>
              <a:latin typeface="Cambria" panose="02040503050406030204" pitchFamily="18" charset="0"/>
              <a:ea typeface="Cambria" panose="02040503050406030204" pitchFamily="18" charset="0"/>
            </a:endParaRPr>
          </a:p>
          <a:p>
            <a:pPr marL="0" indent="0" algn="ctr">
              <a:buFont typeface="Arial" panose="020B0604020202020204" pitchFamily="34" charset="0"/>
              <a:buNone/>
            </a:pPr>
            <a:endParaRPr lang="en-GB" sz="4000" b="1" dirty="0">
              <a:solidFill>
                <a:srgbClr val="0070C0"/>
              </a:solidFill>
              <a:latin typeface="Cambria" panose="02040503050406030204" pitchFamily="18" charset="0"/>
              <a:ea typeface="Cambria" panose="02040503050406030204" pitchFamily="18" charset="0"/>
            </a:endParaRPr>
          </a:p>
          <a:p>
            <a:pPr marL="0" indent="0" algn="ctr">
              <a:buFont typeface="Arial" panose="020B0604020202020204" pitchFamily="34" charset="0"/>
              <a:buNone/>
            </a:pPr>
            <a:endParaRPr lang="en-GB" b="1" dirty="0">
              <a:solidFill>
                <a:srgbClr val="0070C0"/>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9D031986-E580-43D9-9A64-23A94DD57D2F}"/>
              </a:ext>
            </a:extLst>
          </p:cNvPr>
          <p:cNvPicPr>
            <a:picLocks noChangeAspect="1"/>
          </p:cNvPicPr>
          <p:nvPr/>
        </p:nvPicPr>
        <p:blipFill>
          <a:blip r:embed="rId3"/>
          <a:stretch>
            <a:fillRect/>
          </a:stretch>
        </p:blipFill>
        <p:spPr>
          <a:xfrm>
            <a:off x="3828888" y="3826890"/>
            <a:ext cx="4248471" cy="2870772"/>
          </a:xfrm>
          <a:prstGeom prst="rect">
            <a:avLst/>
          </a:prstGeom>
        </p:spPr>
      </p:pic>
    </p:spTree>
    <p:extLst>
      <p:ext uri="{BB962C8B-B14F-4D97-AF65-F5344CB8AC3E}">
        <p14:creationId xmlns:p14="http://schemas.microsoft.com/office/powerpoint/2010/main" val="15253891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25BD9C-0910-4B57-BABB-452B55BC2121}"/>
              </a:ext>
            </a:extLst>
          </p:cNvPr>
          <p:cNvPicPr>
            <a:picLocks noChangeAspect="1"/>
          </p:cNvPicPr>
          <p:nvPr/>
        </p:nvPicPr>
        <p:blipFill>
          <a:blip r:embed="rId2"/>
          <a:stretch>
            <a:fillRect/>
          </a:stretch>
        </p:blipFill>
        <p:spPr>
          <a:xfrm>
            <a:off x="10539806" y="230188"/>
            <a:ext cx="1627988" cy="1460500"/>
          </a:xfrm>
          <a:prstGeom prst="rect">
            <a:avLst/>
          </a:prstGeom>
        </p:spPr>
      </p:pic>
      <p:sp>
        <p:nvSpPr>
          <p:cNvPr id="6" name="Content Placeholder 2">
            <a:extLst>
              <a:ext uri="{FF2B5EF4-FFF2-40B4-BE49-F238E27FC236}">
                <a16:creationId xmlns:a16="http://schemas.microsoft.com/office/drawing/2014/main" id="{840E9E57-F2C0-4EB6-BFE7-2FF035FB6A04}"/>
              </a:ext>
            </a:extLst>
          </p:cNvPr>
          <p:cNvSpPr>
            <a:spLocks noGrp="1"/>
          </p:cNvSpPr>
          <p:nvPr>
            <p:ph idx="1"/>
          </p:nvPr>
        </p:nvSpPr>
        <p:spPr>
          <a:xfrm>
            <a:off x="169774" y="295989"/>
            <a:ext cx="11737974" cy="6467475"/>
          </a:xfrm>
        </p:spPr>
        <p:txBody>
          <a:bodyPr>
            <a:normAutofit fontScale="55000" lnSpcReduction="20000"/>
          </a:bodyPr>
          <a:lstStyle/>
          <a:p>
            <a:pPr marL="0" indent="0" algn="ctr">
              <a:buNone/>
            </a:pPr>
            <a:r>
              <a:rPr lang="en-GB" sz="10100" b="1" dirty="0">
                <a:solidFill>
                  <a:srgbClr val="0070C0"/>
                </a:solidFill>
                <a:latin typeface="Cambria" panose="02040503050406030204" pitchFamily="18" charset="0"/>
                <a:ea typeface="Cambria" panose="02040503050406030204" pitchFamily="18" charset="0"/>
              </a:rPr>
              <a:t>Health</a:t>
            </a:r>
          </a:p>
          <a:p>
            <a:pPr marL="0" indent="0" algn="ctr">
              <a:buNone/>
            </a:pPr>
            <a:endParaRPr lang="en-GB" sz="8000" b="1" dirty="0">
              <a:solidFill>
                <a:srgbClr val="0070C0"/>
              </a:solidFill>
              <a:latin typeface="Cambria" panose="02040503050406030204" pitchFamily="18" charset="0"/>
              <a:ea typeface="Cambria" panose="02040503050406030204" pitchFamily="18" charset="0"/>
            </a:endParaRPr>
          </a:p>
          <a:p>
            <a:pPr marL="0" indent="0" algn="ctr">
              <a:buNone/>
            </a:pPr>
            <a:r>
              <a:rPr lang="en-GB" sz="5000" dirty="0">
                <a:solidFill>
                  <a:srgbClr val="0070C0"/>
                </a:solidFill>
                <a:latin typeface="Cambria" panose="02040503050406030204" pitchFamily="18" charset="0"/>
                <a:ea typeface="Cambria" panose="02040503050406030204" pitchFamily="18" charset="0"/>
              </a:rPr>
              <a:t>The Clinical Commissioning Group are key members of every DHR panel and are responsible in supporting a range of health providers, in particular primary care to respond effectively to recommendations made from DHRs and to improve their response to domestic abuse.  Activity includes</a:t>
            </a:r>
            <a:r>
              <a:rPr lang="en-GB" sz="3500" dirty="0">
                <a:solidFill>
                  <a:srgbClr val="0070C0"/>
                </a:solidFill>
                <a:latin typeface="Cambria" panose="02040503050406030204" pitchFamily="18" charset="0"/>
                <a:ea typeface="Cambria" panose="02040503050406030204" pitchFamily="18" charset="0"/>
              </a:rPr>
              <a:t>:</a:t>
            </a:r>
          </a:p>
          <a:p>
            <a:pPr marL="0" indent="0">
              <a:buNone/>
            </a:pPr>
            <a:endParaRPr lang="en-GB" sz="3500" dirty="0">
              <a:solidFill>
                <a:srgbClr val="0070C0"/>
              </a:solidFill>
              <a:latin typeface="Cambria" panose="02040503050406030204" pitchFamily="18" charset="0"/>
              <a:ea typeface="Cambria" panose="02040503050406030204" pitchFamily="18" charset="0"/>
            </a:endParaRPr>
          </a:p>
          <a:p>
            <a:r>
              <a:rPr lang="en-GB" sz="4000" dirty="0">
                <a:solidFill>
                  <a:srgbClr val="0070C0"/>
                </a:solidFill>
                <a:latin typeface="Cambria" panose="02040503050406030204" pitchFamily="18" charset="0"/>
                <a:ea typeface="Cambria" panose="02040503050406030204" pitchFamily="18" charset="0"/>
              </a:rPr>
              <a:t>The primary care newsletter has a spotlight on DHRs section.  Each month information is shared which could be a lesson learnt or a suggested change in practice.  This may reflect on trends or a precis of what a DHR is and their responsibility.</a:t>
            </a:r>
          </a:p>
          <a:p>
            <a:endParaRPr lang="en-GB" sz="4000" dirty="0">
              <a:solidFill>
                <a:srgbClr val="0070C0"/>
              </a:solidFill>
              <a:latin typeface="Cambria" panose="02040503050406030204" pitchFamily="18" charset="0"/>
              <a:ea typeface="Cambria" panose="02040503050406030204" pitchFamily="18" charset="0"/>
            </a:endParaRPr>
          </a:p>
          <a:p>
            <a:r>
              <a:rPr lang="en-GB" sz="4000" dirty="0">
                <a:solidFill>
                  <a:srgbClr val="0070C0"/>
                </a:solidFill>
                <a:latin typeface="Cambria" panose="02040503050406030204" pitchFamily="18" charset="0"/>
                <a:ea typeface="Cambria" panose="02040503050406030204" pitchFamily="18" charset="0"/>
              </a:rPr>
              <a:t>Drop-in sessions and GP Forums are regular sessions where domestic abuse issues to the attention of staff, and staff can bring issues to discuss.</a:t>
            </a:r>
          </a:p>
          <a:p>
            <a:endParaRPr lang="en-GB" sz="4000" dirty="0">
              <a:solidFill>
                <a:srgbClr val="0070C0"/>
              </a:solidFill>
              <a:latin typeface="Cambria" panose="02040503050406030204" pitchFamily="18" charset="0"/>
              <a:ea typeface="Cambria" panose="02040503050406030204" pitchFamily="18" charset="0"/>
            </a:endParaRPr>
          </a:p>
          <a:p>
            <a:r>
              <a:rPr lang="en-GB" sz="4000" dirty="0">
                <a:solidFill>
                  <a:srgbClr val="0070C0"/>
                </a:solidFill>
                <a:latin typeface="Cambria" panose="02040503050406030204" pitchFamily="18" charset="0"/>
                <a:ea typeface="Cambria" panose="02040503050406030204" pitchFamily="18" charset="0"/>
              </a:rPr>
              <a:t>Professional curiosity – there has been significant input into the significance of this and training has been delivered.  There have been briefings, and this is spoken about widely – however, it continues to be a key issue.</a:t>
            </a:r>
          </a:p>
          <a:p>
            <a:pPr marL="0" indent="0" algn="ctr">
              <a:buNone/>
            </a:pPr>
            <a:endParaRPr lang="en-GB" sz="4000" b="1" dirty="0">
              <a:solidFill>
                <a:srgbClr val="0070C0"/>
              </a:solidFill>
              <a:latin typeface="Cambria" panose="02040503050406030204" pitchFamily="18" charset="0"/>
              <a:ea typeface="Cambria" panose="02040503050406030204" pitchFamily="18" charset="0"/>
            </a:endParaRPr>
          </a:p>
        </p:txBody>
      </p:sp>
      <p:sp>
        <p:nvSpPr>
          <p:cNvPr id="8" name="Content Placeholder 2">
            <a:extLst>
              <a:ext uri="{FF2B5EF4-FFF2-40B4-BE49-F238E27FC236}">
                <a16:creationId xmlns:a16="http://schemas.microsoft.com/office/drawing/2014/main" id="{4CBCBA2C-8EC5-475E-AD02-1B8318D7B592}"/>
              </a:ext>
            </a:extLst>
          </p:cNvPr>
          <p:cNvSpPr txBox="1">
            <a:spLocks/>
          </p:cNvSpPr>
          <p:nvPr/>
        </p:nvSpPr>
        <p:spPr>
          <a:xfrm>
            <a:off x="1223962" y="2078831"/>
            <a:ext cx="9458325" cy="2700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4000" dirty="0">
              <a:solidFill>
                <a:srgbClr val="0070C0"/>
              </a:solidFill>
              <a:latin typeface="Cambria" panose="02040503050406030204" pitchFamily="18" charset="0"/>
              <a:ea typeface="Cambria" panose="02040503050406030204" pitchFamily="18" charset="0"/>
            </a:endParaRPr>
          </a:p>
          <a:p>
            <a:pPr marL="0" indent="0" algn="ctr">
              <a:buFont typeface="Arial" panose="020B0604020202020204" pitchFamily="34" charset="0"/>
              <a:buNone/>
            </a:pPr>
            <a:endParaRPr lang="en-GB" sz="4000" b="1" dirty="0">
              <a:solidFill>
                <a:srgbClr val="0070C0"/>
              </a:solidFill>
              <a:latin typeface="Cambria" panose="02040503050406030204" pitchFamily="18" charset="0"/>
              <a:ea typeface="Cambria" panose="02040503050406030204" pitchFamily="18" charset="0"/>
            </a:endParaRPr>
          </a:p>
          <a:p>
            <a:pPr marL="0" indent="0" algn="ctr">
              <a:buFont typeface="Arial" panose="020B0604020202020204" pitchFamily="34" charset="0"/>
              <a:buNone/>
            </a:pPr>
            <a:endParaRPr lang="en-GB"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13410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A6EF8-91D8-4FCD-8D9A-C976D1EAB3DE}"/>
              </a:ext>
            </a:extLst>
          </p:cNvPr>
          <p:cNvSpPr>
            <a:spLocks noGrp="1"/>
          </p:cNvSpPr>
          <p:nvPr>
            <p:ph type="title"/>
          </p:nvPr>
        </p:nvSpPr>
        <p:spPr>
          <a:xfrm>
            <a:off x="428625" y="365125"/>
            <a:ext cx="10515600" cy="1325563"/>
          </a:xfrm>
        </p:spPr>
        <p:txBody>
          <a:bodyPr/>
          <a:lstStyle/>
          <a:p>
            <a:pPr algn="ctr"/>
            <a:r>
              <a:rPr lang="en-GB" b="1" dirty="0">
                <a:solidFill>
                  <a:srgbClr val="0070C0"/>
                </a:solidFill>
                <a:latin typeface="Cambria" panose="02040503050406030204" pitchFamily="18" charset="0"/>
                <a:ea typeface="Cambria" panose="02040503050406030204" pitchFamily="18" charset="0"/>
              </a:rPr>
              <a:t>Who?</a:t>
            </a:r>
          </a:p>
        </p:txBody>
      </p:sp>
      <p:pic>
        <p:nvPicPr>
          <p:cNvPr id="4" name="Picture 3">
            <a:extLst>
              <a:ext uri="{FF2B5EF4-FFF2-40B4-BE49-F238E27FC236}">
                <a16:creationId xmlns:a16="http://schemas.microsoft.com/office/drawing/2014/main" id="{FE342A2B-060B-45D3-84AF-496994B1E9CD}"/>
              </a:ext>
            </a:extLst>
          </p:cNvPr>
          <p:cNvPicPr>
            <a:picLocks noChangeAspect="1"/>
          </p:cNvPicPr>
          <p:nvPr/>
        </p:nvPicPr>
        <p:blipFill>
          <a:blip r:embed="rId2"/>
          <a:stretch>
            <a:fillRect/>
          </a:stretch>
        </p:blipFill>
        <p:spPr>
          <a:xfrm>
            <a:off x="10550423" y="230188"/>
            <a:ext cx="1606754" cy="1441450"/>
          </a:xfrm>
          <a:prstGeom prst="rect">
            <a:avLst/>
          </a:prstGeom>
        </p:spPr>
      </p:pic>
      <p:pic>
        <p:nvPicPr>
          <p:cNvPr id="5" name="Content Placeholder 4">
            <a:extLst>
              <a:ext uri="{FF2B5EF4-FFF2-40B4-BE49-F238E27FC236}">
                <a16:creationId xmlns:a16="http://schemas.microsoft.com/office/drawing/2014/main" id="{A737C8D4-0635-44DD-A4FF-B7933D8A6EB9}"/>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5331" y="693565"/>
            <a:ext cx="1688738" cy="2511770"/>
          </a:xfrm>
          <a:prstGeom prst="rect">
            <a:avLst/>
          </a:prstGeom>
          <a:noFill/>
        </p:spPr>
      </p:pic>
      <p:pic>
        <p:nvPicPr>
          <p:cNvPr id="6" name="Picture 5">
            <a:extLst>
              <a:ext uri="{FF2B5EF4-FFF2-40B4-BE49-F238E27FC236}">
                <a16:creationId xmlns:a16="http://schemas.microsoft.com/office/drawing/2014/main" id="{6443F698-713A-4F15-B5D5-A9D9FA0ACB0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331" y="5197475"/>
            <a:ext cx="2301240" cy="1295400"/>
          </a:xfrm>
          <a:prstGeom prst="rect">
            <a:avLst/>
          </a:prstGeom>
          <a:noFill/>
        </p:spPr>
      </p:pic>
      <p:pic>
        <p:nvPicPr>
          <p:cNvPr id="7" name="Picture 6">
            <a:extLst>
              <a:ext uri="{FF2B5EF4-FFF2-40B4-BE49-F238E27FC236}">
                <a16:creationId xmlns:a16="http://schemas.microsoft.com/office/drawing/2014/main" id="{810F7D3A-CACD-40AF-954B-E19A3E82BC8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659166" y="365125"/>
            <a:ext cx="1950510" cy="1843819"/>
          </a:xfrm>
          <a:prstGeom prst="rect">
            <a:avLst/>
          </a:prstGeom>
          <a:noFill/>
        </p:spPr>
      </p:pic>
      <p:pic>
        <p:nvPicPr>
          <p:cNvPr id="8" name="Picture 7">
            <a:extLst>
              <a:ext uri="{FF2B5EF4-FFF2-40B4-BE49-F238E27FC236}">
                <a16:creationId xmlns:a16="http://schemas.microsoft.com/office/drawing/2014/main" id="{A8E4634A-75E0-4FA0-988C-899B2F44D7CD}"/>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010936" y="2359881"/>
            <a:ext cx="2451100" cy="1377950"/>
          </a:xfrm>
          <a:prstGeom prst="rect">
            <a:avLst/>
          </a:prstGeom>
          <a:noFill/>
        </p:spPr>
      </p:pic>
      <p:pic>
        <p:nvPicPr>
          <p:cNvPr id="9" name="Picture 8">
            <a:extLst>
              <a:ext uri="{FF2B5EF4-FFF2-40B4-BE49-F238E27FC236}">
                <a16:creationId xmlns:a16="http://schemas.microsoft.com/office/drawing/2014/main" id="{84566922-32E5-4A31-A1EC-060B32EE271B}"/>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5412772" y="2447145"/>
            <a:ext cx="3068955" cy="1516380"/>
          </a:xfrm>
          <a:prstGeom prst="rect">
            <a:avLst/>
          </a:prstGeom>
          <a:noFill/>
        </p:spPr>
      </p:pic>
      <p:pic>
        <p:nvPicPr>
          <p:cNvPr id="10" name="Picture 9">
            <a:extLst>
              <a:ext uri="{FF2B5EF4-FFF2-40B4-BE49-F238E27FC236}">
                <a16:creationId xmlns:a16="http://schemas.microsoft.com/office/drawing/2014/main" id="{B42066EB-5507-4B0C-B088-6B3EC663607A}"/>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0236486" y="4255396"/>
            <a:ext cx="1577975" cy="1938483"/>
          </a:xfrm>
          <a:prstGeom prst="rect">
            <a:avLst/>
          </a:prstGeom>
          <a:noFill/>
        </p:spPr>
      </p:pic>
      <p:pic>
        <p:nvPicPr>
          <p:cNvPr id="11" name="Picture 10">
            <a:extLst>
              <a:ext uri="{FF2B5EF4-FFF2-40B4-BE49-F238E27FC236}">
                <a16:creationId xmlns:a16="http://schemas.microsoft.com/office/drawing/2014/main" id="{D9B1967E-CE32-4AA9-88CB-077D9E95D911}"/>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428625" y="3533775"/>
            <a:ext cx="2523490" cy="1417955"/>
          </a:xfrm>
          <a:prstGeom prst="rect">
            <a:avLst/>
          </a:prstGeom>
          <a:noFill/>
        </p:spPr>
      </p:pic>
      <p:pic>
        <p:nvPicPr>
          <p:cNvPr id="12" name="Picture 11">
            <a:extLst>
              <a:ext uri="{FF2B5EF4-FFF2-40B4-BE49-F238E27FC236}">
                <a16:creationId xmlns:a16="http://schemas.microsoft.com/office/drawing/2014/main" id="{B6524255-5E7A-4F7B-84CA-EA76ADB3546C}"/>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3207163" y="3533775"/>
            <a:ext cx="1676400" cy="2438400"/>
          </a:xfrm>
          <a:prstGeom prst="rect">
            <a:avLst/>
          </a:prstGeom>
          <a:noFill/>
        </p:spPr>
      </p:pic>
      <p:pic>
        <p:nvPicPr>
          <p:cNvPr id="13" name="Picture 12">
            <a:extLst>
              <a:ext uri="{FF2B5EF4-FFF2-40B4-BE49-F238E27FC236}">
                <a16:creationId xmlns:a16="http://schemas.microsoft.com/office/drawing/2014/main" id="{976297C2-1F8D-4D16-9E0D-9392FB456C66}"/>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7659166" y="4242752"/>
            <a:ext cx="2250440" cy="1263650"/>
          </a:xfrm>
          <a:prstGeom prst="rect">
            <a:avLst/>
          </a:prstGeom>
          <a:noFill/>
        </p:spPr>
      </p:pic>
      <p:pic>
        <p:nvPicPr>
          <p:cNvPr id="14" name="Picture 13">
            <a:extLst>
              <a:ext uri="{FF2B5EF4-FFF2-40B4-BE49-F238E27FC236}">
                <a16:creationId xmlns:a16="http://schemas.microsoft.com/office/drawing/2014/main" id="{1F597BF3-8086-4095-B34C-143184057558}"/>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5398076" y="4265040"/>
            <a:ext cx="1934210" cy="2039620"/>
          </a:xfrm>
          <a:prstGeom prst="rect">
            <a:avLst/>
          </a:prstGeom>
          <a:noFill/>
        </p:spPr>
      </p:pic>
      <p:pic>
        <p:nvPicPr>
          <p:cNvPr id="15" name="Picture 14">
            <a:extLst>
              <a:ext uri="{FF2B5EF4-FFF2-40B4-BE49-F238E27FC236}">
                <a16:creationId xmlns:a16="http://schemas.microsoft.com/office/drawing/2014/main" id="{5CC3E777-37B2-4C9C-9FAD-DBCA7D48DC76}"/>
              </a:ext>
            </a:extLst>
          </p:cNvPr>
          <p:cNvPicPr/>
          <p:nvPr/>
        </p:nvPicPr>
        <p:blipFill>
          <a:blip r:embed="rId13">
            <a:extLst>
              <a:ext uri="{28A0092B-C50C-407E-A947-70E740481C1C}">
                <a14:useLocalDpi xmlns:a14="http://schemas.microsoft.com/office/drawing/2010/main" val="0"/>
              </a:ext>
            </a:extLst>
          </a:blip>
          <a:srcRect/>
          <a:stretch>
            <a:fillRect/>
          </a:stretch>
        </p:blipFill>
        <p:spPr bwMode="auto">
          <a:xfrm>
            <a:off x="2855950" y="1062625"/>
            <a:ext cx="1616075" cy="1925320"/>
          </a:xfrm>
          <a:prstGeom prst="rect">
            <a:avLst/>
          </a:prstGeom>
          <a:noFill/>
        </p:spPr>
      </p:pic>
    </p:spTree>
    <p:extLst>
      <p:ext uri="{BB962C8B-B14F-4D97-AF65-F5344CB8AC3E}">
        <p14:creationId xmlns:p14="http://schemas.microsoft.com/office/powerpoint/2010/main" val="5049962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25BD9C-0910-4B57-BABB-452B55BC2121}"/>
              </a:ext>
            </a:extLst>
          </p:cNvPr>
          <p:cNvPicPr>
            <a:picLocks noChangeAspect="1"/>
          </p:cNvPicPr>
          <p:nvPr/>
        </p:nvPicPr>
        <p:blipFill>
          <a:blip r:embed="rId2"/>
          <a:stretch>
            <a:fillRect/>
          </a:stretch>
        </p:blipFill>
        <p:spPr>
          <a:xfrm>
            <a:off x="10539806" y="230188"/>
            <a:ext cx="1627988" cy="1460500"/>
          </a:xfrm>
          <a:prstGeom prst="rect">
            <a:avLst/>
          </a:prstGeom>
        </p:spPr>
      </p:pic>
      <p:sp>
        <p:nvSpPr>
          <p:cNvPr id="6" name="Content Placeholder 2">
            <a:extLst>
              <a:ext uri="{FF2B5EF4-FFF2-40B4-BE49-F238E27FC236}">
                <a16:creationId xmlns:a16="http://schemas.microsoft.com/office/drawing/2014/main" id="{840E9E57-F2C0-4EB6-BFE7-2FF035FB6A04}"/>
              </a:ext>
            </a:extLst>
          </p:cNvPr>
          <p:cNvSpPr>
            <a:spLocks noGrp="1"/>
          </p:cNvSpPr>
          <p:nvPr>
            <p:ph idx="1"/>
          </p:nvPr>
        </p:nvSpPr>
        <p:spPr>
          <a:xfrm>
            <a:off x="227012" y="96624"/>
            <a:ext cx="11737974" cy="5441147"/>
          </a:xfrm>
        </p:spPr>
        <p:txBody>
          <a:bodyPr>
            <a:normAutofit lnSpcReduction="10000"/>
          </a:bodyPr>
          <a:lstStyle/>
          <a:p>
            <a:pPr marL="0" indent="0" algn="ctr">
              <a:buNone/>
            </a:pPr>
            <a:endParaRPr lang="en-GB" sz="4400" b="1" dirty="0">
              <a:solidFill>
                <a:srgbClr val="0070C0"/>
              </a:solidFill>
              <a:latin typeface="Cambria" panose="02040503050406030204" pitchFamily="18" charset="0"/>
              <a:ea typeface="Cambria" panose="02040503050406030204" pitchFamily="18" charset="0"/>
            </a:endParaRPr>
          </a:p>
          <a:p>
            <a:pPr marL="0" indent="0" algn="ctr">
              <a:buNone/>
            </a:pPr>
            <a:r>
              <a:rPr lang="en-GB" sz="4400" b="1" dirty="0">
                <a:solidFill>
                  <a:srgbClr val="0070C0"/>
                </a:solidFill>
                <a:latin typeface="Cambria" panose="02040503050406030204" pitchFamily="18" charset="0"/>
                <a:ea typeface="Cambria" panose="02040503050406030204" pitchFamily="18" charset="0"/>
              </a:rPr>
              <a:t>Health (continued)</a:t>
            </a:r>
          </a:p>
          <a:p>
            <a:pPr marL="0" indent="0" algn="ctr">
              <a:buNone/>
            </a:pPr>
            <a:endParaRPr lang="en-GB" sz="4400" b="1" dirty="0">
              <a:solidFill>
                <a:srgbClr val="0070C0"/>
              </a:solidFill>
              <a:latin typeface="Cambria" panose="02040503050406030204" pitchFamily="18" charset="0"/>
              <a:ea typeface="Cambria" panose="02040503050406030204" pitchFamily="18" charset="0"/>
            </a:endParaRPr>
          </a:p>
          <a:p>
            <a:r>
              <a:rPr lang="en-GB" sz="2400" dirty="0">
                <a:solidFill>
                  <a:srgbClr val="0070C0"/>
                </a:solidFill>
                <a:latin typeface="Cambria" panose="02040503050406030204" pitchFamily="18" charset="0"/>
                <a:ea typeface="Cambria" panose="02040503050406030204" pitchFamily="18" charset="0"/>
              </a:rPr>
              <a:t>In working with GPs, CCG staff make suggestions for change but do not have the power to enforce implementation in practices.</a:t>
            </a:r>
          </a:p>
          <a:p>
            <a:r>
              <a:rPr lang="en-GB" sz="2400" dirty="0">
                <a:solidFill>
                  <a:srgbClr val="0070C0"/>
                </a:solidFill>
                <a:latin typeface="Cambria" panose="02040503050406030204" pitchFamily="18" charset="0"/>
                <a:ea typeface="Cambria" panose="02040503050406030204" pitchFamily="18" charset="0"/>
              </a:rPr>
              <a:t>Issues that are regularly considered are the recording of the name and relationship of anyone accompanying a patient and seeing patients alone.</a:t>
            </a:r>
          </a:p>
          <a:p>
            <a:r>
              <a:rPr lang="en-GB" sz="2400" dirty="0">
                <a:solidFill>
                  <a:srgbClr val="0070C0"/>
                </a:solidFill>
                <a:latin typeface="Cambria" panose="02040503050406030204" pitchFamily="18" charset="0"/>
                <a:ea typeface="Cambria" panose="02040503050406030204" pitchFamily="18" charset="0"/>
              </a:rPr>
              <a:t>The benefit of video calls when a face-to-face clinic is not possible where there is concern, over telephone calls.</a:t>
            </a:r>
          </a:p>
          <a:p>
            <a:r>
              <a:rPr lang="en-GB" sz="2400" dirty="0">
                <a:solidFill>
                  <a:srgbClr val="0070C0"/>
                </a:solidFill>
                <a:latin typeface="Cambria" panose="02040503050406030204" pitchFamily="18" charset="0"/>
                <a:ea typeface="Cambria" panose="02040503050406030204" pitchFamily="18" charset="0"/>
              </a:rPr>
              <a:t>Cross referring their safeguarding register with patients that regularly do not attend appointments as this has been a theme of some DHRs.  We advise surgeries run a report on all patients that have missed 3 appointments in any 3 month period or less – to ensure they are contacted.</a:t>
            </a:r>
          </a:p>
          <a:p>
            <a:pPr marL="0" indent="0" algn="ctr">
              <a:buNone/>
            </a:pPr>
            <a:endParaRPr lang="en-GB" sz="4000" b="1" dirty="0">
              <a:solidFill>
                <a:srgbClr val="0070C0"/>
              </a:solidFill>
              <a:latin typeface="Cambria" panose="02040503050406030204" pitchFamily="18" charset="0"/>
              <a:ea typeface="Cambria" panose="02040503050406030204" pitchFamily="18" charset="0"/>
            </a:endParaRPr>
          </a:p>
        </p:txBody>
      </p:sp>
      <p:sp>
        <p:nvSpPr>
          <p:cNvPr id="8" name="Content Placeholder 2">
            <a:extLst>
              <a:ext uri="{FF2B5EF4-FFF2-40B4-BE49-F238E27FC236}">
                <a16:creationId xmlns:a16="http://schemas.microsoft.com/office/drawing/2014/main" id="{4CBCBA2C-8EC5-475E-AD02-1B8318D7B592}"/>
              </a:ext>
            </a:extLst>
          </p:cNvPr>
          <p:cNvSpPr txBox="1">
            <a:spLocks/>
          </p:cNvSpPr>
          <p:nvPr/>
        </p:nvSpPr>
        <p:spPr>
          <a:xfrm>
            <a:off x="1223962" y="2078831"/>
            <a:ext cx="9458325" cy="2700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4000" dirty="0">
              <a:solidFill>
                <a:srgbClr val="0070C0"/>
              </a:solidFill>
              <a:latin typeface="Cambria" panose="02040503050406030204" pitchFamily="18" charset="0"/>
              <a:ea typeface="Cambria" panose="02040503050406030204" pitchFamily="18" charset="0"/>
            </a:endParaRPr>
          </a:p>
          <a:p>
            <a:pPr marL="0" indent="0" algn="ctr">
              <a:buFont typeface="Arial" panose="020B0604020202020204" pitchFamily="34" charset="0"/>
              <a:buNone/>
            </a:pPr>
            <a:endParaRPr lang="en-GB" sz="4000" b="1" dirty="0">
              <a:solidFill>
                <a:srgbClr val="0070C0"/>
              </a:solidFill>
              <a:latin typeface="Cambria" panose="02040503050406030204" pitchFamily="18" charset="0"/>
              <a:ea typeface="Cambria" panose="02040503050406030204" pitchFamily="18" charset="0"/>
            </a:endParaRPr>
          </a:p>
          <a:p>
            <a:pPr marL="0" indent="0" algn="ctr">
              <a:buFont typeface="Arial" panose="020B0604020202020204" pitchFamily="34" charset="0"/>
              <a:buNone/>
            </a:pPr>
            <a:endParaRPr lang="en-GB" b="1" dirty="0">
              <a:solidFill>
                <a:srgbClr val="0070C0"/>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B7972EB8-80BE-412D-899F-FBE13DA21A93}"/>
              </a:ext>
            </a:extLst>
          </p:cNvPr>
          <p:cNvPicPr>
            <a:picLocks noChangeAspect="1"/>
          </p:cNvPicPr>
          <p:nvPr/>
        </p:nvPicPr>
        <p:blipFill rotWithShape="1">
          <a:blip r:embed="rId3">
            <a:clrChange>
              <a:clrFrom>
                <a:srgbClr val="FDFDFD"/>
              </a:clrFrom>
              <a:clrTo>
                <a:srgbClr val="FDFDFD">
                  <a:alpha val="0"/>
                </a:srgbClr>
              </a:clrTo>
            </a:clrChange>
          </a:blip>
          <a:srcRect t="30797" b="27035"/>
          <a:stretch/>
        </p:blipFill>
        <p:spPr>
          <a:xfrm>
            <a:off x="4646302" y="5405186"/>
            <a:ext cx="2899395" cy="1222625"/>
          </a:xfrm>
          <a:prstGeom prst="rect">
            <a:avLst/>
          </a:prstGeom>
        </p:spPr>
      </p:pic>
    </p:spTree>
    <p:extLst>
      <p:ext uri="{BB962C8B-B14F-4D97-AF65-F5344CB8AC3E}">
        <p14:creationId xmlns:p14="http://schemas.microsoft.com/office/powerpoint/2010/main" val="4403851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25BD9C-0910-4B57-BABB-452B55BC2121}"/>
              </a:ext>
            </a:extLst>
          </p:cNvPr>
          <p:cNvPicPr>
            <a:picLocks noChangeAspect="1"/>
          </p:cNvPicPr>
          <p:nvPr/>
        </p:nvPicPr>
        <p:blipFill>
          <a:blip r:embed="rId2"/>
          <a:stretch>
            <a:fillRect/>
          </a:stretch>
        </p:blipFill>
        <p:spPr>
          <a:xfrm>
            <a:off x="10539806" y="230188"/>
            <a:ext cx="1627988" cy="1460500"/>
          </a:xfrm>
          <a:prstGeom prst="rect">
            <a:avLst/>
          </a:prstGeom>
        </p:spPr>
      </p:pic>
      <p:sp>
        <p:nvSpPr>
          <p:cNvPr id="6" name="Content Placeholder 2">
            <a:extLst>
              <a:ext uri="{FF2B5EF4-FFF2-40B4-BE49-F238E27FC236}">
                <a16:creationId xmlns:a16="http://schemas.microsoft.com/office/drawing/2014/main" id="{840E9E57-F2C0-4EB6-BFE7-2FF035FB6A04}"/>
              </a:ext>
            </a:extLst>
          </p:cNvPr>
          <p:cNvSpPr>
            <a:spLocks noGrp="1"/>
          </p:cNvSpPr>
          <p:nvPr>
            <p:ph idx="1"/>
          </p:nvPr>
        </p:nvSpPr>
        <p:spPr>
          <a:xfrm>
            <a:off x="227013" y="72900"/>
            <a:ext cx="11737974" cy="6554912"/>
          </a:xfrm>
        </p:spPr>
        <p:txBody>
          <a:bodyPr>
            <a:normAutofit fontScale="55000" lnSpcReduction="20000"/>
          </a:bodyPr>
          <a:lstStyle/>
          <a:p>
            <a:pPr marL="0" indent="0" algn="ctr">
              <a:buNone/>
            </a:pPr>
            <a:endParaRPr lang="en-GB" sz="7600" b="1" dirty="0">
              <a:solidFill>
                <a:srgbClr val="0070C0"/>
              </a:solidFill>
              <a:latin typeface="Cambria" panose="02040503050406030204" pitchFamily="18" charset="0"/>
              <a:ea typeface="Cambria" panose="02040503050406030204" pitchFamily="18" charset="0"/>
            </a:endParaRPr>
          </a:p>
          <a:p>
            <a:pPr marL="0" indent="0" algn="ctr">
              <a:buNone/>
            </a:pPr>
            <a:r>
              <a:rPr lang="en-GB" sz="9300" b="1" dirty="0">
                <a:solidFill>
                  <a:srgbClr val="0070C0"/>
                </a:solidFill>
                <a:latin typeface="Cambria" panose="02040503050406030204" pitchFamily="18" charset="0"/>
                <a:ea typeface="Cambria" panose="02040503050406030204" pitchFamily="18" charset="0"/>
              </a:rPr>
              <a:t>Conclusions</a:t>
            </a:r>
          </a:p>
          <a:p>
            <a:pPr marL="0" indent="0" algn="ctr">
              <a:buNone/>
            </a:pPr>
            <a:endParaRPr lang="en-GB" sz="4000" b="1" dirty="0">
              <a:solidFill>
                <a:srgbClr val="0070C0"/>
              </a:solidFill>
              <a:latin typeface="Cambria" panose="02040503050406030204" pitchFamily="18" charset="0"/>
              <a:ea typeface="Cambria" panose="02040503050406030204" pitchFamily="18" charset="0"/>
            </a:endParaRPr>
          </a:p>
          <a:p>
            <a:r>
              <a:rPr lang="en-GB" sz="4000" dirty="0">
                <a:solidFill>
                  <a:srgbClr val="0070C0"/>
                </a:solidFill>
                <a:latin typeface="Cambria" panose="02040503050406030204" pitchFamily="18" charset="0"/>
                <a:ea typeface="Cambria" panose="02040503050406030204" pitchFamily="18" charset="0"/>
              </a:rPr>
              <a:t>Across Cambridgeshire and Peterborough, the increase in the number of DHRs is likely to be a result of greater identification and information sharing, rather than a real increase in homicide or suicide, however, this cannot be proven.</a:t>
            </a:r>
          </a:p>
          <a:p>
            <a:endParaRPr lang="en-GB" sz="4000" dirty="0">
              <a:solidFill>
                <a:srgbClr val="0070C0"/>
              </a:solidFill>
              <a:latin typeface="Cambria" panose="02040503050406030204" pitchFamily="18" charset="0"/>
              <a:ea typeface="Cambria" panose="02040503050406030204" pitchFamily="18" charset="0"/>
            </a:endParaRPr>
          </a:p>
          <a:p>
            <a:r>
              <a:rPr lang="en-GB" sz="4000" dirty="0">
                <a:solidFill>
                  <a:srgbClr val="0070C0"/>
                </a:solidFill>
                <a:latin typeface="Cambria" panose="02040503050406030204" pitchFamily="18" charset="0"/>
                <a:ea typeface="Cambria" panose="02040503050406030204" pitchFamily="18" charset="0"/>
              </a:rPr>
              <a:t>The DHR process is to identify lessons or opportunities that the “system” and organisations could have responded more effectively to a situation of domestic abuse.  The above outcomes were all driven by findings from DHRs.</a:t>
            </a:r>
          </a:p>
          <a:p>
            <a:endParaRPr lang="en-GB" sz="4000" dirty="0">
              <a:solidFill>
                <a:srgbClr val="0070C0"/>
              </a:solidFill>
              <a:latin typeface="Cambria" panose="02040503050406030204" pitchFamily="18" charset="0"/>
              <a:ea typeface="Cambria" panose="02040503050406030204" pitchFamily="18" charset="0"/>
            </a:endParaRPr>
          </a:p>
          <a:p>
            <a:r>
              <a:rPr lang="en-GB" sz="4000" dirty="0">
                <a:solidFill>
                  <a:srgbClr val="0070C0"/>
                </a:solidFill>
                <a:latin typeface="Cambria" panose="02040503050406030204" pitchFamily="18" charset="0"/>
                <a:ea typeface="Cambria" panose="02040503050406030204" pitchFamily="18" charset="0"/>
              </a:rPr>
              <a:t>The response following a DHR is rarely a “one off” activity, but a system or organisation adapting to improve outcomes for those who come after those who have died.</a:t>
            </a:r>
          </a:p>
          <a:p>
            <a:endParaRPr lang="en-GB" sz="4000" dirty="0">
              <a:solidFill>
                <a:srgbClr val="0070C0"/>
              </a:solidFill>
              <a:latin typeface="Cambria" panose="02040503050406030204" pitchFamily="18" charset="0"/>
              <a:ea typeface="Cambria" panose="02040503050406030204" pitchFamily="18" charset="0"/>
            </a:endParaRPr>
          </a:p>
          <a:p>
            <a:r>
              <a:rPr lang="en-GB" sz="4000" dirty="0">
                <a:solidFill>
                  <a:srgbClr val="0070C0"/>
                </a:solidFill>
                <a:latin typeface="Cambria" panose="02040503050406030204" pitchFamily="18" charset="0"/>
                <a:ea typeface="Cambria" panose="02040503050406030204" pitchFamily="18" charset="0"/>
              </a:rPr>
              <a:t>DHRs are complex. expensive, and time-consuming processes, making it vitally important that lessons are learned, and changes are made. </a:t>
            </a:r>
          </a:p>
          <a:p>
            <a:endParaRPr lang="en-GB" sz="4000" dirty="0">
              <a:solidFill>
                <a:srgbClr val="0070C0"/>
              </a:solidFill>
              <a:latin typeface="Cambria" panose="02040503050406030204" pitchFamily="18" charset="0"/>
              <a:ea typeface="Cambria" panose="02040503050406030204" pitchFamily="18" charset="0"/>
            </a:endParaRPr>
          </a:p>
          <a:p>
            <a:r>
              <a:rPr lang="en-GB" sz="4000" dirty="0">
                <a:solidFill>
                  <a:srgbClr val="0070C0"/>
                </a:solidFill>
                <a:latin typeface="Cambria" panose="02040503050406030204" pitchFamily="18" charset="0"/>
                <a:ea typeface="Cambria" panose="02040503050406030204" pitchFamily="18" charset="0"/>
              </a:rPr>
              <a:t>There will be more recommendations from the DHRs of those who died in this period once these reports and recommendations are complete.</a:t>
            </a:r>
          </a:p>
          <a:p>
            <a:pPr marL="0" indent="0" algn="ctr">
              <a:buNone/>
            </a:pPr>
            <a:endParaRPr lang="en-GB" sz="4000" dirty="0">
              <a:solidFill>
                <a:srgbClr val="0070C0"/>
              </a:solidFill>
              <a:latin typeface="Cambria" panose="02040503050406030204" pitchFamily="18" charset="0"/>
              <a:ea typeface="Cambria" panose="02040503050406030204" pitchFamily="18" charset="0"/>
            </a:endParaRPr>
          </a:p>
          <a:p>
            <a:pPr marL="0" indent="0" algn="ctr">
              <a:buNone/>
            </a:pPr>
            <a:endParaRPr lang="en-GB" sz="4000" dirty="0">
              <a:solidFill>
                <a:srgbClr val="0070C0"/>
              </a:solidFill>
              <a:latin typeface="Cambria" panose="02040503050406030204" pitchFamily="18" charset="0"/>
              <a:ea typeface="Cambria" panose="02040503050406030204" pitchFamily="18" charset="0"/>
            </a:endParaRPr>
          </a:p>
        </p:txBody>
      </p:sp>
      <p:sp>
        <p:nvSpPr>
          <p:cNvPr id="8" name="Content Placeholder 2">
            <a:extLst>
              <a:ext uri="{FF2B5EF4-FFF2-40B4-BE49-F238E27FC236}">
                <a16:creationId xmlns:a16="http://schemas.microsoft.com/office/drawing/2014/main" id="{4CBCBA2C-8EC5-475E-AD02-1B8318D7B592}"/>
              </a:ext>
            </a:extLst>
          </p:cNvPr>
          <p:cNvSpPr txBox="1">
            <a:spLocks/>
          </p:cNvSpPr>
          <p:nvPr/>
        </p:nvSpPr>
        <p:spPr>
          <a:xfrm>
            <a:off x="1223962" y="2078831"/>
            <a:ext cx="9458325" cy="2700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4000" dirty="0">
              <a:solidFill>
                <a:srgbClr val="0070C0"/>
              </a:solidFill>
              <a:latin typeface="Cambria" panose="02040503050406030204" pitchFamily="18" charset="0"/>
              <a:ea typeface="Cambria" panose="02040503050406030204" pitchFamily="18" charset="0"/>
            </a:endParaRPr>
          </a:p>
          <a:p>
            <a:pPr marL="0" indent="0" algn="ctr">
              <a:buFont typeface="Arial" panose="020B0604020202020204" pitchFamily="34" charset="0"/>
              <a:buNone/>
            </a:pPr>
            <a:endParaRPr lang="en-GB" sz="4000" b="1" dirty="0">
              <a:solidFill>
                <a:srgbClr val="0070C0"/>
              </a:solidFill>
              <a:latin typeface="Cambria" panose="02040503050406030204" pitchFamily="18" charset="0"/>
              <a:ea typeface="Cambria" panose="02040503050406030204" pitchFamily="18" charset="0"/>
            </a:endParaRPr>
          </a:p>
          <a:p>
            <a:pPr marL="0" indent="0" algn="ctr">
              <a:buFont typeface="Arial" panose="020B0604020202020204" pitchFamily="34" charset="0"/>
              <a:buNone/>
            </a:pPr>
            <a:endParaRPr lang="en-GB"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02020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A6EF8-91D8-4FCD-8D9A-C976D1EAB3DE}"/>
              </a:ext>
            </a:extLst>
          </p:cNvPr>
          <p:cNvSpPr>
            <a:spLocks noGrp="1"/>
          </p:cNvSpPr>
          <p:nvPr>
            <p:ph type="title"/>
          </p:nvPr>
        </p:nvSpPr>
        <p:spPr>
          <a:xfrm>
            <a:off x="409575" y="76201"/>
            <a:ext cx="10515600" cy="1325563"/>
          </a:xfrm>
        </p:spPr>
        <p:txBody>
          <a:bodyPr/>
          <a:lstStyle/>
          <a:p>
            <a:pPr algn="ctr"/>
            <a:r>
              <a:rPr lang="en-GB" b="1" dirty="0">
                <a:solidFill>
                  <a:srgbClr val="0070C0"/>
                </a:solidFill>
                <a:latin typeface="Cambria" panose="02040503050406030204" pitchFamily="18" charset="0"/>
                <a:ea typeface="Cambria" panose="02040503050406030204" pitchFamily="18" charset="0"/>
              </a:rPr>
              <a:t>Summaries – A Snap Shot</a:t>
            </a:r>
          </a:p>
        </p:txBody>
      </p:sp>
      <p:sp>
        <p:nvSpPr>
          <p:cNvPr id="3" name="Content Placeholder 2">
            <a:extLst>
              <a:ext uri="{FF2B5EF4-FFF2-40B4-BE49-F238E27FC236}">
                <a16:creationId xmlns:a16="http://schemas.microsoft.com/office/drawing/2014/main" id="{8D46CBE0-BA29-4737-A9AB-A33A1169802F}"/>
              </a:ext>
            </a:extLst>
          </p:cNvPr>
          <p:cNvSpPr>
            <a:spLocks noGrp="1"/>
          </p:cNvSpPr>
          <p:nvPr>
            <p:ph idx="1"/>
          </p:nvPr>
        </p:nvSpPr>
        <p:spPr>
          <a:xfrm>
            <a:off x="666750" y="1247775"/>
            <a:ext cx="10687050" cy="5245100"/>
          </a:xfrm>
        </p:spPr>
        <p:txBody>
          <a:bodyPr>
            <a:normAutofit lnSpcReduction="10000"/>
          </a:bodyPr>
          <a:lstStyle/>
          <a:p>
            <a:r>
              <a:rPr lang="en-GB" dirty="0">
                <a:solidFill>
                  <a:srgbClr val="0070C0"/>
                </a:solidFill>
                <a:latin typeface="Cambria" panose="02040503050406030204" pitchFamily="18" charset="0"/>
                <a:ea typeface="Cambria" panose="02040503050406030204" pitchFamily="18" charset="0"/>
              </a:rPr>
              <a:t>Husband kills wife during mental health crisis</a:t>
            </a:r>
          </a:p>
          <a:p>
            <a:r>
              <a:rPr lang="en-GB" b="1" dirty="0">
                <a:solidFill>
                  <a:schemeClr val="accent1">
                    <a:lumMod val="75000"/>
                  </a:schemeClr>
                </a:solidFill>
                <a:latin typeface="Cambria" panose="02040503050406030204" pitchFamily="18" charset="0"/>
                <a:ea typeface="Cambria" panose="02040503050406030204" pitchFamily="18" charset="0"/>
              </a:rPr>
              <a:t>Man murders his female partner, he is also her carer</a:t>
            </a:r>
            <a:endParaRPr lang="en-GB" dirty="0">
              <a:solidFill>
                <a:srgbClr val="0070C0"/>
              </a:solidFill>
              <a:latin typeface="Cambria" panose="02040503050406030204" pitchFamily="18" charset="0"/>
              <a:ea typeface="Cambria" panose="02040503050406030204" pitchFamily="18" charset="0"/>
            </a:endParaRPr>
          </a:p>
          <a:p>
            <a:r>
              <a:rPr lang="en-GB" dirty="0">
                <a:solidFill>
                  <a:srgbClr val="0070C0"/>
                </a:solidFill>
                <a:latin typeface="Cambria" panose="02040503050406030204" pitchFamily="18" charset="0"/>
                <a:ea typeface="Cambria" panose="02040503050406030204" pitchFamily="18" charset="0"/>
              </a:rPr>
              <a:t>Man suffocates his wife who was 3 weeks postpartum</a:t>
            </a:r>
          </a:p>
          <a:p>
            <a:r>
              <a:rPr lang="en-GB" b="1" dirty="0">
                <a:solidFill>
                  <a:schemeClr val="accent1">
                    <a:lumMod val="75000"/>
                  </a:schemeClr>
                </a:solidFill>
                <a:latin typeface="Cambria" panose="02040503050406030204" pitchFamily="18" charset="0"/>
                <a:ea typeface="Cambria" panose="02040503050406030204" pitchFamily="18" charset="0"/>
              </a:rPr>
              <a:t>Woman kills her partner whilst he attacks her</a:t>
            </a:r>
            <a:endParaRPr lang="en-GB" dirty="0">
              <a:solidFill>
                <a:srgbClr val="0070C0"/>
              </a:solidFill>
              <a:latin typeface="Cambria" panose="02040503050406030204" pitchFamily="18" charset="0"/>
              <a:ea typeface="Cambria" panose="02040503050406030204" pitchFamily="18" charset="0"/>
            </a:endParaRPr>
          </a:p>
          <a:p>
            <a:r>
              <a:rPr lang="en-GB" dirty="0">
                <a:solidFill>
                  <a:srgbClr val="0070C0"/>
                </a:solidFill>
                <a:latin typeface="Cambria" panose="02040503050406030204" pitchFamily="18" charset="0"/>
                <a:ea typeface="Cambria" panose="02040503050406030204" pitchFamily="18" charset="0"/>
              </a:rPr>
              <a:t>Man drowns ex-partner in a ditch</a:t>
            </a:r>
          </a:p>
          <a:p>
            <a:r>
              <a:rPr lang="en-GB" b="1" dirty="0">
                <a:solidFill>
                  <a:schemeClr val="accent1">
                    <a:lumMod val="75000"/>
                  </a:schemeClr>
                </a:solidFill>
                <a:latin typeface="Cambria" panose="02040503050406030204" pitchFamily="18" charset="0"/>
                <a:ea typeface="Cambria" panose="02040503050406030204" pitchFamily="18" charset="0"/>
              </a:rPr>
              <a:t>Son kills his mum during mental health crisis</a:t>
            </a:r>
            <a:endParaRPr lang="en-GB" dirty="0">
              <a:solidFill>
                <a:srgbClr val="0070C0"/>
              </a:solidFill>
              <a:latin typeface="Cambria" panose="02040503050406030204" pitchFamily="18" charset="0"/>
              <a:ea typeface="Cambria" panose="02040503050406030204" pitchFamily="18" charset="0"/>
            </a:endParaRPr>
          </a:p>
          <a:p>
            <a:r>
              <a:rPr lang="en-GB" dirty="0">
                <a:solidFill>
                  <a:srgbClr val="0070C0"/>
                </a:solidFill>
                <a:latin typeface="Cambria" panose="02040503050406030204" pitchFamily="18" charset="0"/>
                <a:ea typeface="Cambria" panose="02040503050406030204" pitchFamily="18" charset="0"/>
              </a:rPr>
              <a:t>Man strangles his female partner</a:t>
            </a:r>
          </a:p>
          <a:p>
            <a:r>
              <a:rPr lang="en-GB" b="1" dirty="0">
                <a:solidFill>
                  <a:schemeClr val="accent1">
                    <a:lumMod val="75000"/>
                  </a:schemeClr>
                </a:solidFill>
                <a:latin typeface="Cambria" panose="02040503050406030204" pitchFamily="18" charset="0"/>
                <a:ea typeface="Cambria" panose="02040503050406030204" pitchFamily="18" charset="0"/>
              </a:rPr>
              <a:t>Wife and lodger kill husband by beating</a:t>
            </a:r>
            <a:endParaRPr lang="en-GB" dirty="0">
              <a:solidFill>
                <a:srgbClr val="0070C0"/>
              </a:solidFill>
              <a:latin typeface="Cambria" panose="02040503050406030204" pitchFamily="18" charset="0"/>
              <a:ea typeface="Cambria" panose="02040503050406030204" pitchFamily="18" charset="0"/>
            </a:endParaRPr>
          </a:p>
          <a:p>
            <a:r>
              <a:rPr lang="en-GB" dirty="0">
                <a:solidFill>
                  <a:srgbClr val="0070C0"/>
                </a:solidFill>
                <a:latin typeface="Cambria" panose="02040503050406030204" pitchFamily="18" charset="0"/>
                <a:ea typeface="Cambria" panose="02040503050406030204" pitchFamily="18" charset="0"/>
              </a:rPr>
              <a:t>Husband kills wife by stabbing and injures nephew</a:t>
            </a:r>
          </a:p>
          <a:p>
            <a:r>
              <a:rPr lang="en-GB" b="1" dirty="0">
                <a:solidFill>
                  <a:schemeClr val="accent1">
                    <a:lumMod val="75000"/>
                  </a:schemeClr>
                </a:solidFill>
                <a:latin typeface="Cambria" panose="02040503050406030204" pitchFamily="18" charset="0"/>
                <a:ea typeface="Cambria" panose="02040503050406030204" pitchFamily="18" charset="0"/>
              </a:rPr>
              <a:t>Man takes his own life following abuse by ex partner</a:t>
            </a:r>
            <a:endParaRPr lang="en-GB" dirty="0">
              <a:solidFill>
                <a:srgbClr val="0070C0"/>
              </a:solidFill>
              <a:latin typeface="Cambria" panose="02040503050406030204" pitchFamily="18" charset="0"/>
              <a:ea typeface="Cambria" panose="02040503050406030204" pitchFamily="18" charset="0"/>
            </a:endParaRPr>
          </a:p>
          <a:p>
            <a:r>
              <a:rPr lang="en-GB" dirty="0">
                <a:solidFill>
                  <a:srgbClr val="0070C0"/>
                </a:solidFill>
                <a:latin typeface="Cambria" panose="02040503050406030204" pitchFamily="18" charset="0"/>
                <a:ea typeface="Cambria" panose="02040503050406030204" pitchFamily="18" charset="0"/>
              </a:rPr>
              <a:t>Man kills 17 </a:t>
            </a:r>
            <a:r>
              <a:rPr lang="en-GB" dirty="0" err="1">
                <a:solidFill>
                  <a:srgbClr val="0070C0"/>
                </a:solidFill>
                <a:latin typeface="Cambria" panose="02040503050406030204" pitchFamily="18" charset="0"/>
                <a:ea typeface="Cambria" panose="02040503050406030204" pitchFamily="18" charset="0"/>
              </a:rPr>
              <a:t>yr</a:t>
            </a:r>
            <a:r>
              <a:rPr lang="en-GB" dirty="0">
                <a:solidFill>
                  <a:srgbClr val="0070C0"/>
                </a:solidFill>
                <a:latin typeface="Cambria" panose="02040503050406030204" pitchFamily="18" charset="0"/>
                <a:ea typeface="Cambria" panose="02040503050406030204" pitchFamily="18" charset="0"/>
              </a:rPr>
              <a:t> old step daughter – he body is still missing</a:t>
            </a:r>
          </a:p>
          <a:p>
            <a:endParaRPr lang="en-GB" dirty="0">
              <a:solidFill>
                <a:srgbClr val="0070C0"/>
              </a:solidFill>
              <a:latin typeface="Cambria" panose="02040503050406030204" pitchFamily="18" charset="0"/>
              <a:ea typeface="Cambria" panose="02040503050406030204" pitchFamily="18" charset="0"/>
            </a:endParaRPr>
          </a:p>
          <a:p>
            <a:endParaRPr lang="en-GB" dirty="0">
              <a:solidFill>
                <a:srgbClr val="0070C0"/>
              </a:solidFill>
              <a:latin typeface="Cambria" panose="02040503050406030204" pitchFamily="18" charset="0"/>
              <a:ea typeface="Cambria" panose="02040503050406030204" pitchFamily="18" charset="0"/>
            </a:endParaRPr>
          </a:p>
          <a:p>
            <a:pPr marL="0" indent="0">
              <a:buNone/>
            </a:pPr>
            <a:endParaRPr lang="en-GB" dirty="0">
              <a:solidFill>
                <a:srgbClr val="0070C0"/>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FE342A2B-060B-45D3-84AF-496994B1E9CD}"/>
              </a:ext>
            </a:extLst>
          </p:cNvPr>
          <p:cNvPicPr>
            <a:picLocks noChangeAspect="1"/>
          </p:cNvPicPr>
          <p:nvPr/>
        </p:nvPicPr>
        <p:blipFill>
          <a:blip r:embed="rId2"/>
          <a:stretch>
            <a:fillRect/>
          </a:stretch>
        </p:blipFill>
        <p:spPr>
          <a:xfrm>
            <a:off x="10550423" y="230188"/>
            <a:ext cx="1606754" cy="1441450"/>
          </a:xfrm>
          <a:prstGeom prst="rect">
            <a:avLst/>
          </a:prstGeom>
        </p:spPr>
      </p:pic>
    </p:spTree>
    <p:extLst>
      <p:ext uri="{BB962C8B-B14F-4D97-AF65-F5344CB8AC3E}">
        <p14:creationId xmlns:p14="http://schemas.microsoft.com/office/powerpoint/2010/main" val="3318702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39FCF-7991-44F1-8A39-F443B20FBD4F}"/>
              </a:ext>
            </a:extLst>
          </p:cNvPr>
          <p:cNvSpPr>
            <a:spLocks noGrp="1"/>
          </p:cNvSpPr>
          <p:nvPr>
            <p:ph type="title"/>
          </p:nvPr>
        </p:nvSpPr>
        <p:spPr>
          <a:xfrm>
            <a:off x="247650" y="230188"/>
            <a:ext cx="10515600" cy="1325563"/>
          </a:xfrm>
        </p:spPr>
        <p:txBody>
          <a:bodyPr/>
          <a:lstStyle/>
          <a:p>
            <a:pPr algn="ctr"/>
            <a:r>
              <a:rPr lang="en-GB" b="1" dirty="0">
                <a:solidFill>
                  <a:srgbClr val="0070C0"/>
                </a:solidFill>
                <a:latin typeface="Cambria" panose="02040503050406030204" pitchFamily="18" charset="0"/>
                <a:ea typeface="Cambria" panose="02040503050406030204" pitchFamily="18" charset="0"/>
              </a:rPr>
              <a:t>DHRs - Cambridgeshire and Peterborough</a:t>
            </a:r>
          </a:p>
        </p:txBody>
      </p:sp>
      <p:sp>
        <p:nvSpPr>
          <p:cNvPr id="3" name="Content Placeholder 2">
            <a:extLst>
              <a:ext uri="{FF2B5EF4-FFF2-40B4-BE49-F238E27FC236}">
                <a16:creationId xmlns:a16="http://schemas.microsoft.com/office/drawing/2014/main" id="{23721D4D-00FB-4B79-B39E-8F7394528B8A}"/>
              </a:ext>
            </a:extLst>
          </p:cNvPr>
          <p:cNvSpPr>
            <a:spLocks noGrp="1"/>
          </p:cNvSpPr>
          <p:nvPr>
            <p:ph idx="1"/>
          </p:nvPr>
        </p:nvSpPr>
        <p:spPr>
          <a:xfrm>
            <a:off x="838200" y="1825625"/>
            <a:ext cx="10515600" cy="1831975"/>
          </a:xfrm>
        </p:spPr>
        <p:txBody>
          <a:bodyPr/>
          <a:lstStyle/>
          <a:p>
            <a:pPr marL="0" indent="0">
              <a:buNone/>
            </a:pPr>
            <a:r>
              <a:rPr lang="en-GB" dirty="0">
                <a:solidFill>
                  <a:srgbClr val="0070C0"/>
                </a:solidFill>
                <a:latin typeface="Cambria" panose="02040503050406030204" pitchFamily="18" charset="0"/>
                <a:ea typeface="Cambria" panose="02040503050406030204" pitchFamily="18" charset="0"/>
              </a:rPr>
              <a:t>Between 2011 and 2021, 20 domestic homicide reviews. </a:t>
            </a:r>
          </a:p>
          <a:p>
            <a:pPr marL="0" indent="0">
              <a:buNone/>
            </a:pPr>
            <a:r>
              <a:rPr lang="en-GB" dirty="0">
                <a:solidFill>
                  <a:srgbClr val="0070C0"/>
                </a:solidFill>
                <a:latin typeface="Cambria" panose="02040503050406030204" pitchFamily="18" charset="0"/>
                <a:ea typeface="Cambria" panose="02040503050406030204" pitchFamily="18" charset="0"/>
              </a:rPr>
              <a:t>12 have been published, 6 are with the Home Office and 2 are in the progress of being written. </a:t>
            </a:r>
          </a:p>
          <a:p>
            <a:pPr marL="0" indent="0">
              <a:buNone/>
            </a:pPr>
            <a:endParaRPr lang="en-GB" dirty="0">
              <a:solidFill>
                <a:srgbClr val="0070C0"/>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A225BD9C-0910-4B57-BABB-452B55BC2121}"/>
              </a:ext>
            </a:extLst>
          </p:cNvPr>
          <p:cNvPicPr>
            <a:picLocks noChangeAspect="1"/>
          </p:cNvPicPr>
          <p:nvPr/>
        </p:nvPicPr>
        <p:blipFill>
          <a:blip r:embed="rId2"/>
          <a:stretch>
            <a:fillRect/>
          </a:stretch>
        </p:blipFill>
        <p:spPr>
          <a:xfrm>
            <a:off x="10539806" y="230188"/>
            <a:ext cx="1627988" cy="1460500"/>
          </a:xfrm>
          <a:prstGeom prst="rect">
            <a:avLst/>
          </a:prstGeom>
        </p:spPr>
      </p:pic>
      <p:pic>
        <p:nvPicPr>
          <p:cNvPr id="5" name="Picture 4">
            <a:extLst>
              <a:ext uri="{FF2B5EF4-FFF2-40B4-BE49-F238E27FC236}">
                <a16:creationId xmlns:a16="http://schemas.microsoft.com/office/drawing/2014/main" id="{0428BC73-C8D9-40D2-8659-13930952C9F4}"/>
              </a:ext>
            </a:extLst>
          </p:cNvPr>
          <p:cNvPicPr>
            <a:picLocks noChangeAspect="1"/>
          </p:cNvPicPr>
          <p:nvPr/>
        </p:nvPicPr>
        <p:blipFill>
          <a:blip r:embed="rId3"/>
          <a:stretch>
            <a:fillRect/>
          </a:stretch>
        </p:blipFill>
        <p:spPr>
          <a:xfrm>
            <a:off x="3390900" y="3345729"/>
            <a:ext cx="5585265" cy="3252803"/>
          </a:xfrm>
          <a:prstGeom prst="rect">
            <a:avLst/>
          </a:prstGeom>
        </p:spPr>
      </p:pic>
    </p:spTree>
    <p:extLst>
      <p:ext uri="{BB962C8B-B14F-4D97-AF65-F5344CB8AC3E}">
        <p14:creationId xmlns:p14="http://schemas.microsoft.com/office/powerpoint/2010/main" val="3998376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721D4D-00FB-4B79-B39E-8F7394528B8A}"/>
              </a:ext>
            </a:extLst>
          </p:cNvPr>
          <p:cNvSpPr>
            <a:spLocks noGrp="1"/>
          </p:cNvSpPr>
          <p:nvPr>
            <p:ph idx="1"/>
          </p:nvPr>
        </p:nvSpPr>
        <p:spPr>
          <a:xfrm>
            <a:off x="800100" y="411163"/>
            <a:ext cx="9458325" cy="1951038"/>
          </a:xfrm>
        </p:spPr>
        <p:txBody>
          <a:bodyPr/>
          <a:lstStyle/>
          <a:p>
            <a:pPr marL="0" indent="0" algn="ctr">
              <a:buNone/>
            </a:pPr>
            <a:r>
              <a:rPr lang="en-GB" b="1" dirty="0">
                <a:solidFill>
                  <a:srgbClr val="0070C0"/>
                </a:solidFill>
                <a:latin typeface="Cambria" panose="02040503050406030204" pitchFamily="18" charset="0"/>
                <a:ea typeface="Cambria" panose="02040503050406030204" pitchFamily="18" charset="0"/>
              </a:rPr>
              <a:t>In Cambridgeshire and Peterborough, 15 of the 20 DHRs are cases of domestic homicide, and the remaining 5 are cases of suicide relating to domestic abuse.</a:t>
            </a:r>
          </a:p>
          <a:p>
            <a:pPr marL="0" indent="0">
              <a:buNone/>
            </a:pPr>
            <a:endParaRPr lang="en-GB" dirty="0">
              <a:solidFill>
                <a:srgbClr val="0070C0"/>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A225BD9C-0910-4B57-BABB-452B55BC2121}"/>
              </a:ext>
            </a:extLst>
          </p:cNvPr>
          <p:cNvPicPr>
            <a:picLocks noChangeAspect="1"/>
          </p:cNvPicPr>
          <p:nvPr/>
        </p:nvPicPr>
        <p:blipFill>
          <a:blip r:embed="rId2"/>
          <a:stretch>
            <a:fillRect/>
          </a:stretch>
        </p:blipFill>
        <p:spPr>
          <a:xfrm>
            <a:off x="10539806" y="230188"/>
            <a:ext cx="1627988" cy="1460500"/>
          </a:xfrm>
          <a:prstGeom prst="rect">
            <a:avLst/>
          </a:prstGeom>
        </p:spPr>
      </p:pic>
      <p:graphicFrame>
        <p:nvGraphicFramePr>
          <p:cNvPr id="8" name="Chart 7">
            <a:extLst>
              <a:ext uri="{FF2B5EF4-FFF2-40B4-BE49-F238E27FC236}">
                <a16:creationId xmlns:a16="http://schemas.microsoft.com/office/drawing/2014/main" id="{236FC816-F107-4DE6-83DB-C7C42A21A233}"/>
              </a:ext>
            </a:extLst>
          </p:cNvPr>
          <p:cNvGraphicFramePr/>
          <p:nvPr>
            <p:extLst>
              <p:ext uri="{D42A27DB-BD31-4B8C-83A1-F6EECF244321}">
                <p14:modId xmlns:p14="http://schemas.microsoft.com/office/powerpoint/2010/main" val="912352411"/>
              </p:ext>
            </p:extLst>
          </p:nvPr>
        </p:nvGraphicFramePr>
        <p:xfrm>
          <a:off x="2473960" y="2065337"/>
          <a:ext cx="6410325" cy="45624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3893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721D4D-00FB-4B79-B39E-8F7394528B8A}"/>
              </a:ext>
            </a:extLst>
          </p:cNvPr>
          <p:cNvSpPr>
            <a:spLocks noGrp="1"/>
          </p:cNvSpPr>
          <p:nvPr>
            <p:ph idx="1"/>
          </p:nvPr>
        </p:nvSpPr>
        <p:spPr>
          <a:xfrm>
            <a:off x="1222999" y="2277295"/>
            <a:ext cx="9458325" cy="1460500"/>
          </a:xfrm>
        </p:spPr>
        <p:txBody>
          <a:bodyPr>
            <a:normAutofit lnSpcReduction="10000"/>
          </a:bodyPr>
          <a:lstStyle/>
          <a:p>
            <a:pPr marL="0" indent="0" algn="ctr">
              <a:buNone/>
            </a:pPr>
            <a:r>
              <a:rPr lang="en-GB" sz="5400" b="1" dirty="0">
                <a:solidFill>
                  <a:srgbClr val="0070C0"/>
                </a:solidFill>
                <a:latin typeface="Cambria" panose="02040503050406030204" pitchFamily="18" charset="0"/>
                <a:ea typeface="Cambria" panose="02040503050406030204" pitchFamily="18" charset="0"/>
              </a:rPr>
              <a:t>Domestic Homicides Demographics</a:t>
            </a:r>
          </a:p>
          <a:p>
            <a:pPr marL="0" indent="0">
              <a:buNone/>
            </a:pPr>
            <a:endParaRPr lang="en-GB" dirty="0">
              <a:solidFill>
                <a:srgbClr val="0070C0"/>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A225BD9C-0910-4B57-BABB-452B55BC2121}"/>
              </a:ext>
            </a:extLst>
          </p:cNvPr>
          <p:cNvPicPr>
            <a:picLocks noChangeAspect="1"/>
          </p:cNvPicPr>
          <p:nvPr/>
        </p:nvPicPr>
        <p:blipFill>
          <a:blip r:embed="rId2"/>
          <a:stretch>
            <a:fillRect/>
          </a:stretch>
        </p:blipFill>
        <p:spPr>
          <a:xfrm>
            <a:off x="10539806" y="230188"/>
            <a:ext cx="1627988" cy="1460500"/>
          </a:xfrm>
          <a:prstGeom prst="rect">
            <a:avLst/>
          </a:prstGeom>
        </p:spPr>
      </p:pic>
    </p:spTree>
    <p:extLst>
      <p:ext uri="{BB962C8B-B14F-4D97-AF65-F5344CB8AC3E}">
        <p14:creationId xmlns:p14="http://schemas.microsoft.com/office/powerpoint/2010/main" val="142962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3148</TotalTime>
  <Words>2707</Words>
  <Application>Microsoft Office PowerPoint</Application>
  <PresentationFormat>Widescreen</PresentationFormat>
  <Paragraphs>222</Paragraphs>
  <Slides>51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Calibri Light</vt:lpstr>
      <vt:lpstr>Cambria</vt:lpstr>
      <vt:lpstr>Office Theme</vt:lpstr>
      <vt:lpstr>Domestic Homicide Reviews</vt:lpstr>
      <vt:lpstr>What is a Domestic Homicide Review?</vt:lpstr>
      <vt:lpstr>What is the Purpose of a  Domestic Homicide Review?</vt:lpstr>
      <vt:lpstr>Why are DHRs carried out?</vt:lpstr>
      <vt:lpstr>Who?</vt:lpstr>
      <vt:lpstr>Summaries – A Snap Shot</vt:lpstr>
      <vt:lpstr>DHRs - Cambridgeshire and Peterborough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Domestic Homicide Reviews</dc:title>
  <dc:creator>Megan McKenzie</dc:creator>
  <cp:lastModifiedBy>Vickie Crompton</cp:lastModifiedBy>
  <cp:revision>36</cp:revision>
  <dcterms:created xsi:type="dcterms:W3CDTF">2022-06-23T08:10:34Z</dcterms:created>
  <dcterms:modified xsi:type="dcterms:W3CDTF">2022-07-01T11:54:30Z</dcterms:modified>
</cp:coreProperties>
</file>