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2" r:id="rId2"/>
    <p:sldMasterId id="2147483694" r:id="rId3"/>
    <p:sldMasterId id="2147483700" r:id="rId4"/>
    <p:sldMasterId id="2147483702" r:id="rId5"/>
    <p:sldMasterId id="2147483710" r:id="rId6"/>
    <p:sldMasterId id="2147483718" r:id="rId7"/>
    <p:sldMasterId id="2147483724" r:id="rId8"/>
  </p:sldMasterIdLst>
  <p:notesMasterIdLst>
    <p:notesMasterId r:id="rId42"/>
  </p:notesMasterIdLst>
  <p:handoutMasterIdLst>
    <p:handoutMasterId r:id="rId43"/>
  </p:handoutMasterIdLst>
  <p:sldIdLst>
    <p:sldId id="263" r:id="rId9"/>
    <p:sldId id="265" r:id="rId10"/>
    <p:sldId id="257" r:id="rId11"/>
    <p:sldId id="276" r:id="rId12"/>
    <p:sldId id="268" r:id="rId13"/>
    <p:sldId id="306" r:id="rId14"/>
    <p:sldId id="307" r:id="rId15"/>
    <p:sldId id="502" r:id="rId16"/>
    <p:sldId id="309" r:id="rId17"/>
    <p:sldId id="579" r:id="rId18"/>
    <p:sldId id="315" r:id="rId19"/>
    <p:sldId id="275" r:id="rId20"/>
    <p:sldId id="317" r:id="rId21"/>
    <p:sldId id="318" r:id="rId22"/>
    <p:sldId id="258" r:id="rId23"/>
    <p:sldId id="316" r:id="rId24"/>
    <p:sldId id="345" r:id="rId25"/>
    <p:sldId id="346" r:id="rId26"/>
    <p:sldId id="574" r:id="rId27"/>
    <p:sldId id="353" r:id="rId28"/>
    <p:sldId id="347" r:id="rId29"/>
    <p:sldId id="352" r:id="rId30"/>
    <p:sldId id="387" r:id="rId31"/>
    <p:sldId id="327" r:id="rId32"/>
    <p:sldId id="329" r:id="rId33"/>
    <p:sldId id="331" r:id="rId34"/>
    <p:sldId id="333" r:id="rId35"/>
    <p:sldId id="334" r:id="rId36"/>
    <p:sldId id="337" r:id="rId37"/>
    <p:sldId id="342" r:id="rId38"/>
    <p:sldId id="384" r:id="rId39"/>
    <p:sldId id="366" r:id="rId40"/>
    <p:sldId id="301" r:id="rId41"/>
  </p:sldIdLst>
  <p:sldSz cx="9144000" cy="5143500" type="screen16x9"/>
  <p:notesSz cx="6889750" cy="100218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42CD2-4408-418C-905C-02025DF847DF}" v="223" dt="2023-10-12T12:46:25.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6" autoAdjust="0"/>
    <p:restoredTop sz="92986" autoAdjust="0"/>
  </p:normalViewPr>
  <p:slideViewPr>
    <p:cSldViewPr>
      <p:cViewPr varScale="1">
        <p:scale>
          <a:sx n="82" d="100"/>
          <a:sy n="82" d="100"/>
        </p:scale>
        <p:origin x="768"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64"/>
    </p:cViewPr>
  </p:sorterViewPr>
  <p:notesViewPr>
    <p:cSldViewPr>
      <p:cViewPr varScale="1">
        <p:scale>
          <a:sx n="83" d="100"/>
          <a:sy n="83" d="100"/>
        </p:scale>
        <p:origin x="-1992" y="-7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smtClean="0"/>
            </a:lvl1pPr>
          </a:lstStyle>
          <a:p>
            <a:pPr>
              <a:defRPr/>
            </a:pPr>
            <a:endParaRPr lang="en-GB"/>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smtClean="0"/>
            </a:lvl1pPr>
          </a:lstStyle>
          <a:p>
            <a:pPr>
              <a:defRPr/>
            </a:pPr>
            <a:fld id="{E260FB09-FDE2-4EA9-8CE8-F0F5665F7DE1}" type="datetimeFigureOut">
              <a:rPr lang="en-GB"/>
              <a:pPr>
                <a:defRPr/>
              </a:pPr>
              <a:t>13/10/2023</a:t>
            </a:fld>
            <a:endParaRPr lang="en-GB"/>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smtClean="0"/>
            </a:lvl1pPr>
          </a:lstStyle>
          <a:p>
            <a:pPr>
              <a:defRPr/>
            </a:pPr>
            <a:endParaRPr lang="en-GB"/>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smtClean="0"/>
            </a:lvl1pPr>
          </a:lstStyle>
          <a:p>
            <a:pPr>
              <a:defRPr/>
            </a:pPr>
            <a:fld id="{D3285E20-03E8-41BE-A089-CCB4013976E9}" type="slidenum">
              <a:rPr lang="en-GB"/>
              <a:pPr>
                <a:defRPr/>
              </a:pPr>
              <a:t>‹#›</a:t>
            </a:fld>
            <a:endParaRPr lang="en-GB"/>
          </a:p>
        </p:txBody>
      </p:sp>
    </p:spTree>
    <p:extLst>
      <p:ext uri="{BB962C8B-B14F-4D97-AF65-F5344CB8AC3E}">
        <p14:creationId xmlns:p14="http://schemas.microsoft.com/office/powerpoint/2010/main" val="105134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450654B-0EC0-4C15-8D70-CF9324BEDCA6}" type="datetimeFigureOut">
              <a:rPr lang="en-GB" smtClean="0"/>
              <a:t>13/10/2023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6C77A5B-B623-43F8-8C1D-890007A2B6D2}" type="slidenum">
              <a:rPr lang="en-GB" smtClean="0"/>
              <a:t>‹#›</a:t>
            </a:fld>
            <a:endParaRPr lang="en-GB"/>
          </a:p>
        </p:txBody>
      </p:sp>
    </p:spTree>
    <p:extLst>
      <p:ext uri="{BB962C8B-B14F-4D97-AF65-F5344CB8AC3E}">
        <p14:creationId xmlns:p14="http://schemas.microsoft.com/office/powerpoint/2010/main" val="154308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C77A5B-B623-43F8-8C1D-890007A2B6D2}" type="slidenum">
              <a:rPr kumimoji="0" lang="en-GB"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1216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accent5"/>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3"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1133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CB4C4480-68B7-4315-8EF2-9C13290470EB}" type="datetimeFigureOut">
              <a:rPr lang="en-GB"/>
              <a:pPr>
                <a:defRPr/>
              </a:pPr>
              <a:t>13/10/2023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2172ED-39CC-4E5D-985E-FA68EC6D594C}" type="slidenum">
              <a:rPr lang="en-GB"/>
              <a:pPr>
                <a:defRPr/>
              </a:pPr>
              <a:t>‹#›</a:t>
            </a:fld>
            <a:endParaRPr lang="en-GB"/>
          </a:p>
        </p:txBody>
      </p:sp>
    </p:spTree>
    <p:extLst>
      <p:ext uri="{BB962C8B-B14F-4D97-AF65-F5344CB8AC3E}">
        <p14:creationId xmlns:p14="http://schemas.microsoft.com/office/powerpoint/2010/main" val="273304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a:p>
        </p:txBody>
      </p:sp>
      <p:sp>
        <p:nvSpPr>
          <p:cNvPr id="3" name="Date Placeholder 3"/>
          <p:cNvSpPr>
            <a:spLocks noGrp="1"/>
          </p:cNvSpPr>
          <p:nvPr>
            <p:ph type="dt" sz="half" idx="10"/>
          </p:nvPr>
        </p:nvSpPr>
        <p:spPr/>
        <p:txBody>
          <a:bodyPr/>
          <a:lstStyle>
            <a:lvl1pPr>
              <a:defRPr/>
            </a:lvl1pPr>
          </a:lstStyle>
          <a:p>
            <a:pPr>
              <a:defRPr/>
            </a:pPr>
            <a:fld id="{6371D3F1-A5B1-4923-A9D7-0D2D64227B48}" type="datetimeFigureOut">
              <a:rPr lang="en-GB"/>
              <a:pPr>
                <a:defRPr/>
              </a:pPr>
              <a:t>13/10/2023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522921A-10F3-41AD-9677-AAA492D3DF2E}" type="slidenum">
              <a:rPr lang="en-GB"/>
              <a:pPr>
                <a:defRPr/>
              </a:pPr>
              <a:t>‹#›</a:t>
            </a:fld>
            <a:endParaRPr lang="en-GB"/>
          </a:p>
        </p:txBody>
      </p:sp>
    </p:spTree>
    <p:extLst>
      <p:ext uri="{BB962C8B-B14F-4D97-AF65-F5344CB8AC3E}">
        <p14:creationId xmlns:p14="http://schemas.microsoft.com/office/powerpoint/2010/main" val="348791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a:p>
        </p:txBody>
      </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5" name="Date Placeholder 3"/>
          <p:cNvSpPr>
            <a:spLocks noGrp="1"/>
          </p:cNvSpPr>
          <p:nvPr>
            <p:ph type="dt" sz="half" idx="10"/>
          </p:nvPr>
        </p:nvSpPr>
        <p:spPr/>
        <p:txBody>
          <a:bodyPr/>
          <a:lstStyle>
            <a:lvl1pPr>
              <a:defRPr/>
            </a:lvl1pPr>
          </a:lstStyle>
          <a:p>
            <a:pPr>
              <a:defRPr/>
            </a:pPr>
            <a:fld id="{394166D0-0706-400D-89D9-802B3E8DAD84}" type="datetimeFigureOut">
              <a:rPr lang="en-GB"/>
              <a:pPr>
                <a:defRPr/>
              </a:pPr>
              <a:t>13/10/2023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F7FBE30-81EE-429D-B5CF-73648143C2F5}" type="slidenum">
              <a:rPr lang="en-GB"/>
              <a:pPr>
                <a:defRPr/>
              </a:pPr>
              <a:t>‹#›</a:t>
            </a:fld>
            <a:endParaRPr lang="en-GB"/>
          </a:p>
        </p:txBody>
      </p:sp>
    </p:spTree>
    <p:extLst>
      <p:ext uri="{BB962C8B-B14F-4D97-AF65-F5344CB8AC3E}">
        <p14:creationId xmlns:p14="http://schemas.microsoft.com/office/powerpoint/2010/main" val="131303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tx1"/>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3"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640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6"/>
            <a:ext cx="7793037" cy="1096565"/>
          </a:xfrm>
        </p:spPr>
        <p:txBody>
          <a:bodyPr/>
          <a:lstStyle/>
          <a:p>
            <a:r>
              <a:rPr lang="en-GB"/>
              <a:t>Click to edit Master title style</a:t>
            </a:r>
            <a:endParaRPr lang="en-US"/>
          </a:p>
        </p:txBody>
      </p:sp>
      <p:sp>
        <p:nvSpPr>
          <p:cNvPr id="3" name="Text Placeholder 2"/>
          <p:cNvSpPr>
            <a:spLocks noGrp="1"/>
          </p:cNvSpPr>
          <p:nvPr>
            <p:ph type="body" sz="half" idx="1"/>
          </p:nvPr>
        </p:nvSpPr>
        <p:spPr>
          <a:xfrm>
            <a:off x="1182688" y="1513285"/>
            <a:ext cx="3810000" cy="308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45088" y="1513285"/>
            <a:ext cx="3810000" cy="308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sldNum" sz="quarter" idx="11"/>
          </p:nvPr>
        </p:nvSpPr>
        <p:spPr>
          <a:ln/>
        </p:spPr>
        <p:txBody>
          <a:bodyPr/>
          <a:lstStyle>
            <a:lvl1pPr>
              <a:defRPr/>
            </a:lvl1pPr>
          </a:lstStyle>
          <a:p>
            <a:pPr>
              <a:defRPr/>
            </a:pPr>
            <a:fld id="{8F8CE0C1-98D1-8743-8746-6EAE1D0639CE}" type="slidenum">
              <a:rPr lang="en-US"/>
              <a:pPr>
                <a:defRPr/>
              </a:pPr>
              <a:t>‹#›</a:t>
            </a:fld>
            <a:endParaRPr lang="en-US"/>
          </a:p>
        </p:txBody>
      </p:sp>
    </p:spTree>
    <p:extLst>
      <p:ext uri="{BB962C8B-B14F-4D97-AF65-F5344CB8AC3E}">
        <p14:creationId xmlns:p14="http://schemas.microsoft.com/office/powerpoint/2010/main" val="257062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accent5"/>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3" y="3076575"/>
            <a:ext cx="7775575" cy="1150938"/>
          </a:xfrm>
          <a:prstGeom prst="rect">
            <a:avLst/>
          </a:prstGeom>
        </p:spPr>
        <p:txBody>
          <a:bodyPr/>
          <a:lstStyle>
            <a:lvl1pPr marL="0" indent="0">
              <a:spcBef>
                <a:spcPts val="0"/>
              </a:spcBef>
              <a:buNone/>
              <a:defRPr>
                <a:solidFill>
                  <a:schemeClr val="bg1"/>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1900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5681663" y="985838"/>
            <a:ext cx="238918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Freeform 5"/>
          <p:cNvSpPr>
            <a:spLocks/>
          </p:cNvSpPr>
          <p:nvPr userDrawn="1"/>
        </p:nvSpPr>
        <p:spPr bwMode="auto">
          <a:xfrm>
            <a:off x="7480300" y="566738"/>
            <a:ext cx="2420938" cy="4576762"/>
          </a:xfrm>
          <a:custGeom>
            <a:avLst/>
            <a:gdLst>
              <a:gd name="T0" fmla="*/ 2147483647 w 1259"/>
              <a:gd name="T1" fmla="*/ 0 h 2382"/>
              <a:gd name="T2" fmla="*/ 2147483647 w 1259"/>
              <a:gd name="T3" fmla="*/ 0 h 2382"/>
              <a:gd name="T4" fmla="*/ 2147483647 w 1259"/>
              <a:gd name="T5" fmla="*/ 476236872 h 2382"/>
              <a:gd name="T6" fmla="*/ 251435275 w 1259"/>
              <a:gd name="T7" fmla="*/ 2147483647 h 2382"/>
              <a:gd name="T8" fmla="*/ 251435275 w 1259"/>
              <a:gd name="T9" fmla="*/ 2147483647 h 2382"/>
              <a:gd name="T10" fmla="*/ 2147483647 w 1259"/>
              <a:gd name="T11" fmla="*/ 2147483647 h 2382"/>
              <a:gd name="T12" fmla="*/ 2147483647 w 1259"/>
              <a:gd name="T13" fmla="*/ 2147483647 h 2382"/>
              <a:gd name="T14" fmla="*/ 2147483647 w 1259"/>
              <a:gd name="T15" fmla="*/ 2147483647 h 2382"/>
              <a:gd name="T16" fmla="*/ 214748364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noFill/>
        </p:spPr>
        <p:txBody>
          <a:bodyPr/>
          <a:lstStyle>
            <a:lvl1pPr algn="l">
              <a:defRPr sz="4000"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200150"/>
            <a:ext cx="6851104"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bg1"/>
                </a:solidFill>
              </a:defRPr>
            </a:lvl1pPr>
            <a:lvl2pPr marL="180000" indent="180000">
              <a:spcBef>
                <a:spcPts val="0"/>
              </a:spcBef>
              <a:buFont typeface="Arial" panose="020B0604020202020204" pitchFamily="34" charset="0"/>
              <a:buChar char="•"/>
              <a:defRPr sz="2400" baseline="0">
                <a:solidFill>
                  <a:schemeClr val="bg1"/>
                </a:solidFill>
              </a:defRPr>
            </a:lvl2pPr>
            <a:lvl3pPr marL="360000" indent="180000">
              <a:spcBef>
                <a:spcPts val="0"/>
              </a:spcBef>
              <a:buFont typeface="Arial" panose="020B0604020202020204" pitchFamily="34" charset="0"/>
              <a:buChar char="•"/>
              <a:defRPr sz="2000" baseline="0">
                <a:solidFill>
                  <a:schemeClr val="bg1"/>
                </a:solidFill>
              </a:defRPr>
            </a:lvl3pPr>
            <a:lvl4pPr marL="540000" indent="180000">
              <a:spcBef>
                <a:spcPts val="0"/>
              </a:spcBef>
              <a:buFont typeface="Arial" panose="020B0604020202020204" pitchFamily="34" charset="0"/>
              <a:buChar char="•"/>
              <a:defRPr sz="1800" baseline="0">
                <a:solidFill>
                  <a:schemeClr val="bg1"/>
                </a:solidFill>
              </a:defRPr>
            </a:lvl4pPr>
            <a:lvl5pPr marL="720000" indent="180000">
              <a:spcBef>
                <a:spcPts val="0"/>
              </a:spcBef>
              <a:buFont typeface="Arial" panose="020B0604020202020204" pitchFamily="34" charset="0"/>
              <a:buChar char="•"/>
              <a:defRPr sz="18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ADD4124C-198F-4999-A2F1-D57618DAF506}" type="datetimeFigureOut">
              <a:rPr lang="en-GB"/>
              <a:pPr>
                <a:defRPr/>
              </a:pPr>
              <a:t>13/10/2023</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7D41289C-F37C-4BFF-8CDA-55B45C9AA933}" type="slidenum">
              <a:rPr lang="en-GB"/>
              <a:pPr>
                <a:defRPr/>
              </a:pPr>
              <a:t>‹#›</a:t>
            </a:fld>
            <a:endParaRPr lang="en-GB"/>
          </a:p>
        </p:txBody>
      </p:sp>
    </p:spTree>
    <p:extLst>
      <p:ext uri="{BB962C8B-B14F-4D97-AF65-F5344CB8AC3E}">
        <p14:creationId xmlns:p14="http://schemas.microsoft.com/office/powerpoint/2010/main" val="355533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0" y="566738"/>
            <a:ext cx="2420938" cy="4576762"/>
          </a:xfrm>
          <a:custGeom>
            <a:avLst/>
            <a:gdLst>
              <a:gd name="T0" fmla="*/ 2147483647 w 1259"/>
              <a:gd name="T1" fmla="*/ 0 h 2382"/>
              <a:gd name="T2" fmla="*/ 2147483647 w 1259"/>
              <a:gd name="T3" fmla="*/ 0 h 2382"/>
              <a:gd name="T4" fmla="*/ 2147483647 w 1259"/>
              <a:gd name="T5" fmla="*/ 476236872 h 2382"/>
              <a:gd name="T6" fmla="*/ 251435275 w 1259"/>
              <a:gd name="T7" fmla="*/ 2147483647 h 2382"/>
              <a:gd name="T8" fmla="*/ 251435275 w 1259"/>
              <a:gd name="T9" fmla="*/ 2147483647 h 2382"/>
              <a:gd name="T10" fmla="*/ 2147483647 w 1259"/>
              <a:gd name="T11" fmla="*/ 2147483647 h 2382"/>
              <a:gd name="T12" fmla="*/ 2147483647 w 1259"/>
              <a:gd name="T13" fmla="*/ 2147483647 h 2382"/>
              <a:gd name="T14" fmla="*/ 2147483647 w 1259"/>
              <a:gd name="T15" fmla="*/ 2147483647 h 2382"/>
              <a:gd name="T16" fmla="*/ 214748364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69925" y="4767263"/>
            <a:ext cx="2133600" cy="274637"/>
          </a:xfrm>
        </p:spPr>
        <p:txBody>
          <a:bodyPr/>
          <a:lstStyle>
            <a:lvl1pPr>
              <a:defRPr/>
            </a:lvl1pPr>
          </a:lstStyle>
          <a:p>
            <a:pPr>
              <a:defRPr/>
            </a:pPr>
            <a:fld id="{D553B4A1-F039-49AE-8336-9F3A62DA8995}" type="datetimeFigureOut">
              <a:rPr lang="en-GB"/>
              <a:pPr>
                <a:defRPr/>
              </a:pPr>
              <a:t>13/10/2023</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06C7DB4-9D17-400D-9E9D-2DEE8D9C386C}" type="slidenum">
              <a:rPr lang="en-GB"/>
              <a:pPr>
                <a:defRPr/>
              </a:pPr>
              <a:t>‹#›</a:t>
            </a:fld>
            <a:endParaRPr lang="en-GB"/>
          </a:p>
        </p:txBody>
      </p:sp>
    </p:spTree>
    <p:extLst>
      <p:ext uri="{BB962C8B-B14F-4D97-AF65-F5344CB8AC3E}">
        <p14:creationId xmlns:p14="http://schemas.microsoft.com/office/powerpoint/2010/main" val="406969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userDrawn="1"/>
        </p:nvSpPr>
        <p:spPr bwMode="auto">
          <a:xfrm>
            <a:off x="7480300" y="566738"/>
            <a:ext cx="2420938" cy="4576762"/>
          </a:xfrm>
          <a:custGeom>
            <a:avLst/>
            <a:gdLst>
              <a:gd name="T0" fmla="*/ 2147483647 w 1259"/>
              <a:gd name="T1" fmla="*/ 0 h 2382"/>
              <a:gd name="T2" fmla="*/ 2147483647 w 1259"/>
              <a:gd name="T3" fmla="*/ 0 h 2382"/>
              <a:gd name="T4" fmla="*/ 2147483647 w 1259"/>
              <a:gd name="T5" fmla="*/ 476236872 h 2382"/>
              <a:gd name="T6" fmla="*/ 251435275 w 1259"/>
              <a:gd name="T7" fmla="*/ 2147483647 h 2382"/>
              <a:gd name="T8" fmla="*/ 251435275 w 1259"/>
              <a:gd name="T9" fmla="*/ 2147483647 h 2382"/>
              <a:gd name="T10" fmla="*/ 2147483647 w 1259"/>
              <a:gd name="T11" fmla="*/ 2147483647 h 2382"/>
              <a:gd name="T12" fmla="*/ 2147483647 w 1259"/>
              <a:gd name="T13" fmla="*/ 2147483647 h 2382"/>
              <a:gd name="T14" fmla="*/ 2147483647 w 1259"/>
              <a:gd name="T15" fmla="*/ 2147483647 h 2382"/>
              <a:gd name="T16" fmla="*/ 214748364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E1D53B90-7502-48E1-93A3-0BFE20D7AFA6}" type="datetimeFigureOut">
              <a:rPr lang="en-GB"/>
              <a:pPr>
                <a:defRPr/>
              </a:pPr>
              <a:t>13/10/2023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9EBA0E-C502-4A5D-9758-0D10953DCF11}" type="slidenum">
              <a:rPr lang="en-GB"/>
              <a:pPr>
                <a:defRPr/>
              </a:pPr>
              <a:t>‹#›</a:t>
            </a:fld>
            <a:endParaRPr lang="en-GB"/>
          </a:p>
        </p:txBody>
      </p:sp>
    </p:spTree>
    <p:extLst>
      <p:ext uri="{BB962C8B-B14F-4D97-AF65-F5344CB8AC3E}">
        <p14:creationId xmlns:p14="http://schemas.microsoft.com/office/powerpoint/2010/main" val="230651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p:cNvSpPr>
          <p:nvPr userDrawn="1"/>
        </p:nvSpPr>
        <p:spPr bwMode="auto">
          <a:xfrm>
            <a:off x="7480300" y="566738"/>
            <a:ext cx="2420938" cy="4576762"/>
          </a:xfrm>
          <a:custGeom>
            <a:avLst/>
            <a:gdLst>
              <a:gd name="T0" fmla="*/ 2147483647 w 1259"/>
              <a:gd name="T1" fmla="*/ 0 h 2382"/>
              <a:gd name="T2" fmla="*/ 2147483647 w 1259"/>
              <a:gd name="T3" fmla="*/ 0 h 2382"/>
              <a:gd name="T4" fmla="*/ 2147483647 w 1259"/>
              <a:gd name="T5" fmla="*/ 476236872 h 2382"/>
              <a:gd name="T6" fmla="*/ 251435275 w 1259"/>
              <a:gd name="T7" fmla="*/ 2147483647 h 2382"/>
              <a:gd name="T8" fmla="*/ 251435275 w 1259"/>
              <a:gd name="T9" fmla="*/ 2147483647 h 2382"/>
              <a:gd name="T10" fmla="*/ 2147483647 w 1259"/>
              <a:gd name="T11" fmla="*/ 2147483647 h 2382"/>
              <a:gd name="T12" fmla="*/ 2147483647 w 1259"/>
              <a:gd name="T13" fmla="*/ 2147483647 h 2382"/>
              <a:gd name="T14" fmla="*/ 2147483647 w 1259"/>
              <a:gd name="T15" fmla="*/ 2147483647 h 2382"/>
              <a:gd name="T16" fmla="*/ 214748364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3"/>
          <p:cNvSpPr>
            <a:spLocks noGrp="1"/>
          </p:cNvSpPr>
          <p:nvPr>
            <p:ph type="dt" sz="half" idx="10"/>
          </p:nvPr>
        </p:nvSpPr>
        <p:spPr/>
        <p:txBody>
          <a:bodyPr/>
          <a:lstStyle>
            <a:lvl1pPr>
              <a:defRPr/>
            </a:lvl1pPr>
          </a:lstStyle>
          <a:p>
            <a:pPr>
              <a:defRPr/>
            </a:pPr>
            <a:fld id="{58CD2D1F-9EAE-49FD-A483-A0448EC0838F}" type="datetimeFigureOut">
              <a:rPr lang="en-GB"/>
              <a:pPr>
                <a:defRPr/>
              </a:pPr>
              <a:t>13/10/2023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BC2DEF3-CF71-428E-AC10-CE8C5DA5D484}" type="slidenum">
              <a:rPr lang="en-GB"/>
              <a:pPr>
                <a:defRPr/>
              </a:pPr>
              <a:t>‹#›</a:t>
            </a:fld>
            <a:endParaRPr lang="en-GB"/>
          </a:p>
        </p:txBody>
      </p:sp>
    </p:spTree>
    <p:extLst>
      <p:ext uri="{BB962C8B-B14F-4D97-AF65-F5344CB8AC3E}">
        <p14:creationId xmlns:p14="http://schemas.microsoft.com/office/powerpoint/2010/main" val="15510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FF1F-45D3-4E5D-A907-CA58A6ECE802}" type="datetime1">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2868151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1259 w 1259"/>
              <a:gd name="T1" fmla="*/ 0 h 2382"/>
              <a:gd name="T2" fmla="*/ 1152 w 1259"/>
              <a:gd name="T3" fmla="*/ 0 h 2382"/>
              <a:gd name="T4" fmla="*/ 1105 w 1259"/>
              <a:gd name="T5" fmla="*/ 129 h 2382"/>
              <a:gd name="T6" fmla="*/ 68 w 1259"/>
              <a:gd name="T7" fmla="*/ 1165 h 2382"/>
              <a:gd name="T8" fmla="*/ 68 w 1259"/>
              <a:gd name="T9" fmla="*/ 1345 h 2382"/>
              <a:gd name="T10" fmla="*/ 1105 w 1259"/>
              <a:gd name="T11" fmla="*/ 2382 h 2382"/>
              <a:gd name="T12" fmla="*/ 1105 w 1259"/>
              <a:gd name="T13" fmla="*/ 2382 h 2382"/>
              <a:gd name="T14" fmla="*/ 1259 w 1259"/>
              <a:gd name="T15" fmla="*/ 2382 h 2382"/>
              <a:gd name="T16" fmla="*/ 1259 w 1259"/>
              <a:gd name="T17"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accent3"/>
          </a:solidFill>
          <a:ln>
            <a:noFill/>
          </a:ln>
        </p:spPr>
        <p:txBody>
          <a:bodyPr/>
          <a:lstStyle/>
          <a:p>
            <a:pPr>
              <a:defRPr/>
            </a:pPr>
            <a:endParaRPr lang="en-GB"/>
          </a:p>
        </p:txBody>
      </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5" name="Date Placeholder 3"/>
          <p:cNvSpPr>
            <a:spLocks noGrp="1"/>
          </p:cNvSpPr>
          <p:nvPr>
            <p:ph type="dt" sz="half" idx="10"/>
          </p:nvPr>
        </p:nvSpPr>
        <p:spPr/>
        <p:txBody>
          <a:bodyPr/>
          <a:lstStyle>
            <a:lvl1pPr>
              <a:defRPr/>
            </a:lvl1pPr>
          </a:lstStyle>
          <a:p>
            <a:pPr>
              <a:defRPr/>
            </a:pPr>
            <a:fld id="{533D66F2-287F-44E1-9BC4-35004511BADC}" type="datetimeFigureOut">
              <a:rPr lang="en-GB"/>
              <a:pPr>
                <a:defRPr/>
              </a:pPr>
              <a:t>13/10/2023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637E928-9167-4B66-944C-2C928A3EBAE2}" type="slidenum">
              <a:rPr lang="en-GB"/>
              <a:pPr>
                <a:defRPr/>
              </a:pPr>
              <a:t>‹#›</a:t>
            </a:fld>
            <a:endParaRPr lang="en-GB"/>
          </a:p>
        </p:txBody>
      </p:sp>
    </p:spTree>
    <p:extLst>
      <p:ext uri="{BB962C8B-B14F-4D97-AF65-F5344CB8AC3E}">
        <p14:creationId xmlns:p14="http://schemas.microsoft.com/office/powerpoint/2010/main" val="2544643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0" y="0"/>
            <a:ext cx="9144000" cy="369332"/>
          </a:xfrm>
          <a:prstGeom prst="rect">
            <a:avLst/>
          </a:prstGeom>
          <a:solidFill>
            <a:srgbClr val="34737A"/>
          </a:solidFill>
        </p:spPr>
        <p:txBody>
          <a:bodyPr wrap="square" rtlCol="0">
            <a:spAutoFit/>
          </a:bodyPr>
          <a:lstStyle/>
          <a:p>
            <a:endParaRPr lang="en-GB" dirty="0"/>
          </a:p>
        </p:txBody>
      </p:sp>
      <p:sp>
        <p:nvSpPr>
          <p:cNvPr id="2" name="Title 1"/>
          <p:cNvSpPr>
            <a:spLocks noGrp="1"/>
          </p:cNvSpPr>
          <p:nvPr>
            <p:ph type="ctrTitle"/>
          </p:nvPr>
        </p:nvSpPr>
        <p:spPr>
          <a:xfrm>
            <a:off x="1143000" y="841772"/>
            <a:ext cx="6858000" cy="1790700"/>
          </a:xfrm>
        </p:spPr>
        <p:txBody>
          <a:bodyPr anchor="ctr" anchorCtr="0"/>
          <a:lstStyle>
            <a:lvl1pPr algn="ctr">
              <a:defRPr sz="45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2701528"/>
            <a:ext cx="6858000" cy="1241822"/>
          </a:xfrm>
        </p:spPr>
        <p:txBody>
          <a:bodyPr anchor="ctr" anchorCtr="0"/>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83E8C19-9FC7-4F62-958D-681EAA1412D9}" type="datetime1">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85107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262890" y="760492"/>
            <a:ext cx="8628862" cy="3872231"/>
          </a:xfrm>
        </p:spPr>
        <p:txBody>
          <a:bodyPr>
            <a:noAutofit/>
          </a:bodyPr>
          <a:lstStyle>
            <a:lvl2pPr marL="472679" indent="-257175">
              <a:buFont typeface="Arial" panose="020B0604020202020204" pitchFamily="34" charset="0"/>
              <a:buChar char="•"/>
              <a:defRPr/>
            </a:lvl2pPr>
            <a:lvl3pPr marL="758429" indent="-342900">
              <a:buFont typeface="Arial" panose="020B0604020202020204" pitchFamily="34" charset="0"/>
              <a:buChar char="•"/>
              <a:defRPr/>
            </a:lvl3pPr>
            <a:lvl4pPr marL="873919" indent="-257175">
              <a:buFont typeface="Arial" panose="020B0604020202020204" pitchFamily="34" charset="0"/>
              <a:buChar char="•"/>
              <a:defRPr/>
            </a:lvl4pPr>
            <a:lvl5pPr marL="1075135" indent="-25717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E26E896-1316-4C71-852F-609D57739529}" type="datetime1">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967824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0" y="1"/>
            <a:ext cx="9144000" cy="369332"/>
          </a:xfrm>
          <a:prstGeom prst="rect">
            <a:avLst/>
          </a:prstGeom>
          <a:solidFill>
            <a:srgbClr val="ECF8F7"/>
          </a:solidFill>
        </p:spPr>
        <p:txBody>
          <a:bodyPr wrap="square" rtlCol="0">
            <a:spAutoFit/>
          </a:bodyPr>
          <a:lstStyle/>
          <a:p>
            <a:endParaRPr lang="en-GB" dirty="0"/>
          </a:p>
        </p:txBody>
      </p:sp>
      <p:sp>
        <p:nvSpPr>
          <p:cNvPr id="2" name="Title 1"/>
          <p:cNvSpPr>
            <a:spLocks noGrp="1"/>
          </p:cNvSpPr>
          <p:nvPr>
            <p:ph type="ctrTitle"/>
          </p:nvPr>
        </p:nvSpPr>
        <p:spPr>
          <a:xfrm>
            <a:off x="1143000" y="841772"/>
            <a:ext cx="6858000" cy="1790700"/>
          </a:xfrm>
        </p:spPr>
        <p:txBody>
          <a:bodyPr anchor="ctr" anchorCtr="0"/>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nchor="ctr" anchorCtr="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25D70-681D-43AA-B647-366ACD3A3849}" type="datetime1">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3352212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0608" y="794155"/>
            <a:ext cx="4266000" cy="3849282"/>
          </a:xfrm>
        </p:spPr>
        <p:txBody>
          <a:bodyPr>
            <a:noAutofit/>
          </a:bodyPr>
          <a:lstStyle>
            <a:lvl2pPr marL="472679" indent="-257175">
              <a:buFont typeface="Arial" panose="020B0604020202020204" pitchFamily="34" charset="0"/>
              <a:buChar char="•"/>
              <a:defRPr/>
            </a:lvl2pPr>
            <a:lvl3pPr marL="758429" indent="-342900">
              <a:buFont typeface="Arial" panose="020B0604020202020204" pitchFamily="34" charset="0"/>
              <a:buChar char="•"/>
              <a:defRPr/>
            </a:lvl3pPr>
            <a:lvl4pPr marL="873919" indent="-257175">
              <a:buFont typeface="Arial" panose="020B0604020202020204" pitchFamily="34" charset="0"/>
              <a:buChar char="•"/>
              <a:defRPr/>
            </a:lvl4pPr>
            <a:lvl5pPr marL="1075135" indent="-25717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26932" y="794155"/>
            <a:ext cx="4266000" cy="3849282"/>
          </a:xfrm>
        </p:spPr>
        <p:txBody>
          <a:bodyPr>
            <a:noAutofit/>
          </a:bodyPr>
          <a:lstStyle>
            <a:lvl2pPr marL="472679" indent="-257175">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A7C85642-CAEE-4EE6-A2BB-277E2329126B}" type="datetime1">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3095845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B1EF13-652D-4605-ABAD-6B44075DF4BA}" type="datetime1">
              <a:rPr lang="en-GB" smtClean="0"/>
              <a:t>13/10/2023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655460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FF1F-45D3-4E5D-A907-CA58A6ECE802}" type="datetime1">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397580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accent5"/>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4"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61876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grpSp>
        <p:nvGrpSpPr>
          <p:cNvPr id="4" name="Group 13"/>
          <p:cNvGrpSpPr>
            <a:grpSpLocks noChangeAspect="1"/>
          </p:cNvGrpSpPr>
          <p:nvPr userDrawn="1"/>
        </p:nvGrpSpPr>
        <p:grpSpPr bwMode="auto">
          <a:xfrm>
            <a:off x="7812088" y="3148013"/>
            <a:ext cx="7564437" cy="1797050"/>
            <a:chOff x="4706" y="261"/>
            <a:chExt cx="1452" cy="345"/>
          </a:xfrm>
        </p:grpSpPr>
        <p:sp>
          <p:nvSpPr>
            <p:cNvPr id="5"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p:txBody>
          <a:bodyPr/>
          <a:lstStyle>
            <a:lvl1pPr algn="l">
              <a:defRPr sz="4000" b="1">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0"/>
            <a:ext cx="6931623"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accent5"/>
                </a:solidFill>
              </a:defRPr>
            </a:lvl1pPr>
            <a:lvl2pPr marL="180000" indent="180000">
              <a:spcBef>
                <a:spcPts val="0"/>
              </a:spcBef>
              <a:buFont typeface="Arial" panose="020B0604020202020204" pitchFamily="34" charset="0"/>
              <a:buChar char="•"/>
              <a:defRPr sz="2400" baseline="0">
                <a:solidFill>
                  <a:schemeClr val="accent5"/>
                </a:solidFill>
              </a:defRPr>
            </a:lvl2pPr>
            <a:lvl3pPr marL="360000" indent="180000">
              <a:spcBef>
                <a:spcPts val="0"/>
              </a:spcBef>
              <a:buFont typeface="Arial" panose="020B0604020202020204" pitchFamily="34" charset="0"/>
              <a:buChar char="•"/>
              <a:defRPr sz="2000" baseline="0">
                <a:solidFill>
                  <a:schemeClr val="accent5"/>
                </a:solidFill>
              </a:defRPr>
            </a:lvl3pPr>
            <a:lvl4pPr marL="540000" indent="180000">
              <a:spcBef>
                <a:spcPts val="0"/>
              </a:spcBef>
              <a:buFont typeface="Arial" panose="020B0604020202020204" pitchFamily="34" charset="0"/>
              <a:buChar char="•"/>
              <a:defRPr sz="1800" baseline="0">
                <a:solidFill>
                  <a:schemeClr val="accent5"/>
                </a:solidFill>
              </a:defRPr>
            </a:lvl4pPr>
            <a:lvl5pPr marL="720000" indent="180000">
              <a:spcBef>
                <a:spcPts val="0"/>
              </a:spcBef>
              <a:buFont typeface="Arial" panose="020B0604020202020204" pitchFamily="34" charset="0"/>
              <a:buChar char="•"/>
              <a:defRPr sz="1800" baseline="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10"/>
          </p:nvPr>
        </p:nvSpPr>
        <p:spPr/>
        <p:txBody>
          <a:bodyPr/>
          <a:lstStyle>
            <a:lvl1pPr>
              <a:defRPr baseline="0" smtClean="0">
                <a:solidFill>
                  <a:schemeClr val="accent5"/>
                </a:solidFill>
              </a:defRPr>
            </a:lvl1pPr>
          </a:lstStyle>
          <a:p>
            <a:pPr>
              <a:defRPr/>
            </a:pPr>
            <a:fld id="{24111863-CE92-445E-8464-9C3471EAB480}" type="datetimeFigureOut">
              <a:rPr lang="en-GB"/>
              <a:pPr>
                <a:defRPr/>
              </a:pPr>
              <a:t>13/10/2023</a:t>
            </a:fld>
            <a:endParaRPr lang="en-GB" dirty="0"/>
          </a:p>
        </p:txBody>
      </p:sp>
      <p:sp>
        <p:nvSpPr>
          <p:cNvPr id="9" name="Footer Placeholder 4"/>
          <p:cNvSpPr>
            <a:spLocks noGrp="1"/>
          </p:cNvSpPr>
          <p:nvPr>
            <p:ph type="ftr" sz="quarter" idx="11"/>
          </p:nvPr>
        </p:nvSpPr>
        <p:spPr/>
        <p:txBody>
          <a:bodyPr/>
          <a:lstStyle>
            <a:lvl1pPr>
              <a:defRPr baseline="0" dirty="0">
                <a:solidFill>
                  <a:schemeClr val="accent5"/>
                </a:solidFill>
              </a:defRPr>
            </a:lvl1pPr>
          </a:lstStyle>
          <a:p>
            <a:pPr>
              <a:defRPr/>
            </a:pPr>
            <a:endParaRPr lang="en-GB"/>
          </a:p>
        </p:txBody>
      </p:sp>
      <p:sp>
        <p:nvSpPr>
          <p:cNvPr id="10" name="Slide Number Placeholder 5"/>
          <p:cNvSpPr>
            <a:spLocks noGrp="1"/>
          </p:cNvSpPr>
          <p:nvPr>
            <p:ph type="sldNum" sz="quarter" idx="12"/>
          </p:nvPr>
        </p:nvSpPr>
        <p:spPr/>
        <p:txBody>
          <a:bodyPr/>
          <a:lstStyle>
            <a:lvl1pPr>
              <a:defRPr smtClean="0">
                <a:solidFill>
                  <a:schemeClr val="accent5"/>
                </a:solidFill>
              </a:defRPr>
            </a:lvl1pPr>
          </a:lstStyle>
          <a:p>
            <a:pPr>
              <a:defRPr/>
            </a:pPr>
            <a:fld id="{862412B3-C011-4933-A0AB-BCE9DB6E4908}" type="slidenum">
              <a:rPr lang="en-GB"/>
              <a:pPr>
                <a:defRPr/>
              </a:pPr>
              <a:t>‹#›</a:t>
            </a:fld>
            <a:endParaRPr lang="en-GB" dirty="0"/>
          </a:p>
        </p:txBody>
      </p:sp>
    </p:spTree>
    <p:extLst>
      <p:ext uri="{BB962C8B-B14F-4D97-AF65-F5344CB8AC3E}">
        <p14:creationId xmlns:p14="http://schemas.microsoft.com/office/powerpoint/2010/main" val="4053045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ther titl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accent5"/>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a:xfrm>
            <a:off x="669925" y="4767263"/>
            <a:ext cx="2133600" cy="274637"/>
          </a:xfrm>
        </p:spPr>
        <p:txBody>
          <a:bodyPr/>
          <a:lstStyle>
            <a:lvl1pPr>
              <a:defRPr smtClean="0">
                <a:solidFill>
                  <a:schemeClr val="accent5"/>
                </a:solidFill>
              </a:defRPr>
            </a:lvl1pPr>
          </a:lstStyle>
          <a:p>
            <a:pPr>
              <a:defRPr/>
            </a:pPr>
            <a:fld id="{CF893B49-5085-46A5-A768-F2D6795F11DB}" type="datetimeFigureOut">
              <a:rPr lang="en-GB"/>
              <a:pPr>
                <a:defRPr/>
              </a:pPr>
              <a:t>13/10/2023</a:t>
            </a:fld>
            <a:endParaRPr lang="en-GB" dirty="0"/>
          </a:p>
        </p:txBody>
      </p:sp>
      <p:sp>
        <p:nvSpPr>
          <p:cNvPr id="6" name="Footer Placeholder 4"/>
          <p:cNvSpPr>
            <a:spLocks noGrp="1"/>
          </p:cNvSpPr>
          <p:nvPr>
            <p:ph type="ftr" sz="quarter" idx="11"/>
          </p:nvPr>
        </p:nvSpPr>
        <p:spPr/>
        <p:txBody>
          <a:bodyPr/>
          <a:lstStyle>
            <a:lvl1pPr>
              <a:defRPr dirty="0">
                <a:solidFill>
                  <a:schemeClr val="accent5"/>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solidFill>
                  <a:schemeClr val="accent5"/>
                </a:solidFill>
              </a:defRPr>
            </a:lvl1pPr>
          </a:lstStyle>
          <a:p>
            <a:pPr>
              <a:defRPr/>
            </a:pPr>
            <a:fld id="{A8CA0461-7D79-4868-8EBF-1FE9B2C2DEE7}" type="slidenum">
              <a:rPr lang="en-GB"/>
              <a:pPr>
                <a:defRPr/>
              </a:pPr>
              <a:t>‹#›</a:t>
            </a:fld>
            <a:endParaRPr lang="en-GB" dirty="0"/>
          </a:p>
        </p:txBody>
      </p:sp>
    </p:spTree>
    <p:extLst>
      <p:ext uri="{BB962C8B-B14F-4D97-AF65-F5344CB8AC3E}">
        <p14:creationId xmlns:p14="http://schemas.microsoft.com/office/powerpoint/2010/main" val="37804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tx1"/>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3"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91601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68E3C"/>
        </a:solidFill>
        <a:effectLst/>
      </p:bgPr>
    </p:bg>
    <p:spTree>
      <p:nvGrpSpPr>
        <p:cNvPr id="1" name=""/>
        <p:cNvGrpSpPr/>
        <p:nvPr/>
      </p:nvGrpSpPr>
      <p:grpSpPr>
        <a:xfrm>
          <a:off x="0" y="0"/>
          <a:ext cx="0" cy="0"/>
          <a:chOff x="0" y="0"/>
          <a:chExt cx="0" cy="0"/>
        </a:xfrm>
      </p:grpSpPr>
      <p:grpSp>
        <p:nvGrpSpPr>
          <p:cNvPr id="3" name="Group 13"/>
          <p:cNvGrpSpPr>
            <a:grpSpLocks noChangeAspect="1"/>
          </p:cNvGrpSpPr>
          <p:nvPr userDrawn="1"/>
        </p:nvGrpSpPr>
        <p:grpSpPr bwMode="auto">
          <a:xfrm>
            <a:off x="-9182100" y="2355850"/>
            <a:ext cx="10001250" cy="2376488"/>
            <a:chOff x="4706" y="261"/>
            <a:chExt cx="1452" cy="345"/>
          </a:xfrm>
        </p:grpSpPr>
        <p:sp>
          <p:nvSpPr>
            <p:cNvPr id="4"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a:t>Click to edit Master title style</a:t>
            </a:r>
            <a:endParaRPr lang="en-GB"/>
          </a:p>
        </p:txBody>
      </p:sp>
      <p:sp>
        <p:nvSpPr>
          <p:cNvPr id="7" name="Date Placeholder 3"/>
          <p:cNvSpPr>
            <a:spLocks noGrp="1"/>
          </p:cNvSpPr>
          <p:nvPr>
            <p:ph type="dt" sz="half" idx="10"/>
          </p:nvPr>
        </p:nvSpPr>
        <p:spPr/>
        <p:txBody>
          <a:bodyPr/>
          <a:lstStyle>
            <a:lvl1pPr>
              <a:defRPr smtClean="0">
                <a:solidFill>
                  <a:schemeClr val="accent5"/>
                </a:solidFill>
              </a:defRPr>
            </a:lvl1pPr>
          </a:lstStyle>
          <a:p>
            <a:pPr>
              <a:defRPr/>
            </a:pPr>
            <a:fld id="{1A5ABCC6-DCE3-404A-BF9F-25603C8E343A}" type="datetimeFigureOut">
              <a:rPr lang="en-GB"/>
              <a:pPr>
                <a:defRPr/>
              </a:pPr>
              <a:t>13/10/2023</a:t>
            </a:fld>
            <a:endParaRPr lang="en-GB" dirty="0"/>
          </a:p>
        </p:txBody>
      </p:sp>
      <p:sp>
        <p:nvSpPr>
          <p:cNvPr id="8" name="Footer Placeholder 4"/>
          <p:cNvSpPr>
            <a:spLocks noGrp="1"/>
          </p:cNvSpPr>
          <p:nvPr>
            <p:ph type="ftr" sz="quarter" idx="11"/>
          </p:nvPr>
        </p:nvSpPr>
        <p:spPr/>
        <p:txBody>
          <a:bodyPr/>
          <a:lstStyle>
            <a:lvl1pPr>
              <a:defRPr dirty="0">
                <a:solidFill>
                  <a:schemeClr val="accent5"/>
                </a:solidFill>
              </a:defRPr>
            </a:lvl1pPr>
          </a:lstStyle>
          <a:p>
            <a:pPr>
              <a:defRPr/>
            </a:pPr>
            <a:endParaRPr lang="en-GB"/>
          </a:p>
        </p:txBody>
      </p:sp>
      <p:sp>
        <p:nvSpPr>
          <p:cNvPr id="9" name="Slide Number Placeholder 5"/>
          <p:cNvSpPr>
            <a:spLocks noGrp="1"/>
          </p:cNvSpPr>
          <p:nvPr>
            <p:ph type="sldNum" sz="quarter" idx="12"/>
          </p:nvPr>
        </p:nvSpPr>
        <p:spPr/>
        <p:txBody>
          <a:bodyPr/>
          <a:lstStyle>
            <a:lvl1pPr>
              <a:defRPr smtClean="0">
                <a:solidFill>
                  <a:schemeClr val="accent5"/>
                </a:solidFill>
              </a:defRPr>
            </a:lvl1pPr>
          </a:lstStyle>
          <a:p>
            <a:pPr>
              <a:defRPr/>
            </a:pPr>
            <a:fld id="{15C2AD68-7DBC-4405-9DE7-A38AF6CC1E3F}" type="slidenum">
              <a:rPr lang="en-GB"/>
              <a:pPr>
                <a:defRPr/>
              </a:pPr>
              <a:t>‹#›</a:t>
            </a:fld>
            <a:endParaRPr lang="en-GB" dirty="0"/>
          </a:p>
        </p:txBody>
      </p:sp>
    </p:spTree>
    <p:extLst>
      <p:ext uri="{BB962C8B-B14F-4D97-AF65-F5344CB8AC3E}">
        <p14:creationId xmlns:p14="http://schemas.microsoft.com/office/powerpoint/2010/main" val="3762026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1207F"/>
        </a:solidFill>
        <a:effectLst/>
      </p:bgPr>
    </p:bg>
    <p:spTree>
      <p:nvGrpSpPr>
        <p:cNvPr id="1" name=""/>
        <p:cNvGrpSpPr/>
        <p:nvPr/>
      </p:nvGrpSpPr>
      <p:grpSpPr>
        <a:xfrm>
          <a:off x="0" y="0"/>
          <a:ext cx="0" cy="0"/>
          <a:chOff x="0" y="0"/>
          <a:chExt cx="0" cy="0"/>
        </a:xfrm>
      </p:grpSpPr>
      <p:grpSp>
        <p:nvGrpSpPr>
          <p:cNvPr id="2" name="Group 13"/>
          <p:cNvGrpSpPr>
            <a:grpSpLocks noChangeAspect="1"/>
          </p:cNvGrpSpPr>
          <p:nvPr userDrawn="1"/>
        </p:nvGrpSpPr>
        <p:grpSpPr bwMode="auto">
          <a:xfrm>
            <a:off x="7451725" y="-381000"/>
            <a:ext cx="7564438" cy="1797050"/>
            <a:chOff x="4706" y="261"/>
            <a:chExt cx="1452" cy="345"/>
          </a:xfrm>
        </p:grpSpPr>
        <p:sp>
          <p:nvSpPr>
            <p:cNvPr id="3"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 name="Date Placeholder 3"/>
          <p:cNvSpPr>
            <a:spLocks noGrp="1"/>
          </p:cNvSpPr>
          <p:nvPr>
            <p:ph type="dt" sz="half" idx="10"/>
          </p:nvPr>
        </p:nvSpPr>
        <p:spPr/>
        <p:txBody>
          <a:bodyPr/>
          <a:lstStyle>
            <a:lvl1pPr>
              <a:defRPr smtClean="0">
                <a:solidFill>
                  <a:schemeClr val="accent5"/>
                </a:solidFill>
              </a:defRPr>
            </a:lvl1pPr>
          </a:lstStyle>
          <a:p>
            <a:pPr>
              <a:defRPr/>
            </a:pPr>
            <a:fld id="{338DB741-5426-4B6C-A757-B9AF1A4B69B2}" type="datetimeFigureOut">
              <a:rPr lang="en-GB"/>
              <a:pPr>
                <a:defRPr/>
              </a:pPr>
              <a:t>13/10/2023</a:t>
            </a:fld>
            <a:endParaRPr lang="en-GB" dirty="0"/>
          </a:p>
        </p:txBody>
      </p:sp>
      <p:sp>
        <p:nvSpPr>
          <p:cNvPr id="7" name="Footer Placeholder 4"/>
          <p:cNvSpPr>
            <a:spLocks noGrp="1"/>
          </p:cNvSpPr>
          <p:nvPr>
            <p:ph type="ftr" sz="quarter" idx="11"/>
          </p:nvPr>
        </p:nvSpPr>
        <p:spPr/>
        <p:txBody>
          <a:bodyPr/>
          <a:lstStyle>
            <a:lvl1pPr>
              <a:defRPr dirty="0">
                <a:solidFill>
                  <a:schemeClr val="accent5"/>
                </a:solidFill>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solidFill>
                  <a:schemeClr val="accent5"/>
                </a:solidFill>
              </a:defRPr>
            </a:lvl1pPr>
          </a:lstStyle>
          <a:p>
            <a:pPr>
              <a:defRPr/>
            </a:pPr>
            <a:fld id="{9B529CD0-8525-4C13-94CE-E497ACB83004}" type="slidenum">
              <a:rPr lang="en-GB"/>
              <a:pPr>
                <a:defRPr/>
              </a:pPr>
              <a:t>‹#›</a:t>
            </a:fld>
            <a:endParaRPr lang="en-GB" dirty="0"/>
          </a:p>
        </p:txBody>
      </p:sp>
    </p:spTree>
    <p:extLst>
      <p:ext uri="{BB962C8B-B14F-4D97-AF65-F5344CB8AC3E}">
        <p14:creationId xmlns:p14="http://schemas.microsoft.com/office/powerpoint/2010/main" val="2630510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grpSp>
        <p:nvGrpSpPr>
          <p:cNvPr id="4" name="Group 13"/>
          <p:cNvGrpSpPr>
            <a:grpSpLocks noChangeAspect="1"/>
          </p:cNvGrpSpPr>
          <p:nvPr userDrawn="1"/>
        </p:nvGrpSpPr>
        <p:grpSpPr bwMode="auto">
          <a:xfrm>
            <a:off x="7812088" y="1779588"/>
            <a:ext cx="11214100" cy="2663825"/>
            <a:chOff x="4706" y="261"/>
            <a:chExt cx="1452" cy="345"/>
          </a:xfrm>
        </p:grpSpPr>
        <p:sp>
          <p:nvSpPr>
            <p:cNvPr id="5"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9" name="Date Placeholder 3"/>
          <p:cNvSpPr>
            <a:spLocks noGrp="1"/>
          </p:cNvSpPr>
          <p:nvPr>
            <p:ph type="dt" sz="half" idx="10"/>
          </p:nvPr>
        </p:nvSpPr>
        <p:spPr/>
        <p:txBody>
          <a:bodyPr/>
          <a:lstStyle>
            <a:lvl1pPr>
              <a:defRPr smtClean="0">
                <a:solidFill>
                  <a:schemeClr val="accent5"/>
                </a:solidFill>
              </a:defRPr>
            </a:lvl1pPr>
          </a:lstStyle>
          <a:p>
            <a:pPr>
              <a:defRPr/>
            </a:pPr>
            <a:fld id="{3B6E0E75-B298-4D02-B629-A26272CDC4BE}" type="datetimeFigureOut">
              <a:rPr lang="en-GB"/>
              <a:pPr>
                <a:defRPr/>
              </a:pPr>
              <a:t>13/10/2023</a:t>
            </a:fld>
            <a:endParaRPr lang="en-GB" dirty="0"/>
          </a:p>
        </p:txBody>
      </p:sp>
      <p:sp>
        <p:nvSpPr>
          <p:cNvPr id="10" name="Footer Placeholder 4"/>
          <p:cNvSpPr>
            <a:spLocks noGrp="1"/>
          </p:cNvSpPr>
          <p:nvPr>
            <p:ph type="ftr" sz="quarter" idx="11"/>
          </p:nvPr>
        </p:nvSpPr>
        <p:spPr/>
        <p:txBody>
          <a:bodyPr/>
          <a:lstStyle>
            <a:lvl1pPr>
              <a:defRPr dirty="0">
                <a:solidFill>
                  <a:schemeClr val="accent5"/>
                </a:solidFill>
              </a:defRPr>
            </a:lvl1pPr>
          </a:lstStyle>
          <a:p>
            <a:pPr>
              <a:defRPr/>
            </a:pPr>
            <a:endParaRPr lang="en-GB"/>
          </a:p>
        </p:txBody>
      </p:sp>
      <p:sp>
        <p:nvSpPr>
          <p:cNvPr id="11" name="Slide Number Placeholder 5"/>
          <p:cNvSpPr>
            <a:spLocks noGrp="1"/>
          </p:cNvSpPr>
          <p:nvPr>
            <p:ph type="sldNum" sz="quarter" idx="12"/>
          </p:nvPr>
        </p:nvSpPr>
        <p:spPr/>
        <p:txBody>
          <a:bodyPr/>
          <a:lstStyle>
            <a:lvl1pPr>
              <a:defRPr smtClean="0">
                <a:solidFill>
                  <a:schemeClr val="accent5"/>
                </a:solidFill>
              </a:defRPr>
            </a:lvl1pPr>
          </a:lstStyle>
          <a:p>
            <a:pPr>
              <a:defRPr/>
            </a:pPr>
            <a:fld id="{D27D6CFD-927F-49E1-ABD3-5FB625894E27}" type="slidenum">
              <a:rPr lang="en-GB"/>
              <a:pPr>
                <a:defRPr/>
              </a:pPr>
              <a:t>‹#›</a:t>
            </a:fld>
            <a:endParaRPr lang="en-GB" dirty="0"/>
          </a:p>
        </p:txBody>
      </p:sp>
    </p:spTree>
    <p:extLst>
      <p:ext uri="{BB962C8B-B14F-4D97-AF65-F5344CB8AC3E}">
        <p14:creationId xmlns:p14="http://schemas.microsoft.com/office/powerpoint/2010/main" val="39408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FF1F-45D3-4E5D-A907-CA58A6ECE802}" type="datetime1">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129653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grpSp>
        <p:nvGrpSpPr>
          <p:cNvPr id="4" name="Group 13"/>
          <p:cNvGrpSpPr>
            <a:grpSpLocks noChangeAspect="1"/>
          </p:cNvGrpSpPr>
          <p:nvPr userDrawn="1"/>
        </p:nvGrpSpPr>
        <p:grpSpPr bwMode="auto">
          <a:xfrm>
            <a:off x="7812088" y="3148013"/>
            <a:ext cx="7564437" cy="1797050"/>
            <a:chOff x="4706" y="261"/>
            <a:chExt cx="1452" cy="345"/>
          </a:xfrm>
        </p:grpSpPr>
        <p:sp>
          <p:nvSpPr>
            <p:cNvPr id="5"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p:txBody>
          <a:bodyPr/>
          <a:lstStyle>
            <a:lvl1pPr algn="l">
              <a:defRPr sz="4000" b="1">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0"/>
            <a:ext cx="6931623"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accent5"/>
                </a:solidFill>
              </a:defRPr>
            </a:lvl1pPr>
            <a:lvl2pPr marL="180000" indent="180000">
              <a:spcBef>
                <a:spcPts val="0"/>
              </a:spcBef>
              <a:buFont typeface="Arial" panose="020B0604020202020204" pitchFamily="34" charset="0"/>
              <a:buChar char="•"/>
              <a:defRPr sz="2400" baseline="0">
                <a:solidFill>
                  <a:schemeClr val="accent5"/>
                </a:solidFill>
              </a:defRPr>
            </a:lvl2pPr>
            <a:lvl3pPr marL="360000" indent="180000">
              <a:spcBef>
                <a:spcPts val="0"/>
              </a:spcBef>
              <a:buFont typeface="Arial" panose="020B0604020202020204" pitchFamily="34" charset="0"/>
              <a:buChar char="•"/>
              <a:defRPr sz="2000" baseline="0">
                <a:solidFill>
                  <a:schemeClr val="accent5"/>
                </a:solidFill>
              </a:defRPr>
            </a:lvl3pPr>
            <a:lvl4pPr marL="540000" indent="180000">
              <a:spcBef>
                <a:spcPts val="0"/>
              </a:spcBef>
              <a:buFont typeface="Arial" panose="020B0604020202020204" pitchFamily="34" charset="0"/>
              <a:buChar char="•"/>
              <a:defRPr sz="1800" baseline="0">
                <a:solidFill>
                  <a:schemeClr val="accent5"/>
                </a:solidFill>
              </a:defRPr>
            </a:lvl4pPr>
            <a:lvl5pPr marL="720000" indent="180000">
              <a:spcBef>
                <a:spcPts val="0"/>
              </a:spcBef>
              <a:buFont typeface="Arial" panose="020B0604020202020204" pitchFamily="34" charset="0"/>
              <a:buChar char="•"/>
              <a:defRPr sz="1800" baseline="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10"/>
          </p:nvPr>
        </p:nvSpPr>
        <p:spPr/>
        <p:txBody>
          <a:bodyPr/>
          <a:lstStyle>
            <a:lvl1pPr>
              <a:defRPr baseline="0" smtClean="0">
                <a:solidFill>
                  <a:schemeClr val="accent5"/>
                </a:solidFill>
              </a:defRPr>
            </a:lvl1pPr>
          </a:lstStyle>
          <a:p>
            <a:pPr>
              <a:defRPr/>
            </a:pPr>
            <a:fld id="{24111863-CE92-445E-8464-9C3471EAB480}" type="datetimeFigureOut">
              <a:rPr lang="en-GB"/>
              <a:pPr>
                <a:defRPr/>
              </a:pPr>
              <a:t>13/10/2023</a:t>
            </a:fld>
            <a:endParaRPr lang="en-GB" dirty="0"/>
          </a:p>
        </p:txBody>
      </p:sp>
      <p:sp>
        <p:nvSpPr>
          <p:cNvPr id="9" name="Footer Placeholder 4"/>
          <p:cNvSpPr>
            <a:spLocks noGrp="1"/>
          </p:cNvSpPr>
          <p:nvPr>
            <p:ph type="ftr" sz="quarter" idx="11"/>
          </p:nvPr>
        </p:nvSpPr>
        <p:spPr/>
        <p:txBody>
          <a:bodyPr/>
          <a:lstStyle>
            <a:lvl1pPr>
              <a:defRPr baseline="0" dirty="0">
                <a:solidFill>
                  <a:schemeClr val="accent5"/>
                </a:solidFill>
              </a:defRPr>
            </a:lvl1pPr>
          </a:lstStyle>
          <a:p>
            <a:pPr>
              <a:defRPr/>
            </a:pPr>
            <a:endParaRPr lang="en-GB"/>
          </a:p>
        </p:txBody>
      </p:sp>
      <p:sp>
        <p:nvSpPr>
          <p:cNvPr id="10" name="Slide Number Placeholder 5"/>
          <p:cNvSpPr>
            <a:spLocks noGrp="1"/>
          </p:cNvSpPr>
          <p:nvPr>
            <p:ph type="sldNum" sz="quarter" idx="12"/>
          </p:nvPr>
        </p:nvSpPr>
        <p:spPr/>
        <p:txBody>
          <a:bodyPr/>
          <a:lstStyle>
            <a:lvl1pPr>
              <a:defRPr smtClean="0">
                <a:solidFill>
                  <a:schemeClr val="accent5"/>
                </a:solidFill>
              </a:defRPr>
            </a:lvl1pPr>
          </a:lstStyle>
          <a:p>
            <a:pPr>
              <a:defRPr/>
            </a:pPr>
            <a:fld id="{862412B3-C011-4933-A0AB-BCE9DB6E4908}" type="slidenum">
              <a:rPr lang="en-GB"/>
              <a:pPr>
                <a:defRPr/>
              </a:pPr>
              <a:t>‹#›</a:t>
            </a:fld>
            <a:endParaRPr lang="en-GB" dirty="0"/>
          </a:p>
        </p:txBody>
      </p:sp>
    </p:spTree>
    <p:extLst>
      <p:ext uri="{BB962C8B-B14F-4D97-AF65-F5344CB8AC3E}">
        <p14:creationId xmlns:p14="http://schemas.microsoft.com/office/powerpoint/2010/main" val="349601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Other titl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accent5"/>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a:xfrm>
            <a:off x="669925" y="4767263"/>
            <a:ext cx="2133600" cy="274637"/>
          </a:xfrm>
        </p:spPr>
        <p:txBody>
          <a:bodyPr/>
          <a:lstStyle>
            <a:lvl1pPr>
              <a:defRPr smtClean="0">
                <a:solidFill>
                  <a:schemeClr val="accent5"/>
                </a:solidFill>
              </a:defRPr>
            </a:lvl1pPr>
          </a:lstStyle>
          <a:p>
            <a:pPr>
              <a:defRPr/>
            </a:pPr>
            <a:fld id="{CF893B49-5085-46A5-A768-F2D6795F11DB}" type="datetimeFigureOut">
              <a:rPr lang="en-GB"/>
              <a:pPr>
                <a:defRPr/>
              </a:pPr>
              <a:t>13/10/2023</a:t>
            </a:fld>
            <a:endParaRPr lang="en-GB" dirty="0"/>
          </a:p>
        </p:txBody>
      </p:sp>
      <p:sp>
        <p:nvSpPr>
          <p:cNvPr id="6" name="Footer Placeholder 4"/>
          <p:cNvSpPr>
            <a:spLocks noGrp="1"/>
          </p:cNvSpPr>
          <p:nvPr>
            <p:ph type="ftr" sz="quarter" idx="11"/>
          </p:nvPr>
        </p:nvSpPr>
        <p:spPr/>
        <p:txBody>
          <a:bodyPr/>
          <a:lstStyle>
            <a:lvl1pPr>
              <a:defRPr dirty="0">
                <a:solidFill>
                  <a:schemeClr val="accent5"/>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solidFill>
                  <a:schemeClr val="accent5"/>
                </a:solidFill>
              </a:defRPr>
            </a:lvl1pPr>
          </a:lstStyle>
          <a:p>
            <a:pPr>
              <a:defRPr/>
            </a:pPr>
            <a:fld id="{A8CA0461-7D79-4868-8EBF-1FE9B2C2DEE7}" type="slidenum">
              <a:rPr lang="en-GB"/>
              <a:pPr>
                <a:defRPr/>
              </a:pPr>
              <a:t>‹#›</a:t>
            </a:fld>
            <a:endParaRPr lang="en-GB" dirty="0"/>
          </a:p>
        </p:txBody>
      </p:sp>
    </p:spTree>
    <p:extLst>
      <p:ext uri="{BB962C8B-B14F-4D97-AF65-F5344CB8AC3E}">
        <p14:creationId xmlns:p14="http://schemas.microsoft.com/office/powerpoint/2010/main" val="34701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grpSp>
        <p:nvGrpSpPr>
          <p:cNvPr id="4" name="Group 13"/>
          <p:cNvGrpSpPr>
            <a:grpSpLocks noChangeAspect="1"/>
          </p:cNvGrpSpPr>
          <p:nvPr userDrawn="1"/>
        </p:nvGrpSpPr>
        <p:grpSpPr bwMode="auto">
          <a:xfrm>
            <a:off x="7812088" y="1779588"/>
            <a:ext cx="11214100" cy="2663825"/>
            <a:chOff x="4706" y="261"/>
            <a:chExt cx="1452" cy="345"/>
          </a:xfrm>
        </p:grpSpPr>
        <p:sp>
          <p:nvSpPr>
            <p:cNvPr id="5"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6"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9" name="Date Placeholder 3"/>
          <p:cNvSpPr>
            <a:spLocks noGrp="1"/>
          </p:cNvSpPr>
          <p:nvPr>
            <p:ph type="dt" sz="half" idx="10"/>
          </p:nvPr>
        </p:nvSpPr>
        <p:spPr>
          <a:xfrm>
            <a:off x="457200" y="4767263"/>
            <a:ext cx="2133600" cy="274637"/>
          </a:xfrm>
          <a:prstGeom prst="rect">
            <a:avLst/>
          </a:prstGeom>
        </p:spPr>
        <p:txBody>
          <a:bodyPr/>
          <a:lstStyle>
            <a:lvl1pPr>
              <a:defRPr smtClean="0">
                <a:solidFill>
                  <a:schemeClr val="accent5"/>
                </a:solidFill>
              </a:defRPr>
            </a:lvl1pPr>
          </a:lstStyle>
          <a:p>
            <a:pPr>
              <a:defRPr/>
            </a:pPr>
            <a:fld id="{3B6E0E75-B298-4D02-B629-A26272CDC4BE}" type="datetimeFigureOut">
              <a:rPr lang="en-GB"/>
              <a:pPr>
                <a:defRPr/>
              </a:pPr>
              <a:t>13/10/2023</a:t>
            </a:fld>
            <a:endParaRPr lang="en-GB" dirty="0"/>
          </a:p>
        </p:txBody>
      </p:sp>
      <p:sp>
        <p:nvSpPr>
          <p:cNvPr id="10" name="Footer Placeholder 4"/>
          <p:cNvSpPr>
            <a:spLocks noGrp="1"/>
          </p:cNvSpPr>
          <p:nvPr>
            <p:ph type="ftr" sz="quarter" idx="11"/>
          </p:nvPr>
        </p:nvSpPr>
        <p:spPr>
          <a:xfrm>
            <a:off x="3124200" y="4767263"/>
            <a:ext cx="2895600" cy="274637"/>
          </a:xfrm>
          <a:prstGeom prst="rect">
            <a:avLst/>
          </a:prstGeom>
        </p:spPr>
        <p:txBody>
          <a:bodyPr/>
          <a:lstStyle>
            <a:lvl1pPr>
              <a:defRPr dirty="0">
                <a:solidFill>
                  <a:schemeClr val="accent5"/>
                </a:solidFill>
              </a:defRPr>
            </a:lvl1pPr>
          </a:lstStyle>
          <a:p>
            <a:pPr>
              <a:defRPr/>
            </a:pPr>
            <a:endParaRPr lang="en-GB"/>
          </a:p>
        </p:txBody>
      </p:sp>
      <p:sp>
        <p:nvSpPr>
          <p:cNvPr id="11" name="Slide Number Placeholder 5"/>
          <p:cNvSpPr>
            <a:spLocks noGrp="1"/>
          </p:cNvSpPr>
          <p:nvPr>
            <p:ph type="sldNum" sz="quarter" idx="12"/>
          </p:nvPr>
        </p:nvSpPr>
        <p:spPr>
          <a:xfrm>
            <a:off x="6553200" y="4767263"/>
            <a:ext cx="2133600" cy="274637"/>
          </a:xfrm>
          <a:prstGeom prst="rect">
            <a:avLst/>
          </a:prstGeom>
        </p:spPr>
        <p:txBody>
          <a:bodyPr/>
          <a:lstStyle>
            <a:lvl1pPr>
              <a:defRPr smtClean="0">
                <a:solidFill>
                  <a:schemeClr val="accent5"/>
                </a:solidFill>
              </a:defRPr>
            </a:lvl1pPr>
          </a:lstStyle>
          <a:p>
            <a:pPr>
              <a:defRPr/>
            </a:pPr>
            <a:fld id="{D27D6CFD-927F-49E1-ABD3-5FB625894E27}" type="slidenum">
              <a:rPr lang="en-GB"/>
              <a:pPr>
                <a:defRPr/>
              </a:pPr>
              <a:t>‹#›</a:t>
            </a:fld>
            <a:endParaRPr lang="en-GB" dirty="0"/>
          </a:p>
        </p:txBody>
      </p:sp>
    </p:spTree>
    <p:extLst>
      <p:ext uri="{BB962C8B-B14F-4D97-AF65-F5344CB8AC3E}">
        <p14:creationId xmlns:p14="http://schemas.microsoft.com/office/powerpoint/2010/main" val="68256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a:p>
        </p:txBody>
      </p:sp>
      <p:sp>
        <p:nvSpPr>
          <p:cNvPr id="2" name="Title 1"/>
          <p:cNvSpPr>
            <a:spLocks noGrp="1"/>
          </p:cNvSpPr>
          <p:nvPr>
            <p:ph type="title"/>
          </p:nvPr>
        </p:nvSpPr>
        <p:spPr>
          <a:xfrm>
            <a:off x="457200" y="206375"/>
            <a:ext cx="6419056" cy="857250"/>
          </a:xfrm>
        </p:spPr>
        <p:txBody>
          <a:bodyPr/>
          <a:lstStyle>
            <a:lvl1pPr algn="l">
              <a:defRPr sz="3600"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0"/>
            <a:ext cx="6931623"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tx1"/>
                </a:solidFill>
              </a:defRPr>
            </a:lvl1pPr>
            <a:lvl2pPr marL="180000" indent="180000">
              <a:spcBef>
                <a:spcPts val="0"/>
              </a:spcBef>
              <a:buFont typeface="Arial" panose="020B0604020202020204" pitchFamily="34" charset="0"/>
              <a:buChar char="•"/>
              <a:defRPr sz="2400" baseline="0">
                <a:solidFill>
                  <a:schemeClr val="tx1"/>
                </a:solidFill>
              </a:defRPr>
            </a:lvl2pPr>
            <a:lvl3pPr marL="360000" indent="180000">
              <a:spcBef>
                <a:spcPts val="0"/>
              </a:spcBef>
              <a:buFont typeface="Arial" panose="020B0604020202020204" pitchFamily="34" charset="0"/>
              <a:buChar char="•"/>
              <a:defRPr sz="2000" baseline="0">
                <a:solidFill>
                  <a:schemeClr val="tx1"/>
                </a:solidFill>
              </a:defRPr>
            </a:lvl3pPr>
            <a:lvl4pPr marL="540000" indent="180000">
              <a:spcBef>
                <a:spcPts val="0"/>
              </a:spcBef>
              <a:buFont typeface="Arial" panose="020B0604020202020204" pitchFamily="34" charset="0"/>
              <a:buChar char="•"/>
              <a:defRPr sz="1800" baseline="0">
                <a:solidFill>
                  <a:schemeClr val="tx1"/>
                </a:solidFill>
              </a:defRPr>
            </a:lvl4pPr>
            <a:lvl5pPr marL="720000" indent="180000">
              <a:spcBef>
                <a:spcPts val="0"/>
              </a:spcBef>
              <a:buFont typeface="Arial" panose="020B0604020202020204" pitchFamily="34" charset="0"/>
              <a:buChar char="•"/>
              <a:defRPr sz="18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E3301A5-94A7-4ED0-9103-853F7F032953}" type="datetimeFigureOut">
              <a:rPr lang="en-GB"/>
              <a:pPr>
                <a:defRPr/>
              </a:pPr>
              <a:t>13/10/2023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63364B-1C40-4A9E-92B7-4AA07C0EBFF2}" type="slidenum">
              <a:rPr lang="en-GB"/>
              <a:pPr>
                <a:defRPr/>
              </a:pPr>
              <a:t>‹#›</a:t>
            </a:fld>
            <a:endParaRPr lang="en-GB"/>
          </a:p>
        </p:txBody>
      </p:sp>
    </p:spTree>
    <p:extLst>
      <p:ext uri="{BB962C8B-B14F-4D97-AF65-F5344CB8AC3E}">
        <p14:creationId xmlns:p14="http://schemas.microsoft.com/office/powerpoint/2010/main" val="29868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a:p>
        </p:txBody>
      </p:sp>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69925" y="4767263"/>
            <a:ext cx="2133600" cy="274637"/>
          </a:xfrm>
        </p:spPr>
        <p:txBody>
          <a:bodyPr/>
          <a:lstStyle>
            <a:lvl1pPr>
              <a:defRPr/>
            </a:lvl1pPr>
          </a:lstStyle>
          <a:p>
            <a:pPr>
              <a:defRPr/>
            </a:pPr>
            <a:fld id="{C868F458-BFCC-407C-9D6A-FC1040F17BB0}" type="datetimeFigureOut">
              <a:rPr lang="en-GB"/>
              <a:pPr>
                <a:defRPr/>
              </a:pPr>
              <a:t>13/10/2023</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DA6905AD-A0C2-43D3-9F6A-4610DD3BBCD8}" type="slidenum">
              <a:rPr lang="en-GB"/>
              <a:pPr>
                <a:defRPr/>
              </a:pPr>
              <a:t>‹#›</a:t>
            </a:fld>
            <a:endParaRPr lang="en-GB"/>
          </a:p>
        </p:txBody>
      </p:sp>
    </p:spTree>
    <p:extLst>
      <p:ext uri="{BB962C8B-B14F-4D97-AF65-F5344CB8AC3E}">
        <p14:creationId xmlns:p14="http://schemas.microsoft.com/office/powerpoint/2010/main" val="371584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13"/>
          <p:cNvGrpSpPr>
            <a:grpSpLocks noChangeAspect="1"/>
          </p:cNvGrpSpPr>
          <p:nvPr userDrawn="1"/>
        </p:nvGrpSpPr>
        <p:grpSpPr bwMode="auto">
          <a:xfrm>
            <a:off x="7235825" y="-1965325"/>
            <a:ext cx="14057313" cy="3340100"/>
            <a:chOff x="4706" y="261"/>
            <a:chExt cx="1452" cy="345"/>
          </a:xfrm>
        </p:grpSpPr>
        <p:sp>
          <p:nvSpPr>
            <p:cNvPr id="2052"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3" name="Freeform 1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 name="Freeform 1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86" r:id="rId1"/>
    <p:sldLayoutId id="2147483708"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2"/>
          <p:cNvGrpSpPr>
            <a:grpSpLocks noChangeAspect="1"/>
          </p:cNvGrpSpPr>
          <p:nvPr userDrawn="1"/>
        </p:nvGrpSpPr>
        <p:grpSpPr bwMode="auto">
          <a:xfrm>
            <a:off x="394918" y="475608"/>
            <a:ext cx="3372206" cy="717550"/>
            <a:chOff x="0" y="1007"/>
            <a:chExt cx="5760" cy="1226"/>
          </a:xfrm>
        </p:grpSpPr>
        <p:sp>
          <p:nvSpPr>
            <p:cNvPr id="70"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1"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468450847"/>
      </p:ext>
    </p:extLst>
  </p:cSld>
  <p:clrMap bg1="lt1" tx1="dk1" bg2="lt2" tx2="dk2" accent1="accent1" accent2="accent2" accent3="accent3" accent4="accent4" accent5="accent5" accent6="accent6" hlink="hlink" folHlink="folHlink"/>
  <p:sldLayoutIdLst>
    <p:sldLayoutId id="2147483693" r:id="rId1"/>
    <p:sldLayoutId id="2147483709" r:id="rId2"/>
    <p:sldLayoutId id="2147483720" r:id="rId3"/>
    <p:sldLayoutId id="2147483721" r:id="rId4"/>
    <p:sldLayoutId id="214748369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634704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88187F-748B-4B48-8F12-9AE5DEA85257}" type="datetimeFigureOut">
              <a:rPr lang="en-GB"/>
              <a:pPr>
                <a:defRPr/>
              </a:pPr>
              <a:t>13/10/2023</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1AABAB-A036-42D7-833F-6B7160F4E1BC}" type="slidenum">
              <a:rPr lang="en-GB"/>
              <a:pPr>
                <a:defRPr/>
              </a:pPr>
              <a:t>‹#›</a:t>
            </a:fld>
            <a:endParaRPr lang="en-GB"/>
          </a:p>
        </p:txBody>
      </p:sp>
      <p:grpSp>
        <p:nvGrpSpPr>
          <p:cNvPr id="10" name="Group 12"/>
          <p:cNvGrpSpPr>
            <a:grpSpLocks noChangeAspect="1"/>
          </p:cNvGrpSpPr>
          <p:nvPr userDrawn="1"/>
        </p:nvGrpSpPr>
        <p:grpSpPr bwMode="auto">
          <a:xfrm>
            <a:off x="7061200" y="484188"/>
            <a:ext cx="1887538" cy="401637"/>
            <a:chOff x="0" y="1007"/>
            <a:chExt cx="5760" cy="1226"/>
          </a:xfrm>
        </p:grpSpPr>
        <p:sp>
          <p:nvSpPr>
            <p:cNvPr id="11"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7451470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22" r:id="rId6"/>
    <p:sldLayoutId id="2147483723" r:id="rId7"/>
  </p:sldLayoutIdLst>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000" b="1">
          <a:solidFill>
            <a:srgbClr val="FFFFFF"/>
          </a:solidFill>
          <a:latin typeface="Calibri" pitchFamily="34" charset="0"/>
        </a:defRPr>
      </a:lvl2pPr>
      <a:lvl3pPr algn="l" rtl="0" eaLnBrk="0" fontAlgn="base" hangingPunct="0">
        <a:spcBef>
          <a:spcPct val="0"/>
        </a:spcBef>
        <a:spcAft>
          <a:spcPct val="0"/>
        </a:spcAft>
        <a:defRPr sz="4000" b="1">
          <a:solidFill>
            <a:srgbClr val="FFFFFF"/>
          </a:solidFill>
          <a:latin typeface="Calibri" pitchFamily="34" charset="0"/>
        </a:defRPr>
      </a:lvl3pPr>
      <a:lvl4pPr algn="l" rtl="0" eaLnBrk="0" fontAlgn="base" hangingPunct="0">
        <a:spcBef>
          <a:spcPct val="0"/>
        </a:spcBef>
        <a:spcAft>
          <a:spcPct val="0"/>
        </a:spcAft>
        <a:defRPr sz="4000" b="1">
          <a:solidFill>
            <a:srgbClr val="FFFFFF"/>
          </a:solidFill>
          <a:latin typeface="Calibri" pitchFamily="34" charset="0"/>
        </a:defRPr>
      </a:lvl4pPr>
      <a:lvl5pPr algn="l" rtl="0" eaLnBrk="0" fontAlgn="base" hangingPunct="0">
        <a:spcBef>
          <a:spcPct val="0"/>
        </a:spcBef>
        <a:spcAft>
          <a:spcPct val="0"/>
        </a:spcAft>
        <a:defRPr sz="4000" b="1">
          <a:solidFill>
            <a:srgbClr val="FFFFF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88"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5" indent="-179388"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2pPr>
      <a:lvl3pPr marL="719138" indent="-179388"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0" indent="-179388"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3" indent="-179388" algn="l" rtl="0" eaLnBrk="0" fontAlgn="base" hangingPunct="0">
        <a:spcBef>
          <a:spcPts val="400"/>
        </a:spcBef>
        <a:spcAft>
          <a:spcPct val="0"/>
        </a:spcAft>
        <a:buFont typeface="Arial" charset="0"/>
        <a:buChar char="•"/>
        <a:defRPr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13"/>
          <p:cNvGrpSpPr>
            <a:grpSpLocks noChangeAspect="1"/>
          </p:cNvGrpSpPr>
          <p:nvPr userDrawn="1"/>
        </p:nvGrpSpPr>
        <p:grpSpPr bwMode="auto">
          <a:xfrm>
            <a:off x="7470775" y="414338"/>
            <a:ext cx="2305050" cy="547687"/>
            <a:chOff x="4706" y="261"/>
            <a:chExt cx="1452" cy="345"/>
          </a:xfrm>
        </p:grpSpPr>
        <p:sp>
          <p:nvSpPr>
            <p:cNvPr id="2052"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3" name="Freeform 5"/>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 name="Freeform 6"/>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060974041"/>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6851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4331D5-21FD-46C4-AFAA-CCF59D5C61D1}" type="datetimeFigureOut">
              <a:rPr lang="en-GB"/>
              <a:pPr>
                <a:defRPr/>
              </a:pPr>
              <a:t>13/10/2023</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FFD0AE4-F3B0-4215-A2B5-0FDCEBB8637D}" type="slidenum">
              <a:rPr lang="en-GB"/>
              <a:pPr>
                <a:defRPr/>
              </a:pPr>
              <a:t>‹#›</a:t>
            </a:fld>
            <a:endParaRPr lang="en-GB"/>
          </a:p>
        </p:txBody>
      </p:sp>
      <p:grpSp>
        <p:nvGrpSpPr>
          <p:cNvPr id="1030" name="Group 13"/>
          <p:cNvGrpSpPr>
            <a:grpSpLocks noChangeAspect="1"/>
          </p:cNvGrpSpPr>
          <p:nvPr userDrawn="1"/>
        </p:nvGrpSpPr>
        <p:grpSpPr bwMode="auto">
          <a:xfrm>
            <a:off x="7470775" y="414338"/>
            <a:ext cx="2305050" cy="547687"/>
            <a:chOff x="4706" y="261"/>
            <a:chExt cx="1452" cy="345"/>
          </a:xfrm>
        </p:grpSpPr>
        <p:sp>
          <p:nvSpPr>
            <p:cNvPr id="1031"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2" name="Freeform 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663999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spcBef>
          <a:spcPct val="0"/>
        </a:spcBef>
        <a:spcAft>
          <a:spcPct val="0"/>
        </a:spcAft>
        <a:defRPr sz="4000" b="1" kern="1200">
          <a:solidFill>
            <a:srgbClr val="FFFFFF"/>
          </a:solidFill>
          <a:latin typeface="+mj-lt"/>
          <a:ea typeface="+mj-ea"/>
          <a:cs typeface="+mj-cs"/>
        </a:defRPr>
      </a:lvl1pPr>
      <a:lvl2pPr algn="l" rtl="0" eaLnBrk="0" fontAlgn="base" hangingPunct="0">
        <a:spcBef>
          <a:spcPct val="0"/>
        </a:spcBef>
        <a:spcAft>
          <a:spcPct val="0"/>
        </a:spcAft>
        <a:defRPr sz="4000" b="1">
          <a:solidFill>
            <a:srgbClr val="FFFFFF"/>
          </a:solidFill>
          <a:latin typeface="Calibri" pitchFamily="34" charset="0"/>
        </a:defRPr>
      </a:lvl2pPr>
      <a:lvl3pPr algn="l" rtl="0" eaLnBrk="0" fontAlgn="base" hangingPunct="0">
        <a:spcBef>
          <a:spcPct val="0"/>
        </a:spcBef>
        <a:spcAft>
          <a:spcPct val="0"/>
        </a:spcAft>
        <a:defRPr sz="4000" b="1">
          <a:solidFill>
            <a:srgbClr val="FFFFFF"/>
          </a:solidFill>
          <a:latin typeface="Calibri" pitchFamily="34" charset="0"/>
        </a:defRPr>
      </a:lvl3pPr>
      <a:lvl4pPr algn="l" rtl="0" eaLnBrk="0" fontAlgn="base" hangingPunct="0">
        <a:spcBef>
          <a:spcPct val="0"/>
        </a:spcBef>
        <a:spcAft>
          <a:spcPct val="0"/>
        </a:spcAft>
        <a:defRPr sz="4000" b="1">
          <a:solidFill>
            <a:srgbClr val="FFFFFF"/>
          </a:solidFill>
          <a:latin typeface="Calibri" pitchFamily="34" charset="0"/>
        </a:defRPr>
      </a:lvl4pPr>
      <a:lvl5pPr algn="l" rtl="0" eaLnBrk="0" fontAlgn="base" hangingPunct="0">
        <a:spcBef>
          <a:spcPct val="0"/>
        </a:spcBef>
        <a:spcAft>
          <a:spcPct val="0"/>
        </a:spcAft>
        <a:defRPr sz="4000" b="1">
          <a:solidFill>
            <a:srgbClr val="FFFFF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88"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5" indent="-179388"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2pPr>
      <a:lvl3pPr marL="719138" indent="-179388"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0" indent="-179388"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3" indent="-179388" algn="l" rtl="0" eaLnBrk="0" fontAlgn="base" hangingPunct="0">
        <a:spcBef>
          <a:spcPts val="400"/>
        </a:spcBef>
        <a:spcAft>
          <a:spcPct val="0"/>
        </a:spcAft>
        <a:buFont typeface="Arial" charset="0"/>
        <a:buChar char="•"/>
        <a:defRPr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70" y="156331"/>
            <a:ext cx="8628861" cy="49425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62890" y="822960"/>
            <a:ext cx="8628862" cy="38097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07315" y="4786867"/>
            <a:ext cx="1080000" cy="270000"/>
          </a:xfrm>
          <a:prstGeom prst="rect">
            <a:avLst/>
          </a:prstGeom>
        </p:spPr>
        <p:txBody>
          <a:bodyPr vert="horz" lIns="91440" tIns="45720" rIns="91440" bIns="45720" rtlCol="0" anchor="ctr"/>
          <a:lstStyle>
            <a:lvl1pPr algn="l">
              <a:defRPr sz="900">
                <a:solidFill>
                  <a:schemeClr val="tx1">
                    <a:tint val="75000"/>
                  </a:schemeClr>
                </a:solidFill>
              </a:defRPr>
            </a:lvl1pPr>
          </a:lstStyle>
          <a:p>
            <a:fld id="{E22251FA-4809-4DCC-BC83-F352E96DB564}" type="datetime1">
              <a:rPr lang="en-GB" smtClean="0"/>
              <a:t>13/10/2023</a:t>
            </a:fld>
            <a:endParaRPr lang="en-GB" dirty="0"/>
          </a:p>
        </p:txBody>
      </p:sp>
      <p:sp>
        <p:nvSpPr>
          <p:cNvPr id="5" name="Footer Placeholder 4"/>
          <p:cNvSpPr>
            <a:spLocks noGrp="1"/>
          </p:cNvSpPr>
          <p:nvPr>
            <p:ph type="ftr" sz="quarter" idx="3"/>
          </p:nvPr>
        </p:nvSpPr>
        <p:spPr>
          <a:xfrm>
            <a:off x="1832603" y="4787009"/>
            <a:ext cx="5970158" cy="27000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60608" y="4785899"/>
            <a:ext cx="405000" cy="270000"/>
          </a:xfrm>
          <a:prstGeom prst="rect">
            <a:avLst/>
          </a:prstGeom>
        </p:spPr>
        <p:txBody>
          <a:bodyPr vert="horz" lIns="91440" tIns="45720" rIns="91440" bIns="45720" rtlCol="0" anchor="ctr"/>
          <a:lstStyle>
            <a:lvl1pPr algn="l">
              <a:defRPr sz="900">
                <a:solidFill>
                  <a:schemeClr val="tx1">
                    <a:tint val="75000"/>
                  </a:schemeClr>
                </a:solidFill>
              </a:defRPr>
            </a:lvl1pPr>
          </a:lstStyle>
          <a:p>
            <a:fld id="{B3FCCE63-C53D-47CB-9EA0-CA449EAB065F}" type="slidenum">
              <a:rPr lang="en-GB" smtClean="0"/>
              <a:pPr/>
              <a:t>‹#›</a:t>
            </a:fld>
            <a:endParaRPr lang="en-GB"/>
          </a:p>
        </p:txBody>
      </p:sp>
      <p:cxnSp>
        <p:nvCxnSpPr>
          <p:cNvPr id="8" name="Straight Connector 7"/>
          <p:cNvCxnSpPr/>
          <p:nvPr userDrawn="1"/>
        </p:nvCxnSpPr>
        <p:spPr>
          <a:xfrm>
            <a:off x="0" y="4730687"/>
            <a:ext cx="9144000" cy="0"/>
          </a:xfrm>
          <a:prstGeom prst="line">
            <a:avLst/>
          </a:prstGeom>
          <a:ln w="38100">
            <a:solidFill>
              <a:srgbClr val="C0910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14939" y="4803893"/>
            <a:ext cx="1012286" cy="270000"/>
          </a:xfrm>
          <a:prstGeom prst="rect">
            <a:avLst/>
          </a:prstGeom>
        </p:spPr>
      </p:pic>
    </p:spTree>
    <p:extLst>
      <p:ext uri="{BB962C8B-B14F-4D97-AF65-F5344CB8AC3E}">
        <p14:creationId xmlns:p14="http://schemas.microsoft.com/office/powerpoint/2010/main" val="9647400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hdr="0" ftr="0" dt="0"/>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85763" indent="-385763"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58404" indent="-3429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758429" indent="-342900" algn="l" defTabSz="60364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73919" indent="-25717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75135" indent="-25717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411164"/>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13"/>
          <p:cNvGrpSpPr>
            <a:grpSpLocks noChangeAspect="1"/>
          </p:cNvGrpSpPr>
          <p:nvPr userDrawn="1"/>
        </p:nvGrpSpPr>
        <p:grpSpPr bwMode="auto">
          <a:xfrm>
            <a:off x="7235825" y="-1965325"/>
            <a:ext cx="14057313" cy="3340100"/>
            <a:chOff x="4706" y="261"/>
            <a:chExt cx="1452" cy="345"/>
          </a:xfrm>
        </p:grpSpPr>
        <p:sp>
          <p:nvSpPr>
            <p:cNvPr id="2052" name="AutoShape 12"/>
            <p:cNvSpPr>
              <a:spLocks noChangeAspect="1" noChangeArrowheads="1" noTextEdit="1"/>
            </p:cNvSpPr>
            <p:nvPr userDrawn="1"/>
          </p:nvSpPr>
          <p:spPr bwMode="auto">
            <a:xfrm>
              <a:off x="4706" y="261"/>
              <a:ext cx="14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a:p>
          </p:txBody>
        </p:sp>
        <p:sp>
          <p:nvSpPr>
            <p:cNvPr id="2053" name="Freeform 18"/>
            <p:cNvSpPr>
              <a:spLocks/>
            </p:cNvSpPr>
            <p:nvPr userDrawn="1"/>
          </p:nvSpPr>
          <p:spPr bwMode="auto">
            <a:xfrm>
              <a:off x="4706" y="259"/>
              <a:ext cx="1452" cy="211"/>
            </a:xfrm>
            <a:custGeom>
              <a:avLst/>
              <a:gdLst>
                <a:gd name="T0" fmla="*/ 1341 w 2898"/>
                <a:gd name="T1" fmla="*/ 6 h 420"/>
                <a:gd name="T2" fmla="*/ 1235 w 2898"/>
                <a:gd name="T3" fmla="*/ 92 h 420"/>
                <a:gd name="T4" fmla="*/ 1133 w 2898"/>
                <a:gd name="T5" fmla="*/ 6 h 420"/>
                <a:gd name="T6" fmla="*/ 1028 w 2898"/>
                <a:gd name="T7" fmla="*/ 92 h 420"/>
                <a:gd name="T8" fmla="*/ 986 w 2898"/>
                <a:gd name="T9" fmla="*/ 51 h 420"/>
                <a:gd name="T10" fmla="*/ 933 w 2898"/>
                <a:gd name="T11" fmla="*/ 2 h 420"/>
                <a:gd name="T12" fmla="*/ 888 w 2898"/>
                <a:gd name="T13" fmla="*/ 43 h 420"/>
                <a:gd name="T14" fmla="*/ 840 w 2898"/>
                <a:gd name="T15" fmla="*/ 92 h 420"/>
                <a:gd name="T16" fmla="*/ 734 w 2898"/>
                <a:gd name="T17" fmla="*/ 6 h 420"/>
                <a:gd name="T18" fmla="*/ 632 w 2898"/>
                <a:gd name="T19" fmla="*/ 92 h 420"/>
                <a:gd name="T20" fmla="*/ 526 w 2898"/>
                <a:gd name="T21" fmla="*/ 6 h 420"/>
                <a:gd name="T22" fmla="*/ 511 w 2898"/>
                <a:gd name="T23" fmla="*/ 6 h 420"/>
                <a:gd name="T24" fmla="*/ 405 w 2898"/>
                <a:gd name="T25" fmla="*/ 92 h 420"/>
                <a:gd name="T26" fmla="*/ 304 w 2898"/>
                <a:gd name="T27" fmla="*/ 6 h 420"/>
                <a:gd name="T28" fmla="*/ 198 w 2898"/>
                <a:gd name="T29" fmla="*/ 92 h 420"/>
                <a:gd name="T30" fmla="*/ 96 w 2898"/>
                <a:gd name="T31" fmla="*/ 6 h 420"/>
                <a:gd name="T32" fmla="*/ 0 w 2898"/>
                <a:gd name="T33" fmla="*/ 211 h 420"/>
                <a:gd name="T34" fmla="*/ 113 w 2898"/>
                <a:gd name="T35" fmla="*/ 117 h 420"/>
                <a:gd name="T36" fmla="*/ 215 w 2898"/>
                <a:gd name="T37" fmla="*/ 203 h 420"/>
                <a:gd name="T38" fmla="*/ 321 w 2898"/>
                <a:gd name="T39" fmla="*/ 117 h 420"/>
                <a:gd name="T40" fmla="*/ 422 w 2898"/>
                <a:gd name="T41" fmla="*/ 203 h 420"/>
                <a:gd name="T42" fmla="*/ 473 w 2898"/>
                <a:gd name="T43" fmla="*/ 152 h 420"/>
                <a:gd name="T44" fmla="*/ 519 w 2898"/>
                <a:gd name="T45" fmla="*/ 113 h 420"/>
                <a:gd name="T46" fmla="*/ 572 w 2898"/>
                <a:gd name="T47" fmla="*/ 161 h 420"/>
                <a:gd name="T48" fmla="*/ 615 w 2898"/>
                <a:gd name="T49" fmla="*/ 203 h 420"/>
                <a:gd name="T50" fmla="*/ 716 w 2898"/>
                <a:gd name="T51" fmla="*/ 117 h 420"/>
                <a:gd name="T52" fmla="*/ 823 w 2898"/>
                <a:gd name="T53" fmla="*/ 203 h 420"/>
                <a:gd name="T54" fmla="*/ 924 w 2898"/>
                <a:gd name="T55" fmla="*/ 117 h 420"/>
                <a:gd name="T56" fmla="*/ 943 w 2898"/>
                <a:gd name="T57" fmla="*/ 117 h 420"/>
                <a:gd name="T58" fmla="*/ 1045 w 2898"/>
                <a:gd name="T59" fmla="*/ 203 h 420"/>
                <a:gd name="T60" fmla="*/ 1150 w 2898"/>
                <a:gd name="T61" fmla="*/ 117 h 420"/>
                <a:gd name="T62" fmla="*/ 1252 w 2898"/>
                <a:gd name="T63" fmla="*/ 203 h 420"/>
                <a:gd name="T64" fmla="*/ 1358 w 2898"/>
                <a:gd name="T65" fmla="*/ 117 h 420"/>
                <a:gd name="T66" fmla="*/ 1452 w 2898"/>
                <a:gd name="T67" fmla="*/ 102 h 4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20">
                  <a:moveTo>
                    <a:pt x="2706" y="11"/>
                  </a:moveTo>
                  <a:cubicBezTo>
                    <a:pt x="2695" y="0"/>
                    <a:pt x="2688" y="0"/>
                    <a:pt x="2676" y="11"/>
                  </a:cubicBezTo>
                  <a:cubicBezTo>
                    <a:pt x="2503" y="184"/>
                    <a:pt x="2503" y="184"/>
                    <a:pt x="2503" y="184"/>
                  </a:cubicBezTo>
                  <a:cubicBezTo>
                    <a:pt x="2493" y="195"/>
                    <a:pt x="2476" y="195"/>
                    <a:pt x="2465" y="184"/>
                  </a:cubicBezTo>
                  <a:cubicBezTo>
                    <a:pt x="2292" y="11"/>
                    <a:pt x="2292" y="11"/>
                    <a:pt x="2292" y="11"/>
                  </a:cubicBezTo>
                  <a:cubicBezTo>
                    <a:pt x="2281" y="0"/>
                    <a:pt x="2273" y="0"/>
                    <a:pt x="2262" y="11"/>
                  </a:cubicBezTo>
                  <a:cubicBezTo>
                    <a:pt x="2089" y="184"/>
                    <a:pt x="2089" y="184"/>
                    <a:pt x="2089" y="184"/>
                  </a:cubicBezTo>
                  <a:cubicBezTo>
                    <a:pt x="2079" y="195"/>
                    <a:pt x="2061" y="195"/>
                    <a:pt x="2051" y="184"/>
                  </a:cubicBezTo>
                  <a:cubicBezTo>
                    <a:pt x="1968" y="101"/>
                    <a:pt x="1968" y="101"/>
                    <a:pt x="1968" y="101"/>
                  </a:cubicBezTo>
                  <a:cubicBezTo>
                    <a:pt x="1968" y="101"/>
                    <a:pt x="1968" y="101"/>
                    <a:pt x="1968" y="101"/>
                  </a:cubicBezTo>
                  <a:cubicBezTo>
                    <a:pt x="1879" y="11"/>
                    <a:pt x="1879" y="11"/>
                    <a:pt x="1879" y="11"/>
                  </a:cubicBezTo>
                  <a:cubicBezTo>
                    <a:pt x="1873" y="5"/>
                    <a:pt x="1868" y="2"/>
                    <a:pt x="1863" y="3"/>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5"/>
                    <a:pt x="1648" y="195"/>
                    <a:pt x="1637" y="184"/>
                  </a:cubicBezTo>
                  <a:cubicBezTo>
                    <a:pt x="1465" y="11"/>
                    <a:pt x="1465" y="11"/>
                    <a:pt x="1465" y="11"/>
                  </a:cubicBezTo>
                  <a:cubicBezTo>
                    <a:pt x="1453" y="0"/>
                    <a:pt x="1446" y="0"/>
                    <a:pt x="1435" y="11"/>
                  </a:cubicBezTo>
                  <a:cubicBezTo>
                    <a:pt x="1262" y="184"/>
                    <a:pt x="1262" y="184"/>
                    <a:pt x="1262" y="184"/>
                  </a:cubicBezTo>
                  <a:cubicBezTo>
                    <a:pt x="1251" y="195"/>
                    <a:pt x="1234" y="195"/>
                    <a:pt x="1223" y="184"/>
                  </a:cubicBezTo>
                  <a:cubicBezTo>
                    <a:pt x="1050" y="11"/>
                    <a:pt x="1050" y="11"/>
                    <a:pt x="1050" y="11"/>
                  </a:cubicBezTo>
                  <a:cubicBezTo>
                    <a:pt x="1045" y="5"/>
                    <a:pt x="1040" y="3"/>
                    <a:pt x="1035" y="3"/>
                  </a:cubicBezTo>
                  <a:cubicBezTo>
                    <a:pt x="1031" y="3"/>
                    <a:pt x="1026" y="5"/>
                    <a:pt x="1020" y="11"/>
                  </a:cubicBezTo>
                  <a:cubicBezTo>
                    <a:pt x="847" y="184"/>
                    <a:pt x="847" y="184"/>
                    <a:pt x="847" y="184"/>
                  </a:cubicBezTo>
                  <a:cubicBezTo>
                    <a:pt x="837" y="195"/>
                    <a:pt x="819" y="195"/>
                    <a:pt x="809" y="184"/>
                  </a:cubicBezTo>
                  <a:cubicBezTo>
                    <a:pt x="636" y="11"/>
                    <a:pt x="636" y="11"/>
                    <a:pt x="636" y="11"/>
                  </a:cubicBezTo>
                  <a:cubicBezTo>
                    <a:pt x="625" y="0"/>
                    <a:pt x="617" y="0"/>
                    <a:pt x="606" y="11"/>
                  </a:cubicBezTo>
                  <a:cubicBezTo>
                    <a:pt x="433" y="184"/>
                    <a:pt x="433" y="184"/>
                    <a:pt x="433" y="184"/>
                  </a:cubicBezTo>
                  <a:cubicBezTo>
                    <a:pt x="423" y="195"/>
                    <a:pt x="405" y="195"/>
                    <a:pt x="395" y="184"/>
                  </a:cubicBezTo>
                  <a:cubicBezTo>
                    <a:pt x="222" y="11"/>
                    <a:pt x="222" y="11"/>
                    <a:pt x="222" y="11"/>
                  </a:cubicBezTo>
                  <a:cubicBezTo>
                    <a:pt x="211" y="0"/>
                    <a:pt x="203" y="0"/>
                    <a:pt x="192" y="11"/>
                  </a:cubicBezTo>
                  <a:cubicBezTo>
                    <a:pt x="0" y="203"/>
                    <a:pt x="0" y="203"/>
                    <a:pt x="0" y="203"/>
                  </a:cubicBezTo>
                  <a:cubicBezTo>
                    <a:pt x="0" y="420"/>
                    <a:pt x="0" y="420"/>
                    <a:pt x="0" y="420"/>
                  </a:cubicBezTo>
                  <a:cubicBezTo>
                    <a:pt x="188" y="232"/>
                    <a:pt x="188" y="232"/>
                    <a:pt x="188" y="232"/>
                  </a:cubicBezTo>
                  <a:cubicBezTo>
                    <a:pt x="198" y="221"/>
                    <a:pt x="216" y="221"/>
                    <a:pt x="226" y="232"/>
                  </a:cubicBezTo>
                  <a:cubicBezTo>
                    <a:pt x="399" y="405"/>
                    <a:pt x="399" y="405"/>
                    <a:pt x="399" y="405"/>
                  </a:cubicBezTo>
                  <a:cubicBezTo>
                    <a:pt x="410" y="416"/>
                    <a:pt x="418" y="416"/>
                    <a:pt x="429" y="405"/>
                  </a:cubicBezTo>
                  <a:cubicBezTo>
                    <a:pt x="602" y="232"/>
                    <a:pt x="602" y="232"/>
                    <a:pt x="602" y="232"/>
                  </a:cubicBezTo>
                  <a:cubicBezTo>
                    <a:pt x="612" y="221"/>
                    <a:pt x="630" y="221"/>
                    <a:pt x="640" y="232"/>
                  </a:cubicBezTo>
                  <a:cubicBezTo>
                    <a:pt x="813" y="405"/>
                    <a:pt x="813" y="405"/>
                    <a:pt x="813" y="405"/>
                  </a:cubicBezTo>
                  <a:cubicBezTo>
                    <a:pt x="824" y="416"/>
                    <a:pt x="832" y="416"/>
                    <a:pt x="843" y="405"/>
                  </a:cubicBezTo>
                  <a:cubicBezTo>
                    <a:pt x="945" y="302"/>
                    <a:pt x="945" y="302"/>
                    <a:pt x="945" y="302"/>
                  </a:cubicBezTo>
                  <a:cubicBezTo>
                    <a:pt x="945" y="303"/>
                    <a:pt x="945" y="303"/>
                    <a:pt x="945" y="303"/>
                  </a:cubicBezTo>
                  <a:cubicBezTo>
                    <a:pt x="1016" y="232"/>
                    <a:pt x="1016" y="232"/>
                    <a:pt x="1016" y="232"/>
                  </a:cubicBezTo>
                  <a:cubicBezTo>
                    <a:pt x="1022" y="227"/>
                    <a:pt x="1028" y="224"/>
                    <a:pt x="1035" y="224"/>
                  </a:cubicBezTo>
                  <a:cubicBezTo>
                    <a:pt x="1042" y="224"/>
                    <a:pt x="1049" y="227"/>
                    <a:pt x="1054" y="232"/>
                  </a:cubicBezTo>
                  <a:cubicBezTo>
                    <a:pt x="1142" y="320"/>
                    <a:pt x="1142" y="320"/>
                    <a:pt x="1142" y="320"/>
                  </a:cubicBezTo>
                  <a:cubicBezTo>
                    <a:pt x="1142" y="320"/>
                    <a:pt x="1142" y="320"/>
                    <a:pt x="1142" y="320"/>
                  </a:cubicBezTo>
                  <a:cubicBezTo>
                    <a:pt x="1227" y="405"/>
                    <a:pt x="1227" y="405"/>
                    <a:pt x="1227" y="405"/>
                  </a:cubicBezTo>
                  <a:cubicBezTo>
                    <a:pt x="1239" y="416"/>
                    <a:pt x="1246" y="416"/>
                    <a:pt x="1257" y="405"/>
                  </a:cubicBezTo>
                  <a:cubicBezTo>
                    <a:pt x="1430" y="232"/>
                    <a:pt x="1430" y="232"/>
                    <a:pt x="1430" y="232"/>
                  </a:cubicBezTo>
                  <a:cubicBezTo>
                    <a:pt x="1441" y="221"/>
                    <a:pt x="1458" y="221"/>
                    <a:pt x="1469" y="232"/>
                  </a:cubicBezTo>
                  <a:cubicBezTo>
                    <a:pt x="1642" y="405"/>
                    <a:pt x="1642" y="405"/>
                    <a:pt x="1642" y="405"/>
                  </a:cubicBezTo>
                  <a:cubicBezTo>
                    <a:pt x="1653" y="416"/>
                    <a:pt x="1660" y="416"/>
                    <a:pt x="1672" y="405"/>
                  </a:cubicBezTo>
                  <a:cubicBezTo>
                    <a:pt x="1844" y="232"/>
                    <a:pt x="1844" y="232"/>
                    <a:pt x="1844" y="232"/>
                  </a:cubicBezTo>
                  <a:cubicBezTo>
                    <a:pt x="1850" y="227"/>
                    <a:pt x="1856" y="224"/>
                    <a:pt x="1863" y="224"/>
                  </a:cubicBezTo>
                  <a:cubicBezTo>
                    <a:pt x="1870" y="224"/>
                    <a:pt x="1877" y="227"/>
                    <a:pt x="1882" y="232"/>
                  </a:cubicBezTo>
                  <a:cubicBezTo>
                    <a:pt x="2055" y="405"/>
                    <a:pt x="2055" y="405"/>
                    <a:pt x="2055" y="405"/>
                  </a:cubicBezTo>
                  <a:cubicBezTo>
                    <a:pt x="2066" y="416"/>
                    <a:pt x="2074" y="416"/>
                    <a:pt x="2085" y="405"/>
                  </a:cubicBezTo>
                  <a:cubicBezTo>
                    <a:pt x="2258" y="232"/>
                    <a:pt x="2258" y="232"/>
                    <a:pt x="2258" y="232"/>
                  </a:cubicBezTo>
                  <a:cubicBezTo>
                    <a:pt x="2268" y="221"/>
                    <a:pt x="2286" y="221"/>
                    <a:pt x="2296" y="232"/>
                  </a:cubicBezTo>
                  <a:cubicBezTo>
                    <a:pt x="2469" y="405"/>
                    <a:pt x="2469" y="405"/>
                    <a:pt x="2469" y="405"/>
                  </a:cubicBezTo>
                  <a:cubicBezTo>
                    <a:pt x="2480" y="416"/>
                    <a:pt x="2488" y="416"/>
                    <a:pt x="2499" y="405"/>
                  </a:cubicBezTo>
                  <a:cubicBezTo>
                    <a:pt x="2672" y="232"/>
                    <a:pt x="2672" y="232"/>
                    <a:pt x="2672" y="232"/>
                  </a:cubicBezTo>
                  <a:cubicBezTo>
                    <a:pt x="2683" y="221"/>
                    <a:pt x="2700" y="221"/>
                    <a:pt x="2710" y="232"/>
                  </a:cubicBezTo>
                  <a:cubicBezTo>
                    <a:pt x="2898" y="420"/>
                    <a:pt x="2898" y="420"/>
                    <a:pt x="2898" y="420"/>
                  </a:cubicBezTo>
                  <a:cubicBezTo>
                    <a:pt x="2898" y="203"/>
                    <a:pt x="2898" y="203"/>
                    <a:pt x="2898" y="203"/>
                  </a:cubicBezTo>
                  <a:lnTo>
                    <a:pt x="2706" y="1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54" name="Freeform 19"/>
            <p:cNvSpPr>
              <a:spLocks/>
            </p:cNvSpPr>
            <p:nvPr userDrawn="1"/>
          </p:nvSpPr>
          <p:spPr bwMode="auto">
            <a:xfrm>
              <a:off x="4706" y="396"/>
              <a:ext cx="1452" cy="210"/>
            </a:xfrm>
            <a:custGeom>
              <a:avLst/>
              <a:gdLst>
                <a:gd name="T0" fmla="*/ 1341 w 2898"/>
                <a:gd name="T1" fmla="*/ 6 h 419"/>
                <a:gd name="T2" fmla="*/ 1235 w 2898"/>
                <a:gd name="T3" fmla="*/ 92 h 419"/>
                <a:gd name="T4" fmla="*/ 1133 w 2898"/>
                <a:gd name="T5" fmla="*/ 6 h 419"/>
                <a:gd name="T6" fmla="*/ 1028 w 2898"/>
                <a:gd name="T7" fmla="*/ 92 h 419"/>
                <a:gd name="T8" fmla="*/ 986 w 2898"/>
                <a:gd name="T9" fmla="*/ 50 h 419"/>
                <a:gd name="T10" fmla="*/ 933 w 2898"/>
                <a:gd name="T11" fmla="*/ 1 h 419"/>
                <a:gd name="T12" fmla="*/ 888 w 2898"/>
                <a:gd name="T13" fmla="*/ 43 h 419"/>
                <a:gd name="T14" fmla="*/ 840 w 2898"/>
                <a:gd name="T15" fmla="*/ 92 h 419"/>
                <a:gd name="T16" fmla="*/ 734 w 2898"/>
                <a:gd name="T17" fmla="*/ 6 h 419"/>
                <a:gd name="T18" fmla="*/ 632 w 2898"/>
                <a:gd name="T19" fmla="*/ 92 h 419"/>
                <a:gd name="T20" fmla="*/ 526 w 2898"/>
                <a:gd name="T21" fmla="*/ 6 h 419"/>
                <a:gd name="T22" fmla="*/ 511 w 2898"/>
                <a:gd name="T23" fmla="*/ 6 h 419"/>
                <a:gd name="T24" fmla="*/ 405 w 2898"/>
                <a:gd name="T25" fmla="*/ 92 h 419"/>
                <a:gd name="T26" fmla="*/ 304 w 2898"/>
                <a:gd name="T27" fmla="*/ 6 h 419"/>
                <a:gd name="T28" fmla="*/ 198 w 2898"/>
                <a:gd name="T29" fmla="*/ 92 h 419"/>
                <a:gd name="T30" fmla="*/ 96 w 2898"/>
                <a:gd name="T31" fmla="*/ 6 h 419"/>
                <a:gd name="T32" fmla="*/ 0 w 2898"/>
                <a:gd name="T33" fmla="*/ 210 h 419"/>
                <a:gd name="T34" fmla="*/ 113 w 2898"/>
                <a:gd name="T35" fmla="*/ 116 h 419"/>
                <a:gd name="T36" fmla="*/ 215 w 2898"/>
                <a:gd name="T37" fmla="*/ 202 h 419"/>
                <a:gd name="T38" fmla="*/ 321 w 2898"/>
                <a:gd name="T39" fmla="*/ 116 h 419"/>
                <a:gd name="T40" fmla="*/ 422 w 2898"/>
                <a:gd name="T41" fmla="*/ 202 h 419"/>
                <a:gd name="T42" fmla="*/ 473 w 2898"/>
                <a:gd name="T43" fmla="*/ 152 h 419"/>
                <a:gd name="T44" fmla="*/ 519 w 2898"/>
                <a:gd name="T45" fmla="*/ 112 h 419"/>
                <a:gd name="T46" fmla="*/ 572 w 2898"/>
                <a:gd name="T47" fmla="*/ 160 h 419"/>
                <a:gd name="T48" fmla="*/ 615 w 2898"/>
                <a:gd name="T49" fmla="*/ 202 h 419"/>
                <a:gd name="T50" fmla="*/ 716 w 2898"/>
                <a:gd name="T51" fmla="*/ 116 h 419"/>
                <a:gd name="T52" fmla="*/ 823 w 2898"/>
                <a:gd name="T53" fmla="*/ 202 h 419"/>
                <a:gd name="T54" fmla="*/ 924 w 2898"/>
                <a:gd name="T55" fmla="*/ 116 h 419"/>
                <a:gd name="T56" fmla="*/ 943 w 2898"/>
                <a:gd name="T57" fmla="*/ 116 h 419"/>
                <a:gd name="T58" fmla="*/ 1045 w 2898"/>
                <a:gd name="T59" fmla="*/ 202 h 419"/>
                <a:gd name="T60" fmla="*/ 1150 w 2898"/>
                <a:gd name="T61" fmla="*/ 116 h 419"/>
                <a:gd name="T62" fmla="*/ 1252 w 2898"/>
                <a:gd name="T63" fmla="*/ 202 h 419"/>
                <a:gd name="T64" fmla="*/ 1358 w 2898"/>
                <a:gd name="T65" fmla="*/ 116 h 419"/>
                <a:gd name="T66" fmla="*/ 1452 w 2898"/>
                <a:gd name="T67" fmla="*/ 102 h 4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98" h="419">
                  <a:moveTo>
                    <a:pt x="2706" y="11"/>
                  </a:moveTo>
                  <a:cubicBezTo>
                    <a:pt x="2695" y="0"/>
                    <a:pt x="2688" y="0"/>
                    <a:pt x="2676" y="11"/>
                  </a:cubicBezTo>
                  <a:cubicBezTo>
                    <a:pt x="2503" y="184"/>
                    <a:pt x="2503" y="184"/>
                    <a:pt x="2503" y="184"/>
                  </a:cubicBezTo>
                  <a:cubicBezTo>
                    <a:pt x="2493" y="194"/>
                    <a:pt x="2476" y="194"/>
                    <a:pt x="2465" y="184"/>
                  </a:cubicBezTo>
                  <a:cubicBezTo>
                    <a:pt x="2292" y="11"/>
                    <a:pt x="2292" y="11"/>
                    <a:pt x="2292" y="11"/>
                  </a:cubicBezTo>
                  <a:cubicBezTo>
                    <a:pt x="2281" y="0"/>
                    <a:pt x="2273" y="0"/>
                    <a:pt x="2262" y="11"/>
                  </a:cubicBezTo>
                  <a:cubicBezTo>
                    <a:pt x="2089" y="184"/>
                    <a:pt x="2089" y="184"/>
                    <a:pt x="2089" y="184"/>
                  </a:cubicBezTo>
                  <a:cubicBezTo>
                    <a:pt x="2079" y="194"/>
                    <a:pt x="2061" y="194"/>
                    <a:pt x="2051" y="184"/>
                  </a:cubicBezTo>
                  <a:cubicBezTo>
                    <a:pt x="1968" y="101"/>
                    <a:pt x="1968" y="101"/>
                    <a:pt x="1968" y="101"/>
                  </a:cubicBezTo>
                  <a:cubicBezTo>
                    <a:pt x="1968" y="100"/>
                    <a:pt x="1968" y="100"/>
                    <a:pt x="1968" y="100"/>
                  </a:cubicBezTo>
                  <a:cubicBezTo>
                    <a:pt x="1879" y="11"/>
                    <a:pt x="1879" y="11"/>
                    <a:pt x="1879" y="11"/>
                  </a:cubicBezTo>
                  <a:cubicBezTo>
                    <a:pt x="1873" y="5"/>
                    <a:pt x="1868" y="2"/>
                    <a:pt x="1863" y="2"/>
                  </a:cubicBezTo>
                  <a:cubicBezTo>
                    <a:pt x="1859" y="2"/>
                    <a:pt x="1854" y="5"/>
                    <a:pt x="1848" y="11"/>
                  </a:cubicBezTo>
                  <a:cubicBezTo>
                    <a:pt x="1773" y="86"/>
                    <a:pt x="1773" y="86"/>
                    <a:pt x="1773" y="86"/>
                  </a:cubicBezTo>
                  <a:cubicBezTo>
                    <a:pt x="1773" y="87"/>
                    <a:pt x="1773" y="87"/>
                    <a:pt x="1773" y="87"/>
                  </a:cubicBezTo>
                  <a:cubicBezTo>
                    <a:pt x="1676" y="184"/>
                    <a:pt x="1676" y="184"/>
                    <a:pt x="1676" y="184"/>
                  </a:cubicBezTo>
                  <a:cubicBezTo>
                    <a:pt x="1665" y="194"/>
                    <a:pt x="1648" y="194"/>
                    <a:pt x="1637" y="184"/>
                  </a:cubicBezTo>
                  <a:cubicBezTo>
                    <a:pt x="1465" y="11"/>
                    <a:pt x="1465" y="11"/>
                    <a:pt x="1465" y="11"/>
                  </a:cubicBezTo>
                  <a:cubicBezTo>
                    <a:pt x="1453" y="0"/>
                    <a:pt x="1446" y="0"/>
                    <a:pt x="1435" y="11"/>
                  </a:cubicBezTo>
                  <a:cubicBezTo>
                    <a:pt x="1262" y="184"/>
                    <a:pt x="1262" y="184"/>
                    <a:pt x="1262" y="184"/>
                  </a:cubicBezTo>
                  <a:cubicBezTo>
                    <a:pt x="1251" y="194"/>
                    <a:pt x="1234" y="194"/>
                    <a:pt x="1223" y="184"/>
                  </a:cubicBezTo>
                  <a:cubicBezTo>
                    <a:pt x="1050" y="11"/>
                    <a:pt x="1050" y="11"/>
                    <a:pt x="1050" y="11"/>
                  </a:cubicBezTo>
                  <a:cubicBezTo>
                    <a:pt x="1045" y="5"/>
                    <a:pt x="1040" y="2"/>
                    <a:pt x="1035" y="2"/>
                  </a:cubicBezTo>
                  <a:cubicBezTo>
                    <a:pt x="1031" y="2"/>
                    <a:pt x="1026" y="5"/>
                    <a:pt x="1020" y="11"/>
                  </a:cubicBezTo>
                  <a:cubicBezTo>
                    <a:pt x="847" y="184"/>
                    <a:pt x="847" y="184"/>
                    <a:pt x="847" y="184"/>
                  </a:cubicBezTo>
                  <a:cubicBezTo>
                    <a:pt x="837" y="194"/>
                    <a:pt x="819" y="194"/>
                    <a:pt x="809" y="184"/>
                  </a:cubicBezTo>
                  <a:cubicBezTo>
                    <a:pt x="636" y="11"/>
                    <a:pt x="636" y="11"/>
                    <a:pt x="636" y="11"/>
                  </a:cubicBezTo>
                  <a:cubicBezTo>
                    <a:pt x="625" y="0"/>
                    <a:pt x="617" y="0"/>
                    <a:pt x="606" y="11"/>
                  </a:cubicBezTo>
                  <a:cubicBezTo>
                    <a:pt x="433" y="184"/>
                    <a:pt x="433" y="184"/>
                    <a:pt x="433" y="184"/>
                  </a:cubicBezTo>
                  <a:cubicBezTo>
                    <a:pt x="423" y="194"/>
                    <a:pt x="405" y="194"/>
                    <a:pt x="395" y="184"/>
                  </a:cubicBezTo>
                  <a:cubicBezTo>
                    <a:pt x="222" y="11"/>
                    <a:pt x="222" y="11"/>
                    <a:pt x="222" y="11"/>
                  </a:cubicBezTo>
                  <a:cubicBezTo>
                    <a:pt x="211" y="0"/>
                    <a:pt x="203" y="0"/>
                    <a:pt x="192" y="11"/>
                  </a:cubicBezTo>
                  <a:cubicBezTo>
                    <a:pt x="0" y="203"/>
                    <a:pt x="0" y="203"/>
                    <a:pt x="0" y="203"/>
                  </a:cubicBezTo>
                  <a:cubicBezTo>
                    <a:pt x="0" y="419"/>
                    <a:pt x="0" y="419"/>
                    <a:pt x="0" y="419"/>
                  </a:cubicBezTo>
                  <a:cubicBezTo>
                    <a:pt x="188" y="232"/>
                    <a:pt x="188" y="232"/>
                    <a:pt x="188" y="232"/>
                  </a:cubicBezTo>
                  <a:cubicBezTo>
                    <a:pt x="198" y="221"/>
                    <a:pt x="216" y="221"/>
                    <a:pt x="226" y="232"/>
                  </a:cubicBezTo>
                  <a:cubicBezTo>
                    <a:pt x="399" y="404"/>
                    <a:pt x="399" y="404"/>
                    <a:pt x="399" y="404"/>
                  </a:cubicBezTo>
                  <a:cubicBezTo>
                    <a:pt x="410" y="416"/>
                    <a:pt x="418" y="416"/>
                    <a:pt x="429" y="404"/>
                  </a:cubicBezTo>
                  <a:cubicBezTo>
                    <a:pt x="602" y="232"/>
                    <a:pt x="602" y="232"/>
                    <a:pt x="602" y="232"/>
                  </a:cubicBezTo>
                  <a:cubicBezTo>
                    <a:pt x="612" y="221"/>
                    <a:pt x="630" y="221"/>
                    <a:pt x="640" y="232"/>
                  </a:cubicBezTo>
                  <a:cubicBezTo>
                    <a:pt x="813" y="404"/>
                    <a:pt x="813" y="404"/>
                    <a:pt x="813" y="404"/>
                  </a:cubicBezTo>
                  <a:cubicBezTo>
                    <a:pt x="824" y="416"/>
                    <a:pt x="832" y="416"/>
                    <a:pt x="843" y="404"/>
                  </a:cubicBezTo>
                  <a:cubicBezTo>
                    <a:pt x="945" y="302"/>
                    <a:pt x="945" y="302"/>
                    <a:pt x="945" y="302"/>
                  </a:cubicBezTo>
                  <a:cubicBezTo>
                    <a:pt x="945" y="303"/>
                    <a:pt x="945" y="303"/>
                    <a:pt x="945" y="303"/>
                  </a:cubicBezTo>
                  <a:cubicBezTo>
                    <a:pt x="1016" y="232"/>
                    <a:pt x="1016" y="232"/>
                    <a:pt x="1016" y="232"/>
                  </a:cubicBezTo>
                  <a:cubicBezTo>
                    <a:pt x="1022" y="226"/>
                    <a:pt x="1028" y="224"/>
                    <a:pt x="1035" y="224"/>
                  </a:cubicBezTo>
                  <a:cubicBezTo>
                    <a:pt x="1042" y="224"/>
                    <a:pt x="1049" y="226"/>
                    <a:pt x="1054" y="232"/>
                  </a:cubicBezTo>
                  <a:cubicBezTo>
                    <a:pt x="1142" y="320"/>
                    <a:pt x="1142" y="320"/>
                    <a:pt x="1142" y="320"/>
                  </a:cubicBezTo>
                  <a:cubicBezTo>
                    <a:pt x="1142" y="319"/>
                    <a:pt x="1142" y="319"/>
                    <a:pt x="1142" y="319"/>
                  </a:cubicBezTo>
                  <a:cubicBezTo>
                    <a:pt x="1227" y="404"/>
                    <a:pt x="1227" y="404"/>
                    <a:pt x="1227" y="404"/>
                  </a:cubicBezTo>
                  <a:cubicBezTo>
                    <a:pt x="1239" y="416"/>
                    <a:pt x="1246" y="416"/>
                    <a:pt x="1257" y="404"/>
                  </a:cubicBezTo>
                  <a:cubicBezTo>
                    <a:pt x="1430" y="232"/>
                    <a:pt x="1430" y="232"/>
                    <a:pt x="1430" y="232"/>
                  </a:cubicBezTo>
                  <a:cubicBezTo>
                    <a:pt x="1441" y="221"/>
                    <a:pt x="1458" y="221"/>
                    <a:pt x="1469" y="232"/>
                  </a:cubicBezTo>
                  <a:cubicBezTo>
                    <a:pt x="1642" y="404"/>
                    <a:pt x="1642" y="404"/>
                    <a:pt x="1642" y="404"/>
                  </a:cubicBezTo>
                  <a:cubicBezTo>
                    <a:pt x="1653" y="416"/>
                    <a:pt x="1660" y="416"/>
                    <a:pt x="1672" y="404"/>
                  </a:cubicBezTo>
                  <a:cubicBezTo>
                    <a:pt x="1844" y="232"/>
                    <a:pt x="1844" y="232"/>
                    <a:pt x="1844" y="232"/>
                  </a:cubicBezTo>
                  <a:cubicBezTo>
                    <a:pt x="1850" y="226"/>
                    <a:pt x="1856" y="224"/>
                    <a:pt x="1863" y="224"/>
                  </a:cubicBezTo>
                  <a:cubicBezTo>
                    <a:pt x="1870" y="224"/>
                    <a:pt x="1877" y="226"/>
                    <a:pt x="1882" y="232"/>
                  </a:cubicBezTo>
                  <a:cubicBezTo>
                    <a:pt x="2055" y="404"/>
                    <a:pt x="2055" y="404"/>
                    <a:pt x="2055" y="404"/>
                  </a:cubicBezTo>
                  <a:cubicBezTo>
                    <a:pt x="2066" y="416"/>
                    <a:pt x="2074" y="416"/>
                    <a:pt x="2085" y="404"/>
                  </a:cubicBezTo>
                  <a:cubicBezTo>
                    <a:pt x="2258" y="232"/>
                    <a:pt x="2258" y="232"/>
                    <a:pt x="2258" y="232"/>
                  </a:cubicBezTo>
                  <a:cubicBezTo>
                    <a:pt x="2268" y="221"/>
                    <a:pt x="2286" y="221"/>
                    <a:pt x="2296" y="232"/>
                  </a:cubicBezTo>
                  <a:cubicBezTo>
                    <a:pt x="2469" y="404"/>
                    <a:pt x="2469" y="404"/>
                    <a:pt x="2469" y="404"/>
                  </a:cubicBezTo>
                  <a:cubicBezTo>
                    <a:pt x="2480" y="416"/>
                    <a:pt x="2488" y="416"/>
                    <a:pt x="2499" y="404"/>
                  </a:cubicBezTo>
                  <a:cubicBezTo>
                    <a:pt x="2672" y="232"/>
                    <a:pt x="2672" y="232"/>
                    <a:pt x="2672" y="232"/>
                  </a:cubicBezTo>
                  <a:cubicBezTo>
                    <a:pt x="2683" y="221"/>
                    <a:pt x="2700" y="221"/>
                    <a:pt x="2710" y="232"/>
                  </a:cubicBezTo>
                  <a:cubicBezTo>
                    <a:pt x="2898" y="419"/>
                    <a:pt x="2898" y="419"/>
                    <a:pt x="2898" y="419"/>
                  </a:cubicBezTo>
                  <a:cubicBezTo>
                    <a:pt x="2898" y="203"/>
                    <a:pt x="2898" y="203"/>
                    <a:pt x="2898" y="203"/>
                  </a:cubicBezTo>
                  <a:lnTo>
                    <a:pt x="2706" y="11"/>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Tree>
    <p:extLst>
      <p:ext uri="{BB962C8B-B14F-4D97-AF65-F5344CB8AC3E}">
        <p14:creationId xmlns:p14="http://schemas.microsoft.com/office/powerpoint/2010/main" val="3750273303"/>
      </p:ext>
    </p:extLst>
  </p:cSld>
  <p:clrMap bg1="lt1" tx1="dk1" bg2="lt2" tx2="dk2" accent1="accent1" accent2="accent2" accent3="accent3" accent4="accent4" accent5="accent5" accent6="accent6" hlink="hlink" folHlink="folHlink"/>
  <p:sldLayoutIdLst>
    <p:sldLayoutId id="214748371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2" indent="-342892"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31" indent="-285743"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972" indent="-228594"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348" indent="-228594"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6851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77AB14-F96A-4E9F-97A2-C168C80B52FD}" type="datetimeFigureOut">
              <a:rPr lang="en-GB"/>
              <a:pPr>
                <a:defRPr/>
              </a:pPr>
              <a:t>13/10/2023</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584CE8-94C9-47D3-9A9C-2BD9AA450E29}" type="slidenum">
              <a:rPr lang="en-GB"/>
              <a:pPr>
                <a:defRPr/>
              </a:pPr>
              <a:t>‹#›</a:t>
            </a:fld>
            <a:endParaRPr lang="en-GB"/>
          </a:p>
        </p:txBody>
      </p:sp>
    </p:spTree>
    <p:extLst>
      <p:ext uri="{BB962C8B-B14F-4D97-AF65-F5344CB8AC3E}">
        <p14:creationId xmlns:p14="http://schemas.microsoft.com/office/powerpoint/2010/main" val="14701920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lgn="l" rtl="0" eaLnBrk="0" fontAlgn="base" hangingPunct="0">
        <a:spcBef>
          <a:spcPct val="0"/>
        </a:spcBef>
        <a:spcAft>
          <a:spcPct val="0"/>
        </a:spcAft>
        <a:defRPr sz="4000" b="1" kern="1200">
          <a:solidFill>
            <a:srgbClr val="FFFFFF"/>
          </a:solidFill>
          <a:latin typeface="+mj-lt"/>
          <a:ea typeface="+mj-ea"/>
          <a:cs typeface="+mj-cs"/>
        </a:defRPr>
      </a:lvl1pPr>
      <a:lvl2pPr algn="l" rtl="0" eaLnBrk="0" fontAlgn="base" hangingPunct="0">
        <a:spcBef>
          <a:spcPct val="0"/>
        </a:spcBef>
        <a:spcAft>
          <a:spcPct val="0"/>
        </a:spcAft>
        <a:defRPr sz="4000" b="1">
          <a:solidFill>
            <a:srgbClr val="FFFFFF"/>
          </a:solidFill>
          <a:latin typeface="Calibri" pitchFamily="34" charset="0"/>
        </a:defRPr>
      </a:lvl2pPr>
      <a:lvl3pPr algn="l" rtl="0" eaLnBrk="0" fontAlgn="base" hangingPunct="0">
        <a:spcBef>
          <a:spcPct val="0"/>
        </a:spcBef>
        <a:spcAft>
          <a:spcPct val="0"/>
        </a:spcAft>
        <a:defRPr sz="4000" b="1">
          <a:solidFill>
            <a:srgbClr val="FFFFFF"/>
          </a:solidFill>
          <a:latin typeface="Calibri" pitchFamily="34" charset="0"/>
        </a:defRPr>
      </a:lvl3pPr>
      <a:lvl4pPr algn="l" rtl="0" eaLnBrk="0" fontAlgn="base" hangingPunct="0">
        <a:spcBef>
          <a:spcPct val="0"/>
        </a:spcBef>
        <a:spcAft>
          <a:spcPct val="0"/>
        </a:spcAft>
        <a:defRPr sz="4000" b="1">
          <a:solidFill>
            <a:srgbClr val="FFFFFF"/>
          </a:solidFill>
          <a:latin typeface="Calibri" pitchFamily="34" charset="0"/>
        </a:defRPr>
      </a:lvl4pPr>
      <a:lvl5pPr algn="l" rtl="0" eaLnBrk="0" fontAlgn="base" hangingPunct="0">
        <a:spcBef>
          <a:spcPct val="0"/>
        </a:spcBef>
        <a:spcAft>
          <a:spcPct val="0"/>
        </a:spcAft>
        <a:defRPr sz="4000" b="1">
          <a:solidFill>
            <a:srgbClr val="FFFFF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88"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5" indent="-179388"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2pPr>
      <a:lvl3pPr marL="719138" indent="-179388"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0" indent="-179388"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3" indent="-179388" algn="l" rtl="0" eaLnBrk="0" fontAlgn="base" hangingPunct="0">
        <a:spcBef>
          <a:spcPts val="400"/>
        </a:spcBef>
        <a:spcAft>
          <a:spcPct val="0"/>
        </a:spcAft>
        <a:buFont typeface="Arial" charset="0"/>
        <a:buChar char="•"/>
        <a:defRPr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mbsdasv.org.uk/web/guidance_for_professionals/86057" TargetMode="External"/><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hyperlink" Target="https://www.cambsdasv.org.uk/web/trauma_cards/66046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cccandpcc.sharepoint.com/:w:/r/sites/CCCandPCCAdultToolkit/_layouts/15/Doc.aspx?sourcedoc=%7BBE82C441-9ABF-42E7-BC1B-44776C54AE93%7D&amp;file=Notification%20of%20Concerns%20(NoC)%20v4.docx&amp;action=default&amp;mobileredirect=true&amp;DefaultItemOpen=1&amp;cid=7f09a6d0-1020-4023-9359-220f515fec03"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safeguardingcambspeterborough.org.uk/adults-board/cpsabprocedures/selfneglect/"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www.peterbates.org.uk/" TargetMode="External"/><Relationship Id="rId5" Type="http://schemas.openxmlformats.org/officeDocument/2006/relationships/image" Target="../media/image20.png"/><Relationship Id="rId4" Type="http://schemas.openxmlformats.org/officeDocument/2006/relationships/hyperlink" Target="http://peterbates.org.uk/wp-content/uploads/2017/04/vilebodies_-_most_recen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egislation.gov.uk/ukpga/2021/17/section/1/enacted"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s://www.local.gov.uk/sites/default/files/documents/adult-safeguarding-and-do-cf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dtgroup.org/the-disabilities-trust-news-and-media/news/the-disabilities-trust-continues-to-highlight-the-link-between-brain-injuries-and-domestic-abuse" TargetMode="External"/><Relationship Id="rId2" Type="http://schemas.openxmlformats.org/officeDocument/2006/relationships/hyperlink" Target="https://www.theguardian.com/society/2019/jul/29/domestic-abuse-victim-to-go-into-hiding-as-ex-freed-after-six-months" TargetMode="External"/><Relationship Id="rId1" Type="http://schemas.openxmlformats.org/officeDocument/2006/relationships/slideLayout" Target="../slideLayouts/slideLayout8.xml"/><Relationship Id="rId4" Type="http://schemas.openxmlformats.org/officeDocument/2006/relationships/hyperlink" Target="https://www.mentalcapacitylawandpolicy.org.uk/coercive-control-capacity-and-the-resolution-of-an-ethical-dilemm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afeguardingcambspeterborough.org.uk/home/virtual-briefings-sways/marm-sway/"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hyperlink" Target="mailto:Christine.jones@cambridgeshire.gov.uk" TargetMode="External"/><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536" y="2571749"/>
            <a:ext cx="7704856" cy="1368425"/>
          </a:xfrm>
        </p:spPr>
        <p:txBody>
          <a:bodyPr/>
          <a:lstStyle/>
          <a:p>
            <a:r>
              <a:rPr lang="en-GB" altLang="en-US" sz="2800" dirty="0"/>
              <a:t>Safeguarding Adults &amp; Domestic Abuse Champions </a:t>
            </a:r>
          </a:p>
          <a:p>
            <a:r>
              <a:rPr lang="en-GB" altLang="en-US" sz="2800" dirty="0"/>
              <a:t>Understanding domestic abuse and safeguarding adults</a:t>
            </a:r>
            <a:r>
              <a:rPr lang="en-GB" altLang="en-US" sz="2800" i="1" dirty="0"/>
              <a:t> </a:t>
            </a:r>
            <a:endParaRPr lang="en-GB" altLang="en-US" sz="2800" dirty="0"/>
          </a:p>
          <a:p>
            <a:endParaRPr lang="en-GB" altLang="en-US" sz="2800" dirty="0"/>
          </a:p>
        </p:txBody>
      </p:sp>
      <p:sp>
        <p:nvSpPr>
          <p:cNvPr id="8195" name="Text Placeholder 4"/>
          <p:cNvSpPr>
            <a:spLocks noGrp="1"/>
          </p:cNvSpPr>
          <p:nvPr>
            <p:ph type="body" sz="quarter" idx="11"/>
          </p:nvPr>
        </p:nvSpPr>
        <p:spPr bwMode="auto">
          <a:xfrm>
            <a:off x="467544" y="3435846"/>
            <a:ext cx="5832003" cy="115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altLang="en-US" sz="1800" b="1" dirty="0"/>
              <a:t>Facilitator</a:t>
            </a:r>
          </a:p>
          <a:p>
            <a:pPr eaLnBrk="1" hangingPunct="1">
              <a:spcBef>
                <a:spcPct val="0"/>
              </a:spcBef>
            </a:pPr>
            <a:r>
              <a:rPr lang="en-GB" altLang="en-US" sz="1800" dirty="0"/>
              <a:t>Christine Jones – Safeguarding Adults  Training and Development Manager, Cambridgeshire County Council</a:t>
            </a:r>
          </a:p>
          <a:p>
            <a:pPr eaLnBrk="1" hangingPunct="1">
              <a:spcBef>
                <a:spcPct val="0"/>
              </a:spcBef>
            </a:pPr>
            <a:endParaRPr lang="en-GB" altLang="en-US" sz="1800" dirty="0"/>
          </a:p>
          <a:p>
            <a:pPr eaLnBrk="1" hangingPunct="1">
              <a:spcBef>
                <a:spcPct val="0"/>
              </a:spcBef>
            </a:pPr>
            <a:r>
              <a:rPr lang="en-GB" altLang="en-US" sz="1800" dirty="0"/>
              <a:t>2023</a:t>
            </a:r>
          </a:p>
          <a:p>
            <a:pPr eaLnBrk="1" hangingPunct="1">
              <a:spcBef>
                <a:spcPct val="0"/>
              </a:spcBef>
            </a:pPr>
            <a:endParaRPr lang="en-GB" altLang="en-US" dirty="0"/>
          </a:p>
        </p:txBody>
      </p:sp>
      <p:pic>
        <p:nvPicPr>
          <p:cNvPr id="6" name="Picture 2" descr="Untitled.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67999" y="3255961"/>
            <a:ext cx="2532816" cy="1757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49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E0D0-A287-A90D-0EFA-F6653E743947}"/>
              </a:ext>
            </a:extLst>
          </p:cNvPr>
          <p:cNvSpPr>
            <a:spLocks noGrp="1"/>
          </p:cNvSpPr>
          <p:nvPr>
            <p:ph type="title"/>
          </p:nvPr>
        </p:nvSpPr>
        <p:spPr>
          <a:xfrm>
            <a:off x="136402" y="22405"/>
            <a:ext cx="8278368" cy="1096565"/>
          </a:xfrm>
        </p:spPr>
        <p:txBody>
          <a:bodyPr vert="horz" lIns="68580" tIns="34290" rIns="68580" bIns="34290" rtlCol="0" anchor="ctr">
            <a:normAutofit/>
          </a:bodyPr>
          <a:lstStyle/>
          <a:p>
            <a:r>
              <a:rPr lang="en-GB" sz="2325" dirty="0">
                <a:latin typeface="+mn-lt"/>
              </a:rPr>
              <a:t>Consider: Care Act s68.3 (Safeguarding Enquiries/SAR’s)</a:t>
            </a:r>
          </a:p>
        </p:txBody>
      </p:sp>
      <p:sp>
        <p:nvSpPr>
          <p:cNvPr id="5" name="TextBox 4">
            <a:extLst>
              <a:ext uri="{FF2B5EF4-FFF2-40B4-BE49-F238E27FC236}">
                <a16:creationId xmlns:a16="http://schemas.microsoft.com/office/drawing/2014/main" id="{67227628-3390-9E4E-A156-9F14897A4BDE}"/>
              </a:ext>
            </a:extLst>
          </p:cNvPr>
          <p:cNvSpPr txBox="1"/>
          <p:nvPr/>
        </p:nvSpPr>
        <p:spPr>
          <a:xfrm>
            <a:off x="745435" y="1086059"/>
            <a:ext cx="4661489" cy="3086100"/>
          </a:xfrm>
          <a:prstGeom prst="rect">
            <a:avLst/>
          </a:prstGeom>
        </p:spPr>
        <p:txBody>
          <a:bodyPr vert="horz" lIns="68580" tIns="34290" rIns="68580" bIns="34290" rtlCol="0">
            <a:normAutofit/>
          </a:bodyPr>
          <a:lstStyle/>
          <a:p>
            <a:pPr defTabSz="685800" fontAlgn="auto">
              <a:lnSpc>
                <a:spcPct val="90000"/>
              </a:lnSpc>
              <a:spcBef>
                <a:spcPts val="0"/>
              </a:spcBef>
              <a:spcAft>
                <a:spcPts val="450"/>
              </a:spcAft>
              <a:buFont typeface="Arial" panose="020B0604020202020204" pitchFamily="34" charset="0"/>
              <a:buChar char="•"/>
            </a:pPr>
            <a:r>
              <a:rPr lang="en-GB" sz="1650" dirty="0">
                <a:solidFill>
                  <a:srgbClr val="002060"/>
                </a:solidFill>
                <a:latin typeface="Calibri" panose="020F0502020204030204"/>
                <a:cs typeface="+mn-cs"/>
              </a:rPr>
              <a:t>(3)The condition is that the local authority considers that, were an independent advocate not to be available, </a:t>
            </a:r>
            <a:r>
              <a:rPr lang="en-GB" sz="1650" dirty="0">
                <a:solidFill>
                  <a:srgbClr val="FF0000"/>
                </a:solidFill>
                <a:latin typeface="Calibri" panose="020F0502020204030204"/>
                <a:cs typeface="+mn-cs"/>
              </a:rPr>
              <a:t>the individual would experience substantial difficulty in </a:t>
            </a:r>
            <a:r>
              <a:rPr lang="en-GB" sz="1650" dirty="0">
                <a:solidFill>
                  <a:srgbClr val="002060"/>
                </a:solidFill>
                <a:latin typeface="Calibri" panose="020F0502020204030204"/>
                <a:cs typeface="+mn-cs"/>
              </a:rPr>
              <a:t>doing one or more of the following—</a:t>
            </a:r>
          </a:p>
          <a:p>
            <a:pPr defTabSz="685800" fontAlgn="auto">
              <a:lnSpc>
                <a:spcPct val="90000"/>
              </a:lnSpc>
              <a:spcBef>
                <a:spcPts val="0"/>
              </a:spcBef>
              <a:spcAft>
                <a:spcPts val="450"/>
              </a:spcAft>
              <a:buFont typeface="Arial" panose="020B0604020202020204" pitchFamily="34" charset="0"/>
              <a:buChar char="•"/>
            </a:pPr>
            <a:r>
              <a:rPr lang="en-GB" sz="1650" dirty="0">
                <a:solidFill>
                  <a:srgbClr val="002060"/>
                </a:solidFill>
                <a:latin typeface="Calibri" panose="020F0502020204030204"/>
                <a:cs typeface="+mn-cs"/>
              </a:rPr>
              <a:t>(a)understanding relevant information;</a:t>
            </a:r>
          </a:p>
          <a:p>
            <a:pPr defTabSz="685800" fontAlgn="auto">
              <a:lnSpc>
                <a:spcPct val="90000"/>
              </a:lnSpc>
              <a:spcBef>
                <a:spcPts val="0"/>
              </a:spcBef>
              <a:spcAft>
                <a:spcPts val="450"/>
              </a:spcAft>
              <a:buFont typeface="Arial" panose="020B0604020202020204" pitchFamily="34" charset="0"/>
              <a:buChar char="•"/>
            </a:pPr>
            <a:r>
              <a:rPr lang="en-GB" sz="1650" dirty="0">
                <a:solidFill>
                  <a:srgbClr val="002060"/>
                </a:solidFill>
                <a:latin typeface="Calibri" panose="020F0502020204030204"/>
                <a:cs typeface="+mn-cs"/>
              </a:rPr>
              <a:t>(b)retaining that information;</a:t>
            </a:r>
          </a:p>
          <a:p>
            <a:pPr defTabSz="685800" fontAlgn="auto">
              <a:lnSpc>
                <a:spcPct val="90000"/>
              </a:lnSpc>
              <a:spcBef>
                <a:spcPts val="0"/>
              </a:spcBef>
              <a:spcAft>
                <a:spcPts val="450"/>
              </a:spcAft>
              <a:buFont typeface="Arial" panose="020B0604020202020204" pitchFamily="34" charset="0"/>
              <a:buChar char="•"/>
            </a:pPr>
            <a:r>
              <a:rPr lang="en-GB" sz="1650" dirty="0">
                <a:solidFill>
                  <a:srgbClr val="002060"/>
                </a:solidFill>
                <a:latin typeface="Calibri" panose="020F0502020204030204"/>
                <a:cs typeface="+mn-cs"/>
              </a:rPr>
              <a:t>(c)using or weighing that information as part of the process of </a:t>
            </a:r>
            <a:r>
              <a:rPr lang="en-GB" sz="1650" dirty="0">
                <a:solidFill>
                  <a:srgbClr val="FF0000"/>
                </a:solidFill>
                <a:latin typeface="Calibri" panose="020F0502020204030204"/>
                <a:cs typeface="+mn-cs"/>
              </a:rPr>
              <a:t>being involved</a:t>
            </a:r>
            <a:r>
              <a:rPr lang="en-GB" sz="1650" dirty="0">
                <a:solidFill>
                  <a:srgbClr val="002060"/>
                </a:solidFill>
                <a:latin typeface="Calibri" panose="020F0502020204030204"/>
                <a:cs typeface="+mn-cs"/>
              </a:rPr>
              <a:t>;</a:t>
            </a:r>
          </a:p>
          <a:p>
            <a:pPr defTabSz="685800" fontAlgn="auto">
              <a:lnSpc>
                <a:spcPct val="90000"/>
              </a:lnSpc>
              <a:spcBef>
                <a:spcPts val="0"/>
              </a:spcBef>
              <a:spcAft>
                <a:spcPts val="450"/>
              </a:spcAft>
              <a:buFont typeface="Arial" panose="020B0604020202020204" pitchFamily="34" charset="0"/>
              <a:buChar char="•"/>
            </a:pPr>
            <a:r>
              <a:rPr lang="en-GB" sz="1650" dirty="0">
                <a:solidFill>
                  <a:srgbClr val="002060"/>
                </a:solidFill>
                <a:latin typeface="Calibri" panose="020F0502020204030204"/>
                <a:cs typeface="+mn-cs"/>
              </a:rPr>
              <a:t>(d)communicating the individual’s views, wishes or feelings (whether by talking, using sign language or any other means)*.  </a:t>
            </a:r>
          </a:p>
        </p:txBody>
      </p:sp>
      <p:pic>
        <p:nvPicPr>
          <p:cNvPr id="6" name="Picture 5" descr="A person sitting on a question mark&#10;&#10;Description automatically generated with medium confidence">
            <a:extLst>
              <a:ext uri="{FF2B5EF4-FFF2-40B4-BE49-F238E27FC236}">
                <a16:creationId xmlns:a16="http://schemas.microsoft.com/office/drawing/2014/main" id="{817EEDF1-580B-3312-479D-A746AC329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104" y="1478550"/>
            <a:ext cx="3684896" cy="3086100"/>
          </a:xfrm>
          <a:prstGeom prst="rect">
            <a:avLst/>
          </a:prstGeom>
          <a:noFill/>
        </p:spPr>
      </p:pic>
      <p:sp>
        <p:nvSpPr>
          <p:cNvPr id="3" name="Slide Number Placeholder 2">
            <a:extLst>
              <a:ext uri="{FF2B5EF4-FFF2-40B4-BE49-F238E27FC236}">
                <a16:creationId xmlns:a16="http://schemas.microsoft.com/office/drawing/2014/main" id="{7BCD597D-E544-5DB2-3378-9BB7CFFB3F74}"/>
              </a:ext>
            </a:extLst>
          </p:cNvPr>
          <p:cNvSpPr>
            <a:spLocks noGrp="1"/>
          </p:cNvSpPr>
          <p:nvPr>
            <p:ph type="sldNum" sz="quarter" idx="11"/>
          </p:nvPr>
        </p:nvSpPr>
        <p:spPr>
          <a:xfrm>
            <a:off x="260608" y="4785899"/>
            <a:ext cx="405000" cy="270000"/>
          </a:xfrm>
        </p:spPr>
        <p:txBody>
          <a:bodyPr vert="horz" lIns="68580" tIns="34290" rIns="68580" bIns="34290" rtlCol="0" anchor="ctr">
            <a:normAutofit/>
          </a:bodyPr>
          <a:lstStyle/>
          <a:p>
            <a:pPr defTabSz="685800" fontAlgn="auto">
              <a:spcBef>
                <a:spcPts val="0"/>
              </a:spcBef>
              <a:spcAft>
                <a:spcPts val="450"/>
              </a:spcAft>
              <a:defRPr/>
            </a:pPr>
            <a:fld id="{B3FCCE63-C53D-47CB-9EA0-CA449EAB065F}" type="slidenum">
              <a:rPr lang="en-US">
                <a:solidFill>
                  <a:prstClr val="black">
                    <a:tint val="75000"/>
                  </a:prstClr>
                </a:solidFill>
                <a:latin typeface="Calibri" panose="020F0502020204030204"/>
                <a:cs typeface="+mn-cs"/>
              </a:rPr>
              <a:pPr defTabSz="685800" fontAlgn="auto">
                <a:spcBef>
                  <a:spcPts val="0"/>
                </a:spcBef>
                <a:spcAft>
                  <a:spcPts val="450"/>
                </a:spcAft>
                <a:defRPr/>
              </a:pPr>
              <a:t>10</a:t>
            </a:fld>
            <a:endParaRPr lang="en-US">
              <a:solidFill>
                <a:prstClr val="black">
                  <a:tint val="75000"/>
                </a:prstClr>
              </a:solidFill>
              <a:latin typeface="Calibri" panose="020F0502020204030204"/>
              <a:cs typeface="+mn-cs"/>
            </a:endParaRPr>
          </a:p>
        </p:txBody>
      </p:sp>
      <p:sp>
        <p:nvSpPr>
          <p:cNvPr id="7" name="TextBox 6">
            <a:extLst>
              <a:ext uri="{FF2B5EF4-FFF2-40B4-BE49-F238E27FC236}">
                <a16:creationId xmlns:a16="http://schemas.microsoft.com/office/drawing/2014/main" id="{8F4CF00F-2B20-2A74-4814-345A4ABFD8D6}"/>
              </a:ext>
            </a:extLst>
          </p:cNvPr>
          <p:cNvSpPr txBox="1"/>
          <p:nvPr/>
        </p:nvSpPr>
        <p:spPr>
          <a:xfrm>
            <a:off x="821239" y="4070074"/>
            <a:ext cx="450988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800" fontAlgn="auto">
              <a:spcBef>
                <a:spcPts val="0"/>
              </a:spcBef>
              <a:spcAft>
                <a:spcPts val="0"/>
              </a:spcAft>
            </a:pPr>
            <a:r>
              <a:rPr lang="en-GB" sz="2400" b="1" dirty="0">
                <a:solidFill>
                  <a:srgbClr val="002060"/>
                </a:solidFill>
                <a:latin typeface="Calibri" panose="020F0502020204030204"/>
              </a:rPr>
              <a:t>What does this remind you of?</a:t>
            </a:r>
          </a:p>
        </p:txBody>
      </p:sp>
      <p:sp>
        <p:nvSpPr>
          <p:cNvPr id="4" name="TextBox 3">
            <a:extLst>
              <a:ext uri="{FF2B5EF4-FFF2-40B4-BE49-F238E27FC236}">
                <a16:creationId xmlns:a16="http://schemas.microsoft.com/office/drawing/2014/main" id="{AAB09BB6-7E9F-32B7-1283-8D449133A7DD}"/>
              </a:ext>
            </a:extLst>
          </p:cNvPr>
          <p:cNvSpPr txBox="1"/>
          <p:nvPr/>
        </p:nvSpPr>
        <p:spPr>
          <a:xfrm>
            <a:off x="7596336" y="3291830"/>
            <a:ext cx="136815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*NEW Interpreting and </a:t>
            </a:r>
            <a:r>
              <a:rPr lang="en-GB" b="1" dirty="0">
                <a:hlinkClick r:id="rId3"/>
              </a:rPr>
              <a:t>translation</a:t>
            </a:r>
            <a:r>
              <a:rPr lang="en-GB" b="1" dirty="0"/>
              <a:t> guidance</a:t>
            </a:r>
          </a:p>
        </p:txBody>
      </p:sp>
      <p:sp>
        <p:nvSpPr>
          <p:cNvPr id="8" name="TextBox 7">
            <a:extLst>
              <a:ext uri="{FF2B5EF4-FFF2-40B4-BE49-F238E27FC236}">
                <a16:creationId xmlns:a16="http://schemas.microsoft.com/office/drawing/2014/main" id="{29785580-D7BE-77F2-201A-C83229554EBA}"/>
              </a:ext>
            </a:extLst>
          </p:cNvPr>
          <p:cNvSpPr txBox="1"/>
          <p:nvPr/>
        </p:nvSpPr>
        <p:spPr>
          <a:xfrm>
            <a:off x="797119" y="4694575"/>
            <a:ext cx="4637865"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GB" i="1" dirty="0">
                <a:hlinkClick r:id="rId4"/>
              </a:rPr>
              <a:t>Be aware of the current trauma cards pilot</a:t>
            </a:r>
            <a:endParaRPr lang="en-GB" i="1" dirty="0"/>
          </a:p>
        </p:txBody>
      </p:sp>
    </p:spTree>
    <p:extLst>
      <p:ext uri="{BB962C8B-B14F-4D97-AF65-F5344CB8AC3E}">
        <p14:creationId xmlns:p14="http://schemas.microsoft.com/office/powerpoint/2010/main" val="13346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67544" y="1029782"/>
            <a:ext cx="3271837" cy="481012"/>
          </a:xfrm>
          <a:prstGeom prst="line">
            <a:avLst/>
          </a:prstGeom>
          <a:ln w="28575">
            <a:headEnd/>
            <a:tailEnd/>
          </a:ln>
        </p:spPr>
        <p:style>
          <a:lnRef idx="1">
            <a:schemeClr val="accent2"/>
          </a:lnRef>
          <a:fillRef idx="0">
            <a:schemeClr val="accent2"/>
          </a:fillRef>
          <a:effectRef idx="0">
            <a:schemeClr val="accent2"/>
          </a:effectRef>
          <a:fontRef idx="minor">
            <a:schemeClr val="tx1"/>
          </a:fontRef>
        </p:style>
      </p:cxnSp>
      <p:cxnSp>
        <p:nvCxnSpPr>
          <p:cNvPr id="5" name="Straight Connector 4"/>
          <p:cNvCxnSpPr>
            <a:cxnSpLocks noChangeShapeType="1"/>
          </p:cNvCxnSpPr>
          <p:nvPr/>
        </p:nvCxnSpPr>
        <p:spPr bwMode="auto">
          <a:xfrm flipH="1">
            <a:off x="400074" y="987574"/>
            <a:ext cx="3406775" cy="481012"/>
          </a:xfrm>
          <a:prstGeom prst="line">
            <a:avLst/>
          </a:prstGeom>
          <a:ln w="28575">
            <a:headEnd/>
            <a:tailEnd/>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755576" y="987574"/>
            <a:ext cx="3600400" cy="5400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2F5D"/>
                </a:solidFill>
                <a:effectLst/>
                <a:uLnTx/>
                <a:uFillTx/>
                <a:latin typeface="Calibri" pitchFamily="34" charset="0"/>
                <a:ea typeface="+mn-ea"/>
                <a:cs typeface="Arial" charset="0"/>
              </a:rPr>
              <a:t>Vulnerable Adult</a:t>
            </a:r>
          </a:p>
        </p:txBody>
      </p:sp>
      <p:sp>
        <p:nvSpPr>
          <p:cNvPr id="7" name="TextBox 6"/>
          <p:cNvSpPr txBox="1"/>
          <p:nvPr/>
        </p:nvSpPr>
        <p:spPr>
          <a:xfrm>
            <a:off x="5076056" y="843558"/>
            <a:ext cx="3496418"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2F5D"/>
                </a:solidFill>
                <a:effectLst/>
                <a:uLnTx/>
                <a:uFillTx/>
                <a:latin typeface="Calibri" pitchFamily="34" charset="0"/>
                <a:ea typeface="+mn-ea"/>
                <a:cs typeface="Arial" charset="0"/>
              </a:rPr>
              <a:t>Adult with care and support needs</a:t>
            </a:r>
          </a:p>
        </p:txBody>
      </p:sp>
      <p:cxnSp>
        <p:nvCxnSpPr>
          <p:cNvPr id="9" name="Straight Arrow Connector 8"/>
          <p:cNvCxnSpPr/>
          <p:nvPr/>
        </p:nvCxnSpPr>
        <p:spPr>
          <a:xfrm flipV="1">
            <a:off x="3563888" y="1228080"/>
            <a:ext cx="1440160" cy="294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48" y="1833724"/>
            <a:ext cx="22320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724128" y="2000411"/>
            <a:ext cx="2097087" cy="2151063"/>
          </a:xfrm>
        </p:spPr>
      </p:pic>
      <p:sp>
        <p:nvSpPr>
          <p:cNvPr id="14" name="TextBox 1"/>
          <p:cNvSpPr txBox="1">
            <a:spLocks noChangeArrowheads="1"/>
          </p:cNvSpPr>
          <p:nvPr/>
        </p:nvSpPr>
        <p:spPr bwMode="auto">
          <a:xfrm>
            <a:off x="400074" y="4443750"/>
            <a:ext cx="81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Calibri" panose="020F0502020204030204" pitchFamily="34" charset="0"/>
                <a:ea typeface="MS PGothic" panose="020B0600070205080204" pitchFamily="34" charset="-128"/>
              </a:defRPr>
            </a:lvl1pPr>
            <a:lvl2pPr marL="742950" indent="-285750">
              <a:spcBef>
                <a:spcPct val="20000"/>
              </a:spcBef>
              <a:buClr>
                <a:srgbClr val="00A0E2"/>
              </a:buClr>
              <a:buFont typeface="Wingdings" panose="05000000000000000000" pitchFamily="2" charset="2"/>
              <a:buChar char="w"/>
              <a:defRPr sz="2800">
                <a:solidFill>
                  <a:srgbClr val="002346"/>
                </a:solidFill>
                <a:latin typeface="Calibri" panose="020F0502020204030204" pitchFamily="34" charset="0"/>
                <a:ea typeface="MS PGothic" panose="020B0600070205080204" pitchFamily="34" charset="-128"/>
              </a:defRPr>
            </a:lvl2pPr>
            <a:lvl3pPr marL="1143000" indent="-228600">
              <a:spcBef>
                <a:spcPct val="20000"/>
              </a:spcBef>
              <a:buClr>
                <a:srgbClr val="00A0E2"/>
              </a:buClr>
              <a:buFont typeface="Wingdings" panose="05000000000000000000" pitchFamily="2" charset="2"/>
              <a:buChar char="w"/>
              <a:defRPr sz="2400">
                <a:solidFill>
                  <a:srgbClr val="002346"/>
                </a:solidFill>
                <a:latin typeface="Calibri" panose="020F0502020204030204" pitchFamily="34" charset="0"/>
                <a:ea typeface="MS PGothic" panose="020B0600070205080204" pitchFamily="34" charset="-128"/>
              </a:defRPr>
            </a:lvl3pPr>
            <a:lvl4pPr marL="1600200" indent="-228600">
              <a:spcBef>
                <a:spcPct val="20000"/>
              </a:spcBef>
              <a:defRPr sz="2000">
                <a:solidFill>
                  <a:srgbClr val="000099"/>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0099"/>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charset="0"/>
              </a:rPr>
              <a:t>Who may be an adult with care and support needs?</a:t>
            </a:r>
            <a:endParaRPr kumimoji="0" lang="en-US" altLang="en-US" sz="28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303" y="2744949"/>
            <a:ext cx="1543942" cy="1291608"/>
          </a:xfrm>
          <a:prstGeom prst="rect">
            <a:avLst/>
          </a:prstGeom>
        </p:spPr>
      </p:pic>
    </p:spTree>
    <p:extLst>
      <p:ext uri="{BB962C8B-B14F-4D97-AF65-F5344CB8AC3E}">
        <p14:creationId xmlns:p14="http://schemas.microsoft.com/office/powerpoint/2010/main" val="9184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An adult with care and support needs:</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 name="Rectangle 2"/>
          <p:cNvSpPr/>
          <p:nvPr/>
        </p:nvSpPr>
        <p:spPr>
          <a:xfrm>
            <a:off x="2699792" y="984729"/>
            <a:ext cx="6444208" cy="329320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t>This may be a person who:</a:t>
            </a:r>
            <a:br>
              <a:rPr kumimoji="0" lang="en-GB" altLang="en-US" sz="2400" b="1" i="0" u="none" strike="noStrike" kern="1200" cap="none" spc="0" normalizeH="0" baseline="0" noProof="0" dirty="0">
                <a:ln>
                  <a:noFill/>
                </a:ln>
                <a:solidFill>
                  <a:srgbClr val="002060"/>
                </a:solidFill>
                <a:effectLst/>
                <a:uLnTx/>
                <a:uFillTx/>
                <a:latin typeface="Calibri" pitchFamily="34" charset="0"/>
                <a:ea typeface="+mn-ea"/>
                <a:cs typeface="Arial" charset="0"/>
              </a:rPr>
            </a:br>
            <a:endParaRPr kumimoji="0" lang="en-GB" altLang="en-US" sz="2400" b="0" i="0" u="none" strike="noStrike" kern="1200" cap="none" spc="0" normalizeH="0" baseline="0" noProof="0" dirty="0">
              <a:ln>
                <a:noFill/>
              </a:ln>
              <a:solidFill>
                <a:srgbClr val="00206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is elderly and frail due to ill health, physical disability or cognitive impairment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has a learning disability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has a physical disability and/or a sensory impairment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has mental health needs including dementia or a personality disorder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has a long-term illness/condition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Arial" charset="0"/>
              </a:rPr>
              <a:t>misuses substances or alcohol</a:t>
            </a:r>
          </a:p>
        </p:txBody>
      </p:sp>
      <p:sp>
        <p:nvSpPr>
          <p:cNvPr id="15" name="TextBox 14"/>
          <p:cNvSpPr txBox="1">
            <a:spLocks noChangeArrowheads="1"/>
          </p:cNvSpPr>
          <p:nvPr/>
        </p:nvSpPr>
        <p:spPr bwMode="auto">
          <a:xfrm>
            <a:off x="172046" y="1275606"/>
            <a:ext cx="2383731" cy="1815882"/>
          </a:xfrm>
          <a:prstGeom prst="rect">
            <a:avLst/>
          </a:prstGeom>
          <a:solidFill>
            <a:schemeClr val="bg1">
              <a:lumMod val="40000"/>
              <a:lumOff val="60000"/>
            </a:schemeClr>
          </a:solidFill>
          <a:ln w="9525">
            <a:solidFill>
              <a:srgbClr val="7D60A0"/>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sz="2800">
                <a:solidFill>
                  <a:srgbClr val="00204E"/>
                </a:solidFill>
                <a:latin typeface="Arial" panose="020B0604020202020204" pitchFamily="34" charset="0"/>
                <a:ea typeface="MS PGothic" panose="020B0600070205080204" pitchFamily="34" charset="-128"/>
              </a:defRPr>
            </a:lvl1pPr>
            <a:lvl2pPr marL="742950" indent="-285750" eaLnBrk="0" hangingPunct="0">
              <a:defRPr sz="2800">
                <a:solidFill>
                  <a:srgbClr val="00204E"/>
                </a:solidFill>
                <a:latin typeface="Arial" panose="020B0604020202020204" pitchFamily="34" charset="0"/>
                <a:ea typeface="MS PGothic" panose="020B0600070205080204" pitchFamily="34" charset="-128"/>
              </a:defRPr>
            </a:lvl2pPr>
            <a:lvl3pPr marL="1143000" indent="-228600" eaLnBrk="0" hangingPunct="0">
              <a:defRPr sz="2800">
                <a:solidFill>
                  <a:srgbClr val="00204E"/>
                </a:solidFill>
                <a:latin typeface="Arial" panose="020B0604020202020204" pitchFamily="34" charset="0"/>
                <a:ea typeface="MS PGothic" panose="020B0600070205080204" pitchFamily="34" charset="-128"/>
              </a:defRPr>
            </a:lvl3pPr>
            <a:lvl4pPr marL="1600200" indent="-228600" eaLnBrk="0" hangingPunct="0">
              <a:defRPr sz="2800">
                <a:solidFill>
                  <a:srgbClr val="00204E"/>
                </a:solidFill>
                <a:latin typeface="Arial" panose="020B0604020202020204" pitchFamily="34" charset="0"/>
                <a:ea typeface="MS PGothic" panose="020B0600070205080204" pitchFamily="34" charset="-128"/>
              </a:defRPr>
            </a:lvl4pPr>
            <a:lvl5pPr marL="2057400" indent="-228600" eaLnBrk="0" hangingPunct="0">
              <a:defRPr sz="2800">
                <a:solidFill>
                  <a:srgbClr val="00204E"/>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800">
                <a:solidFill>
                  <a:srgbClr val="00204E"/>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800">
                <a:solidFill>
                  <a:srgbClr val="00204E"/>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800">
                <a:solidFill>
                  <a:srgbClr val="00204E"/>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800">
                <a:solidFill>
                  <a:srgbClr val="00204E"/>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2F5D"/>
                </a:solidFill>
                <a:effectLst/>
                <a:uLnTx/>
                <a:uFillTx/>
                <a:latin typeface="Calibri" panose="020F0502020204030204" pitchFamily="34" charset="0"/>
                <a:ea typeface="MS PGothic" panose="020B0600070205080204" pitchFamily="34" charset="-128"/>
                <a:cs typeface="Arial" charset="0"/>
              </a:rPr>
              <a:t>Who is an ‘Adult at Risk’ (as per the Care Act)?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21" y="3377240"/>
            <a:ext cx="1543942" cy="1291608"/>
          </a:xfrm>
          <a:prstGeom prst="rect">
            <a:avLst/>
          </a:prstGeom>
        </p:spPr>
      </p:pic>
      <p:sp>
        <p:nvSpPr>
          <p:cNvPr id="2" name="TextBox 1">
            <a:extLst>
              <a:ext uri="{FF2B5EF4-FFF2-40B4-BE49-F238E27FC236}">
                <a16:creationId xmlns:a16="http://schemas.microsoft.com/office/drawing/2014/main" id="{226E8EED-6320-7597-6023-FFA251DFCF24}"/>
              </a:ext>
            </a:extLst>
          </p:cNvPr>
          <p:cNvSpPr txBox="1"/>
          <p:nvPr/>
        </p:nvSpPr>
        <p:spPr>
          <a:xfrm>
            <a:off x="1363911" y="4287369"/>
            <a:ext cx="77048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Aft>
                <a:spcPts val="0"/>
              </a:spcAft>
            </a:pPr>
            <a:r>
              <a:rPr lang="en-GB" b="1" dirty="0"/>
              <a:t>How many adults with care and support needs do you have in your service?</a:t>
            </a:r>
          </a:p>
        </p:txBody>
      </p:sp>
    </p:spTree>
    <p:extLst>
      <p:ext uri="{BB962C8B-B14F-4D97-AF65-F5344CB8AC3E}">
        <p14:creationId xmlns:p14="http://schemas.microsoft.com/office/powerpoint/2010/main" val="36473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As per the Care Act, an adult at Risk is:</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Content Placeholder 3"/>
          <p:cNvSpPr txBox="1">
            <a:spLocks/>
          </p:cNvSpPr>
          <p:nvPr/>
        </p:nvSpPr>
        <p:spPr>
          <a:xfrm>
            <a:off x="2699792" y="1004982"/>
            <a:ext cx="6368008" cy="3750230"/>
          </a:xfrm>
          <a:prstGeom prst="rect">
            <a:avLst/>
          </a:prstGeom>
          <a:noFill/>
          <a:ln w="25400" cap="flat" cmpd="sng" algn="ctr">
            <a:noFill/>
            <a:prstDash val="solid"/>
            <a:headEnd/>
            <a:tailEnd/>
          </a:ln>
        </p:spPr>
        <p:style>
          <a:lnRef idx="2">
            <a:schemeClr val="accent4"/>
          </a:lnRef>
          <a:fillRef idx="1">
            <a:schemeClr val="lt1"/>
          </a:fillRef>
          <a:effectRef idx="0">
            <a:schemeClr val="accent4"/>
          </a:effectRef>
          <a:fontRef idx="minor">
            <a:schemeClr val="dk1"/>
          </a:fontRef>
        </p:style>
        <p:txBody>
          <a:bodyPr/>
          <a:lstStyle>
            <a:lvl1pPr marL="342900" indent="-342900" algn="l" rtl="0" fontAlgn="base">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2F5D"/>
                </a:solidFill>
                <a:effectLst/>
                <a:uLnTx/>
                <a:uFillTx/>
                <a:latin typeface="Calibri"/>
                <a:ea typeface="+mn-ea"/>
                <a:cs typeface="+mn-cs"/>
              </a:rPr>
              <a:t>14.2  The safeguarding duties apply to an adult who:</a:t>
            </a:r>
            <a:endParaRPr kumimoji="0" lang="en-US" sz="3200" b="0" i="0" u="none" strike="noStrike" kern="1200" cap="none" spc="0" normalizeH="0" baseline="0" noProof="0" dirty="0">
              <a:ln>
                <a:noFill/>
              </a:ln>
              <a:solidFill>
                <a:srgbClr val="002F5D"/>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Ø"/>
              <a:tabLst/>
              <a:defRPr/>
            </a:pPr>
            <a:r>
              <a:rPr kumimoji="0" lang="en-US" sz="2000" b="1" i="0" u="none" strike="noStrike" kern="1200" cap="none" spc="0" normalizeH="0" baseline="0" noProof="0" dirty="0">
                <a:ln>
                  <a:noFill/>
                </a:ln>
                <a:solidFill>
                  <a:srgbClr val="002F5D"/>
                </a:solidFill>
                <a:effectLst/>
                <a:uLnTx/>
                <a:uFillTx/>
                <a:latin typeface="Calibri"/>
                <a:ea typeface="+mn-ea"/>
                <a:cs typeface="+mn-cs"/>
              </a:rPr>
              <a:t>Has needs for care and support </a:t>
            </a:r>
            <a:r>
              <a:rPr kumimoji="0" lang="en-US" sz="2000" b="0" i="0" u="none" strike="noStrike" kern="1200" cap="none" spc="0" normalizeH="0" baseline="0" noProof="0" dirty="0">
                <a:ln>
                  <a:noFill/>
                </a:ln>
                <a:solidFill>
                  <a:srgbClr val="002F5D"/>
                </a:solidFill>
                <a:effectLst/>
                <a:uLnTx/>
                <a:uFillTx/>
                <a:latin typeface="Calibri"/>
                <a:ea typeface="+mn-ea"/>
                <a:cs typeface="+mn-cs"/>
              </a:rPr>
              <a:t>(whether or not the local authority is meeting of any those needs) </a:t>
            </a:r>
            <a:r>
              <a:rPr kumimoji="0" lang="en-US" sz="2000" b="0" i="1" u="none" strike="noStrike" kern="1200" cap="none" spc="0" normalizeH="0" baseline="0" noProof="0" dirty="0">
                <a:ln>
                  <a:noFill/>
                </a:ln>
                <a:solidFill>
                  <a:srgbClr val="FF0000"/>
                </a:solidFill>
                <a:effectLst/>
                <a:uLnTx/>
                <a:uFillTx/>
                <a:latin typeface="Calibri"/>
                <a:ea typeface="+mn-ea"/>
                <a:cs typeface="+mn-cs"/>
              </a:rPr>
              <a:t>and</a:t>
            </a: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Ø"/>
              <a:tabLst/>
              <a:defRPr/>
            </a:pPr>
            <a:r>
              <a:rPr kumimoji="0" lang="en-US" sz="2000" b="1" i="0" u="none" strike="noStrike" kern="1200" cap="none" spc="0" normalizeH="0" baseline="0" noProof="0" dirty="0">
                <a:ln>
                  <a:noFill/>
                </a:ln>
                <a:solidFill>
                  <a:srgbClr val="336600"/>
                </a:solidFill>
                <a:effectLst/>
                <a:uLnTx/>
                <a:uFillTx/>
                <a:latin typeface="Calibri"/>
                <a:ea typeface="+mn-ea"/>
                <a:cs typeface="+mn-cs"/>
              </a:rPr>
              <a:t>Is experiencing , or at risk of, abuse or neglect</a:t>
            </a:r>
            <a:r>
              <a:rPr kumimoji="0" lang="en-US" sz="2000" b="0" i="0" u="none" strike="noStrike" kern="1200" cap="none" spc="0" normalizeH="0" baseline="0" noProof="0" dirty="0">
                <a:ln>
                  <a:noFill/>
                </a:ln>
                <a:solidFill>
                  <a:srgbClr val="336600"/>
                </a:solidFill>
                <a:effectLst/>
                <a:uLnTx/>
                <a:uFillTx/>
                <a:latin typeface="Calibri"/>
                <a:ea typeface="+mn-ea"/>
                <a:cs typeface="+mn-cs"/>
              </a:rPr>
              <a:t>; </a:t>
            </a:r>
            <a:r>
              <a:rPr kumimoji="0" lang="en-US" sz="2000" b="0" i="1" u="none" strike="noStrike" kern="1200" cap="none" spc="0" normalizeH="0" baseline="0" noProof="0" dirty="0">
                <a:ln>
                  <a:noFill/>
                </a:ln>
                <a:solidFill>
                  <a:srgbClr val="FF0000"/>
                </a:solidFill>
                <a:effectLst/>
                <a:uLnTx/>
                <a:uFillTx/>
                <a:latin typeface="Calibri"/>
                <a:ea typeface="+mn-ea"/>
                <a:cs typeface="+mn-cs"/>
              </a:rPr>
              <a:t>and</a:t>
            </a: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Ø"/>
              <a:tabLst/>
              <a:defRPr/>
            </a:pPr>
            <a:r>
              <a:rPr kumimoji="0" lang="en-US" sz="2000" b="1" i="0" u="none" strike="noStrike" kern="1200" cap="none" spc="0" normalizeH="0" baseline="0" noProof="0" dirty="0">
                <a:ln>
                  <a:noFill/>
                </a:ln>
                <a:solidFill>
                  <a:srgbClr val="002F5D"/>
                </a:solidFill>
                <a:effectLst/>
                <a:uLnTx/>
                <a:uFillTx/>
                <a:latin typeface="Calibri"/>
                <a:ea typeface="+mn-ea"/>
                <a:cs typeface="+mn-cs"/>
              </a:rPr>
              <a:t>As a result of those care and support needs is unable to protect themselves from either risk of, or the experience of abuse or neglect.</a:t>
            </a:r>
            <a:br>
              <a:rPr kumimoji="0" lang="en-US" sz="2000" b="1" i="0" u="none" strike="noStrike" kern="1200" cap="none" spc="0" normalizeH="0" baseline="0" noProof="0" dirty="0">
                <a:ln>
                  <a:noFill/>
                </a:ln>
                <a:solidFill>
                  <a:srgbClr val="002F5D"/>
                </a:solidFill>
                <a:effectLst/>
                <a:uLnTx/>
                <a:uFillTx/>
                <a:latin typeface="Calibri"/>
                <a:ea typeface="+mn-ea"/>
                <a:cs typeface="+mn-cs"/>
              </a:rPr>
            </a:br>
            <a:r>
              <a:rPr kumimoji="0" lang="en-US" sz="3200" b="1" i="0" u="none" strike="noStrike" kern="1200" cap="none" spc="0" normalizeH="0" baseline="0" noProof="0" dirty="0">
                <a:ln>
                  <a:noFill/>
                </a:ln>
                <a:solidFill>
                  <a:srgbClr val="002F5D"/>
                </a:solidFill>
                <a:effectLst/>
                <a:uLnTx/>
                <a:uFillTx/>
                <a:latin typeface="Calibri"/>
                <a:ea typeface="+mn-ea"/>
                <a:cs typeface="+mn-cs"/>
              </a:rPr>
              <a:t>				</a:t>
            </a:r>
            <a:r>
              <a:rPr kumimoji="0" lang="en-US" sz="1600" b="0" i="1" u="none" strike="noStrike" kern="1200" cap="none" spc="0" normalizeH="0" baseline="0" noProof="0" dirty="0">
                <a:ln>
                  <a:noFill/>
                </a:ln>
                <a:solidFill>
                  <a:srgbClr val="002F5D"/>
                </a:solidFill>
                <a:effectLst/>
                <a:uLnTx/>
                <a:uFillTx/>
                <a:latin typeface="Calibri"/>
                <a:ea typeface="+mn-ea"/>
                <a:cs typeface="+mn-cs"/>
              </a:rPr>
              <a:t>The Care Act 2014 S42.1 </a:t>
            </a:r>
          </a:p>
        </p:txBody>
      </p:sp>
      <p:sp>
        <p:nvSpPr>
          <p:cNvPr id="12" name="TextBox 11"/>
          <p:cNvSpPr txBox="1">
            <a:spLocks noChangeArrowheads="1"/>
          </p:cNvSpPr>
          <p:nvPr/>
        </p:nvSpPr>
        <p:spPr bwMode="auto">
          <a:xfrm>
            <a:off x="117429" y="1232922"/>
            <a:ext cx="2309195" cy="2677656"/>
          </a:xfrm>
          <a:prstGeom prst="rect">
            <a:avLst/>
          </a:prstGeom>
          <a:gradFill rotWithShape="1">
            <a:gsLst>
              <a:gs pos="0">
                <a:srgbClr val="F5EEEA"/>
              </a:gs>
              <a:gs pos="64999">
                <a:srgbClr val="E3D2C7"/>
              </a:gs>
              <a:gs pos="100000">
                <a:srgbClr val="D8BEAF"/>
              </a:gs>
            </a:gsLst>
            <a:lin ang="5400000" scaled="1"/>
          </a:gradFill>
          <a:ln w="9525">
            <a:solidFill>
              <a:srgbClr val="774C1C"/>
            </a:solidFill>
            <a:miter lim="800000"/>
            <a:headEnd/>
            <a:tailEnd/>
          </a:ln>
          <a:effectLst>
            <a:outerShdw blurRad="40000" dist="20000" dir="5400000" rotWithShape="0">
              <a:srgbClr val="808080">
                <a:alpha val="37999"/>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F5D"/>
                </a:solidFill>
                <a:effectLst/>
                <a:uLnTx/>
                <a:uFillTx/>
                <a:latin typeface="Calibri" pitchFamily="34" charset="0"/>
                <a:ea typeface="+mn-ea"/>
                <a:cs typeface="Arial" charset="0"/>
              </a:rPr>
              <a:t>Just a guide!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F5D"/>
                </a:solidFill>
                <a:effectLst/>
                <a:uLnTx/>
                <a:uFillTx/>
                <a:latin typeface="Calibri" pitchFamily="34" charset="0"/>
                <a:ea typeface="+mn-ea"/>
                <a:cs typeface="Arial" charset="0"/>
              </a:rPr>
              <a:t>Contact your manager for advice and support </a:t>
            </a:r>
            <a:r>
              <a:rPr kumimoji="0" lang="en-US" sz="1600" b="0" i="0" u="none" strike="noStrike" kern="1200" cap="none" spc="0" normalizeH="0" baseline="0" noProof="0" dirty="0">
                <a:ln>
                  <a:noFill/>
                </a:ln>
                <a:solidFill>
                  <a:srgbClr val="002F5D"/>
                </a:solidFill>
                <a:effectLst/>
                <a:uLnTx/>
                <a:uFillTx/>
                <a:latin typeface="Calibri" pitchFamily="34" charset="0"/>
                <a:ea typeface="+mn-ea"/>
                <a:cs typeface="Arial" charset="0"/>
              </a:rPr>
              <a:t>(may need to consider Multi Agency Risk Management procedures)</a:t>
            </a:r>
          </a:p>
        </p:txBody>
      </p:sp>
      <p:sp>
        <p:nvSpPr>
          <p:cNvPr id="3" name="TextBox 2">
            <a:extLst>
              <a:ext uri="{FF2B5EF4-FFF2-40B4-BE49-F238E27FC236}">
                <a16:creationId xmlns:a16="http://schemas.microsoft.com/office/drawing/2014/main" id="{AF287757-089E-28BA-214A-DB9ED12E0FE3}"/>
              </a:ext>
            </a:extLst>
          </p:cNvPr>
          <p:cNvSpPr txBox="1"/>
          <p:nvPr/>
        </p:nvSpPr>
        <p:spPr>
          <a:xfrm>
            <a:off x="1391444" y="4250809"/>
            <a:ext cx="459611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a:ea typeface="+mn-ea"/>
                <a:cs typeface="+mn-cs"/>
              </a:rPr>
              <a:t>Check - Reg 18 and/or </a:t>
            </a:r>
            <a:r>
              <a:rPr kumimoji="0" lang="en-GB" sz="2400" b="1" i="0" u="none" strike="noStrike" kern="1200" cap="none" spc="0" normalizeH="0" baseline="0" noProof="0" dirty="0">
                <a:ln>
                  <a:noFill/>
                </a:ln>
                <a:solidFill>
                  <a:srgbClr val="FF0000"/>
                </a:solidFill>
                <a:effectLst/>
                <a:uLnTx/>
                <a:uFillTx/>
                <a:latin typeface="Calibri"/>
                <a:ea typeface="+mn-ea"/>
                <a:cs typeface="+mn-cs"/>
                <a:hlinkClick r:id="rId3"/>
              </a:rPr>
              <a:t>NOCC?</a:t>
            </a:r>
            <a:endParaRPr kumimoji="0" lang="en-GB" sz="24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129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ssolv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Checking your understanding…</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8" name="Picture 2" descr="https://hagehodes.com/wp-content/uploads/2015/05/iStock_000055444816_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52" y="2211710"/>
            <a:ext cx="2003501" cy="19325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50495" y="1565968"/>
            <a:ext cx="6210513" cy="1938992"/>
          </a:xfrm>
          <a:prstGeom prst="rect">
            <a:avLst/>
          </a:prstGeom>
          <a:noFill/>
        </p:spPr>
        <p:txBody>
          <a:bodyPr wrap="square" rtlCol="0">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a:ln>
                  <a:noFill/>
                </a:ln>
                <a:solidFill>
                  <a:srgbClr val="002F5D"/>
                </a:solidFill>
                <a:effectLst/>
                <a:uLnTx/>
                <a:uFillTx/>
                <a:latin typeface="Calibri" pitchFamily="34" charset="0"/>
                <a:ea typeface="+mn-ea"/>
                <a:cs typeface="Arial" charset="0"/>
              </a:rPr>
              <a:t>A man with a physical disability falls prey to an online scam</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a:ln>
                  <a:noFill/>
                </a:ln>
                <a:solidFill>
                  <a:srgbClr val="002F5D"/>
                </a:solidFill>
                <a:effectLst/>
                <a:uLnTx/>
                <a:uFillTx/>
                <a:latin typeface="Calibri" pitchFamily="34" charset="0"/>
                <a:ea typeface="+mn-ea"/>
                <a:cs typeface="Arial" charset="0"/>
              </a:rPr>
              <a:t>A student with depression hits her mother</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a:ln>
                  <a:noFill/>
                </a:ln>
                <a:solidFill>
                  <a:srgbClr val="002F5D"/>
                </a:solidFill>
                <a:effectLst/>
                <a:uLnTx/>
                <a:uFillTx/>
                <a:latin typeface="Calibri" pitchFamily="34" charset="0"/>
                <a:ea typeface="+mn-ea"/>
                <a:cs typeface="Arial" charset="0"/>
              </a:rPr>
              <a:t>A woman with a learning disability is tricked out of her inheritance by her brother</a:t>
            </a:r>
          </a:p>
        </p:txBody>
      </p:sp>
      <p:sp>
        <p:nvSpPr>
          <p:cNvPr id="2" name="TextBox 1"/>
          <p:cNvSpPr txBox="1"/>
          <p:nvPr/>
        </p:nvSpPr>
        <p:spPr>
          <a:xfrm>
            <a:off x="182992" y="997717"/>
            <a:ext cx="2320853" cy="923330"/>
          </a:xfrm>
          <a:prstGeom prst="rect">
            <a:avLst/>
          </a:prstGeom>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Which scenario would most likely trigger a S42 enquiry?</a:t>
            </a:r>
          </a:p>
        </p:txBody>
      </p:sp>
    </p:spTree>
    <p:extLst>
      <p:ext uri="{BB962C8B-B14F-4D97-AF65-F5344CB8AC3E}">
        <p14:creationId xmlns:p14="http://schemas.microsoft.com/office/powerpoint/2010/main" val="187128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4"/>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0E2"/>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lvl1pPr algn="l" rtl="0" eaLnBrk="0" fontAlgn="base" hangingPunct="0">
              <a:spcBef>
                <a:spcPct val="0"/>
              </a:spcBef>
              <a:spcAft>
                <a:spcPct val="0"/>
              </a:spcAft>
              <a:defRPr sz="4400" b="1">
                <a:solidFill>
                  <a:srgbClr val="002F5D"/>
                </a:solidFill>
                <a:latin typeface="+mj-lt"/>
                <a:ea typeface="+mj-ea"/>
                <a:cs typeface="+mj-cs"/>
              </a:defRPr>
            </a:lvl1pPr>
            <a:lvl2pPr algn="l" rtl="0" eaLnBrk="0" fontAlgn="base" hangingPunct="0">
              <a:spcBef>
                <a:spcPct val="0"/>
              </a:spcBef>
              <a:spcAft>
                <a:spcPct val="0"/>
              </a:spcAft>
              <a:defRPr sz="4400" b="1">
                <a:solidFill>
                  <a:srgbClr val="002F5D"/>
                </a:solidFill>
                <a:latin typeface="Arial" pitchFamily="34" charset="0"/>
              </a:defRPr>
            </a:lvl2pPr>
            <a:lvl3pPr algn="l" rtl="0" eaLnBrk="0" fontAlgn="base" hangingPunct="0">
              <a:spcBef>
                <a:spcPct val="0"/>
              </a:spcBef>
              <a:spcAft>
                <a:spcPct val="0"/>
              </a:spcAft>
              <a:defRPr sz="4400" b="1">
                <a:solidFill>
                  <a:srgbClr val="002F5D"/>
                </a:solidFill>
                <a:latin typeface="Arial" pitchFamily="34" charset="0"/>
              </a:defRPr>
            </a:lvl3pPr>
            <a:lvl4pPr algn="l" rtl="0" eaLnBrk="0" fontAlgn="base" hangingPunct="0">
              <a:spcBef>
                <a:spcPct val="0"/>
              </a:spcBef>
              <a:spcAft>
                <a:spcPct val="0"/>
              </a:spcAft>
              <a:defRPr sz="4400" b="1">
                <a:solidFill>
                  <a:srgbClr val="002F5D"/>
                </a:solidFill>
                <a:latin typeface="Arial" pitchFamily="34" charset="0"/>
              </a:defRPr>
            </a:lvl4pPr>
            <a:lvl5pPr algn="l" rtl="0" eaLnBrk="0" fontAlgn="base" hangingPunct="0">
              <a:spcBef>
                <a:spcPct val="0"/>
              </a:spcBef>
              <a:spcAft>
                <a:spcPct val="0"/>
              </a:spcAft>
              <a:defRPr sz="4400" b="1">
                <a:solidFill>
                  <a:srgbClr val="002F5D"/>
                </a:solidFill>
                <a:latin typeface="Arial" pitchFamily="34" charset="0"/>
              </a:defRPr>
            </a:lvl5pPr>
            <a:lvl6pPr marL="457200" algn="l" rtl="0" fontAlgn="base">
              <a:spcBef>
                <a:spcPct val="0"/>
              </a:spcBef>
              <a:spcAft>
                <a:spcPct val="0"/>
              </a:spcAft>
              <a:defRPr sz="4400" b="1">
                <a:solidFill>
                  <a:srgbClr val="002F5D"/>
                </a:solidFill>
                <a:latin typeface="Arial" pitchFamily="34" charset="0"/>
              </a:defRPr>
            </a:lvl6pPr>
            <a:lvl7pPr marL="914400" algn="l" rtl="0" fontAlgn="base">
              <a:spcBef>
                <a:spcPct val="0"/>
              </a:spcBef>
              <a:spcAft>
                <a:spcPct val="0"/>
              </a:spcAft>
              <a:defRPr sz="4400" b="1">
                <a:solidFill>
                  <a:srgbClr val="002F5D"/>
                </a:solidFill>
                <a:latin typeface="Arial" pitchFamily="34" charset="0"/>
              </a:defRPr>
            </a:lvl7pPr>
            <a:lvl8pPr marL="1371600" algn="l" rtl="0" fontAlgn="base">
              <a:spcBef>
                <a:spcPct val="0"/>
              </a:spcBef>
              <a:spcAft>
                <a:spcPct val="0"/>
              </a:spcAft>
              <a:defRPr sz="4400" b="1">
                <a:solidFill>
                  <a:srgbClr val="002F5D"/>
                </a:solidFill>
                <a:latin typeface="Arial" pitchFamily="34" charset="0"/>
              </a:defRPr>
            </a:lvl8pPr>
            <a:lvl9pPr marL="1828800" algn="l" rtl="0" fontAlgn="base">
              <a:spcBef>
                <a:spcPct val="0"/>
              </a:spcBef>
              <a:spcAft>
                <a:spcPct val="0"/>
              </a:spcAft>
              <a:defRPr sz="4400" b="1">
                <a:solidFill>
                  <a:srgbClr val="002F5D"/>
                </a:solidFill>
                <a:latin typeface="Arial" pitchFamily="34" charset="0"/>
              </a:defRPr>
            </a:lvl9pPr>
          </a:lstStyle>
          <a:p>
            <a:pPr>
              <a:defRPr/>
            </a:pPr>
            <a:r>
              <a:rPr lang="en-GB" altLang="en-US" sz="3600" b="0" kern="0" dirty="0">
                <a:latin typeface="+mn-lt"/>
                <a:cs typeface="Calibri"/>
              </a:rPr>
              <a:t>Types of Abuse </a:t>
            </a:r>
            <a:r>
              <a:rPr lang="en-GB" altLang="en-US" sz="1200" b="0" i="1" dirty="0">
                <a:solidFill>
                  <a:schemeClr val="tx1"/>
                </a:solidFill>
              </a:rPr>
              <a:t>H&amp;SC Care &amp; Support Statutory Guidance S.14.17</a:t>
            </a:r>
          </a:p>
          <a:p>
            <a:pPr>
              <a:defRPr/>
            </a:pPr>
            <a:endParaRPr lang="en-US" altLang="en-US" sz="3600" b="0" kern="0" dirty="0">
              <a:latin typeface="+mn-lt"/>
              <a:cs typeface="Calibri"/>
            </a:endParaRPr>
          </a:p>
        </p:txBody>
      </p:sp>
      <p:cxnSp>
        <p:nvCxnSpPr>
          <p:cNvPr id="9" name="Straight Connector 8"/>
          <p:cNvCxnSpPr>
            <a:cxnSpLocks noChangeShapeType="1"/>
          </p:cNvCxnSpPr>
          <p:nvPr/>
        </p:nvCxnSpPr>
        <p:spPr bwMode="auto">
          <a:xfrm>
            <a:off x="2544119" y="987574"/>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TextBox 1"/>
          <p:cNvSpPr txBox="1">
            <a:spLocks noChangeArrowheads="1"/>
          </p:cNvSpPr>
          <p:nvPr/>
        </p:nvSpPr>
        <p:spPr bwMode="auto">
          <a:xfrm>
            <a:off x="2627784" y="541267"/>
            <a:ext cx="557639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A0E2"/>
              </a:buClr>
              <a:buFont typeface="Wingdings" panose="05000000000000000000" pitchFamily="2" charset="2"/>
              <a:buChar char="u"/>
              <a:defRPr sz="3200">
                <a:solidFill>
                  <a:srgbClr val="002346"/>
                </a:solidFill>
                <a:latin typeface="Calibri" panose="020F0502020204030204" pitchFamily="34" charset="0"/>
                <a:ea typeface="MS PGothic" panose="020B0600070205080204" pitchFamily="34" charset="-128"/>
              </a:defRPr>
            </a:lvl1pPr>
            <a:lvl2pPr marL="742950" indent="-285750">
              <a:spcBef>
                <a:spcPct val="20000"/>
              </a:spcBef>
              <a:buClr>
                <a:srgbClr val="00A0E2"/>
              </a:buClr>
              <a:buFont typeface="Wingdings" panose="05000000000000000000" pitchFamily="2" charset="2"/>
              <a:buChar char="w"/>
              <a:defRPr sz="2800">
                <a:solidFill>
                  <a:srgbClr val="002346"/>
                </a:solidFill>
                <a:latin typeface="Calibri" panose="020F0502020204030204" pitchFamily="34" charset="0"/>
                <a:ea typeface="MS PGothic" panose="020B0600070205080204" pitchFamily="34" charset="-128"/>
              </a:defRPr>
            </a:lvl2pPr>
            <a:lvl3pPr marL="1143000" indent="-228600">
              <a:spcBef>
                <a:spcPct val="20000"/>
              </a:spcBef>
              <a:buClr>
                <a:srgbClr val="00A0E2"/>
              </a:buClr>
              <a:buFont typeface="Wingdings" panose="05000000000000000000" pitchFamily="2" charset="2"/>
              <a:buChar char="w"/>
              <a:defRPr sz="2400">
                <a:solidFill>
                  <a:srgbClr val="002346"/>
                </a:solidFill>
                <a:latin typeface="Calibri" panose="020F0502020204030204" pitchFamily="34" charset="0"/>
                <a:ea typeface="MS PGothic" panose="020B0600070205080204" pitchFamily="34" charset="-128"/>
              </a:defRPr>
            </a:lvl3pPr>
            <a:lvl4pPr marL="1600200" indent="-228600">
              <a:spcBef>
                <a:spcPct val="20000"/>
              </a:spcBef>
              <a:defRPr sz="2000">
                <a:solidFill>
                  <a:srgbClr val="000099"/>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rgbClr val="000099"/>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99"/>
                </a:solidFill>
                <a:latin typeface="Calibri" panose="020F0502020204030204" pitchFamily="34" charset="0"/>
                <a:ea typeface="MS PGothic"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Physical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Sexual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Psychological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Financial or material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Discriminatory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204E"/>
                </a:solidFill>
                <a:effectLst/>
                <a:uLnTx/>
                <a:uFillTx/>
                <a:latin typeface="Calibri" panose="020F0502020204030204" pitchFamily="34" charset="0"/>
                <a:ea typeface="MS PGothic" panose="020B0600070205080204" pitchFamily="34" charset="-128"/>
                <a:cs typeface="Arial" charset="0"/>
              </a:rPr>
              <a:t>Neglect or acts of omission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A0E2"/>
                </a:solidFill>
                <a:effectLst/>
                <a:uLnTx/>
                <a:uFillTx/>
                <a:latin typeface="Calibri" panose="020F0502020204030204" pitchFamily="34" charset="0"/>
                <a:ea typeface="MS PGothic" panose="020B0600070205080204" pitchFamily="34" charset="-128"/>
                <a:cs typeface="Arial" charset="0"/>
              </a:rPr>
              <a:t>Organisational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A0E2"/>
                </a:solidFill>
                <a:effectLst/>
                <a:uLnTx/>
                <a:uFillTx/>
                <a:latin typeface="Calibri" panose="020F0502020204030204" pitchFamily="34" charset="0"/>
                <a:ea typeface="MS PGothic" panose="020B0600070205080204" pitchFamily="34" charset="-128"/>
                <a:cs typeface="Arial" charset="0"/>
              </a:rPr>
              <a:t>Domestic abuse*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A0E2"/>
                </a:solidFill>
                <a:effectLst/>
                <a:uLnTx/>
                <a:uFillTx/>
                <a:latin typeface="Calibri" panose="020F0502020204030204" pitchFamily="34" charset="0"/>
                <a:ea typeface="MS PGothic" panose="020B0600070205080204" pitchFamily="34" charset="-128"/>
                <a:cs typeface="Arial" charset="0"/>
              </a:rPr>
              <a:t>Self-neglect*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A0E2"/>
                </a:solidFill>
                <a:effectLst/>
                <a:uLnTx/>
                <a:uFillTx/>
                <a:latin typeface="Calibri" panose="020F0502020204030204" pitchFamily="34" charset="0"/>
                <a:ea typeface="MS PGothic" panose="020B0600070205080204" pitchFamily="34" charset="-128"/>
                <a:cs typeface="Arial" charset="0"/>
              </a:rPr>
              <a:t>Modern slavery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en-US" sz="2800" b="1" i="0" u="none"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Arial" charset="0"/>
              </a:rPr>
              <a:t>		</a:t>
            </a:r>
            <a:endParaRPr kumimoji="0" lang="en-GB" altLang="en-US" sz="1200" b="0" i="0" u="none" strike="noStrike" kern="1200" cap="none" spc="0" normalizeH="0" baseline="0" noProof="0" dirty="0">
              <a:ln>
                <a:noFill/>
              </a:ln>
              <a:solidFill>
                <a:srgbClr val="002F5D"/>
              </a:solidFill>
              <a:effectLst/>
              <a:uLnTx/>
              <a:uFillTx/>
              <a:latin typeface="Calibri" panose="020F0502020204030204" pitchFamily="34" charset="0"/>
              <a:ea typeface="MS PGothic" panose="020B0600070205080204" pitchFamily="34" charset="-128"/>
              <a:cs typeface="Arial" charset="0"/>
            </a:endParaRPr>
          </a:p>
        </p:txBody>
      </p:sp>
      <p:sp>
        <p:nvSpPr>
          <p:cNvPr id="12" name="TextBox 11"/>
          <p:cNvSpPr txBox="1"/>
          <p:nvPr/>
        </p:nvSpPr>
        <p:spPr>
          <a:xfrm>
            <a:off x="66413" y="1089107"/>
            <a:ext cx="2376264" cy="1569660"/>
          </a:xfrm>
          <a:prstGeom prst="rect">
            <a:avLst/>
          </a:prstGeom>
          <a:solidFill>
            <a:schemeClr val="bg1">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F5D"/>
                </a:solidFill>
                <a:effectLst/>
                <a:uLnTx/>
                <a:uFillTx/>
                <a:latin typeface="Calibri" pitchFamily="34" charset="0"/>
                <a:ea typeface="+mn-ea"/>
                <a:cs typeface="Arial" charset="0"/>
              </a:rPr>
              <a:t>Does the Care &amp; Support guidance give a definition of abuse?</a:t>
            </a:r>
            <a:r>
              <a:rPr kumimoji="0" lang="en-GB" sz="2400" b="0" i="1" u="none" strike="noStrike" kern="1200" cap="none" spc="0" normalizeH="0" baseline="0" noProof="0" dirty="0">
                <a:ln>
                  <a:noFill/>
                </a:ln>
                <a:solidFill>
                  <a:srgbClr val="002F5D"/>
                </a:solidFill>
                <a:effectLst/>
                <a:uLnTx/>
                <a:uFillTx/>
                <a:latin typeface="Calibri" pitchFamily="34" charset="0"/>
                <a:ea typeface="+mn-ea"/>
                <a:cs typeface="Arial" charset="0"/>
              </a:rPr>
              <a:t> </a:t>
            </a:r>
          </a:p>
        </p:txBody>
      </p:sp>
      <p:sp>
        <p:nvSpPr>
          <p:cNvPr id="13" name="TextBox 12"/>
          <p:cNvSpPr txBox="1"/>
          <p:nvPr/>
        </p:nvSpPr>
        <p:spPr>
          <a:xfrm>
            <a:off x="197514" y="2788938"/>
            <a:ext cx="2268252" cy="1261884"/>
          </a:xfrm>
          <a:prstGeom prst="rect">
            <a:avLst/>
          </a:prstGeom>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….not limited by what constitutes abuse’ </a:t>
            </a:r>
            <a:r>
              <a:rPr kumimoji="0" lang="en-GB" sz="1100" b="0" i="1" u="none" strike="noStrike" kern="1200" cap="none" spc="0" normalizeH="0" baseline="0" noProof="0" dirty="0">
                <a:ln>
                  <a:noFill/>
                </a:ln>
                <a:solidFill>
                  <a:srgbClr val="002F5D"/>
                </a:solidFill>
                <a:effectLst/>
                <a:uLnTx/>
                <a:uFillTx/>
                <a:latin typeface="Calibri" pitchFamily="34" charset="0"/>
                <a:ea typeface="+mn-ea"/>
                <a:cs typeface="Arial" charset="0"/>
              </a:rPr>
              <a:t>DOH&amp;SC Support and Statutory Guidance 2015</a:t>
            </a:r>
            <a:b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b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 </a:t>
            </a:r>
          </a:p>
        </p:txBody>
      </p:sp>
      <p:sp>
        <p:nvSpPr>
          <p:cNvPr id="14" name="Rectangle 13"/>
          <p:cNvSpPr/>
          <p:nvPr/>
        </p:nvSpPr>
        <p:spPr>
          <a:xfrm>
            <a:off x="0" y="4306369"/>
            <a:ext cx="9144000" cy="830997"/>
          </a:xfrm>
          <a:prstGeom prst="rect">
            <a:avLst/>
          </a:prstGeom>
          <a:solidFill>
            <a:schemeClr val="bg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S42 of the Care Act </a:t>
            </a:r>
            <a:r>
              <a:rPr kumimoji="0" lang="en-GB" sz="1600" b="0" i="1" u="none" strike="noStrike" kern="1200" cap="none" spc="0" normalizeH="0" baseline="0" noProof="0" dirty="0">
                <a:ln>
                  <a:noFill/>
                </a:ln>
                <a:solidFill>
                  <a:srgbClr val="000000"/>
                </a:solidFill>
                <a:effectLst/>
                <a:uLnTx/>
                <a:uFillTx/>
                <a:latin typeface="Calibri"/>
                <a:ea typeface="+mn-ea"/>
                <a:cs typeface="+mn-cs"/>
              </a:rPr>
              <a:t>does not </a:t>
            </a:r>
            <a:r>
              <a:rPr kumimoji="0" lang="en-GB" sz="1600" b="0" i="0" u="none" strike="noStrike" kern="1200" cap="none" spc="0" normalizeH="0" baseline="0" noProof="0" dirty="0">
                <a:ln>
                  <a:noFill/>
                </a:ln>
                <a:solidFill>
                  <a:srgbClr val="000000"/>
                </a:solidFill>
                <a:effectLst/>
                <a:uLnTx/>
                <a:uFillTx/>
                <a:latin typeface="Calibri"/>
                <a:ea typeface="+mn-ea"/>
                <a:cs typeface="+mn-cs"/>
              </a:rPr>
              <a:t>define what constitutes an enquiry, but requires the Local Authority to “……make (or cause to be made) whatever enquiries it thinks necessary to enable it to decide whether any action should be taken in the adult’s case………” </a:t>
            </a:r>
            <a:r>
              <a:rPr kumimoji="0" lang="en-GB" sz="1400" b="0" i="0" u="none" strike="noStrike" kern="1200" cap="none" spc="0" normalizeH="0" baseline="0" noProof="0" dirty="0">
                <a:ln>
                  <a:noFill/>
                </a:ln>
                <a:solidFill>
                  <a:srgbClr val="000000"/>
                </a:solidFill>
                <a:effectLst/>
                <a:uLnTx/>
                <a:uFillTx/>
                <a:latin typeface="Calibri"/>
                <a:ea typeface="+mn-ea"/>
                <a:cs typeface="+mn-cs"/>
              </a:rPr>
              <a:t>ADASS conference 2019</a:t>
            </a:r>
          </a:p>
        </p:txBody>
      </p:sp>
    </p:spTree>
    <p:extLst>
      <p:ext uri="{BB962C8B-B14F-4D97-AF65-F5344CB8AC3E}">
        <p14:creationId xmlns:p14="http://schemas.microsoft.com/office/powerpoint/2010/main" val="162426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Self Neglect </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5" name="Picture 1"/>
          <p:cNvPicPr>
            <a:picLocks noChangeAspect="1"/>
          </p:cNvPicPr>
          <p:nvPr/>
        </p:nvPicPr>
        <p:blipFill>
          <a:blip r:embed="rId3" cstate="print">
            <a:extLst>
              <a:ext uri="{28A0092B-C50C-407E-A947-70E740481C1C}">
                <a14:useLocalDpi xmlns:a14="http://schemas.microsoft.com/office/drawing/2010/main" val="0"/>
              </a:ext>
            </a:extLst>
          </a:blip>
          <a:srcRect b="24536"/>
          <a:stretch>
            <a:fillRect/>
          </a:stretch>
        </p:blipFill>
        <p:spPr bwMode="auto">
          <a:xfrm>
            <a:off x="395536" y="987574"/>
            <a:ext cx="1744223" cy="987951"/>
          </a:xfrm>
          <a:prstGeom prst="rect">
            <a:avLst/>
          </a:prstGeom>
          <a:noFill/>
          <a:ln w="9525">
            <a:solidFill>
              <a:srgbClr val="0B1833"/>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descr="Vile Bodies.pn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191927"/>
            <a:ext cx="1727642" cy="2128745"/>
          </a:xfrm>
          <a:prstGeom prst="rect">
            <a:avLst/>
          </a:prstGeom>
          <a:noFill/>
          <a:ln w="3175" cap="sq">
            <a:solidFill>
              <a:srgbClr val="FFFFFF"/>
            </a:solidFill>
            <a:miter lim="800000"/>
          </a:ln>
          <a:effectLst>
            <a:glow rad="63500">
              <a:schemeClr val="accent4">
                <a:satMod val="175000"/>
                <a:alpha val="40000"/>
              </a:schemeClr>
            </a:glow>
            <a:outerShdw blurRad="55000" dist="18000" dir="5400000" algn="tl" rotWithShape="0">
              <a:srgbClr val="000000">
                <a:alpha val="40000"/>
              </a:srgbClr>
            </a:outerShdw>
          </a:effectLst>
        </p:spPr>
      </p:pic>
      <p:sp>
        <p:nvSpPr>
          <p:cNvPr id="17" name="TextBox 16"/>
          <p:cNvSpPr txBox="1"/>
          <p:nvPr/>
        </p:nvSpPr>
        <p:spPr>
          <a:xfrm>
            <a:off x="209724" y="4568810"/>
            <a:ext cx="239001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hlinkClick r:id="rId6"/>
              </a:rPr>
              <a:t>www.peterbates.org.uk</a:t>
            </a:r>
            <a:endPar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endParaRPr>
          </a:p>
        </p:txBody>
      </p:sp>
      <p:sp>
        <p:nvSpPr>
          <p:cNvPr id="18" name="TextBox 17"/>
          <p:cNvSpPr txBox="1">
            <a:spLocks noChangeArrowheads="1"/>
          </p:cNvSpPr>
          <p:nvPr/>
        </p:nvSpPr>
        <p:spPr bwMode="auto">
          <a:xfrm>
            <a:off x="2725923" y="35176"/>
            <a:ext cx="6265246" cy="107721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Pct val="100000"/>
              <a:buFontTx/>
              <a:buNone/>
              <a:tabLst/>
              <a:defRPr/>
            </a:pPr>
            <a:r>
              <a:rPr kumimoji="0" lang="en-US" altLang="en-US" sz="2400" b="1" i="0" u="none" strike="noStrike" kern="1200" cap="none" spc="0" normalizeH="0" baseline="0" noProof="0" dirty="0">
                <a:ln>
                  <a:noFill/>
                </a:ln>
                <a:solidFill>
                  <a:srgbClr val="002F5D"/>
                </a:solidFill>
                <a:effectLst/>
                <a:uLnTx/>
                <a:uFillTx/>
                <a:latin typeface="Calibri" pitchFamily="34" charset="0"/>
                <a:ea typeface="MS PGothic" panose="020B0600070205080204" pitchFamily="34" charset="-128"/>
                <a:cs typeface="Arial" charset="0"/>
              </a:rPr>
              <a:t>- </a:t>
            </a:r>
            <a:r>
              <a:rPr kumimoji="0" lang="en-US" altLang="en-US" sz="2000" b="0" i="0" u="none" strike="noStrike" kern="1200" cap="none" spc="0" normalizeH="0" baseline="0" noProof="0" dirty="0">
                <a:ln>
                  <a:noFill/>
                </a:ln>
                <a:solidFill>
                  <a:srgbClr val="002F5D"/>
                </a:solidFill>
                <a:effectLst/>
                <a:uLnTx/>
                <a:uFillTx/>
                <a:latin typeface="Calibri" pitchFamily="34" charset="0"/>
                <a:ea typeface="MS PGothic" panose="020B0600070205080204" pitchFamily="34" charset="-128"/>
                <a:cs typeface="Arial" charset="0"/>
              </a:rPr>
              <a:t>covers a wide range of behaviour neglecting to care for one’s personal hygiene, health or surroundings and includes behaviours such as hoarding</a:t>
            </a:r>
          </a:p>
        </p:txBody>
      </p:sp>
      <p:sp>
        <p:nvSpPr>
          <p:cNvPr id="19" name="TextBox 18"/>
          <p:cNvSpPr txBox="1"/>
          <p:nvPr/>
        </p:nvSpPr>
        <p:spPr>
          <a:xfrm>
            <a:off x="2771800" y="1161585"/>
            <a:ext cx="6279584" cy="2462213"/>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F5D"/>
                </a:solidFill>
                <a:effectLst/>
                <a:uLnTx/>
                <a:uFillTx/>
                <a:latin typeface="Calibri"/>
                <a:ea typeface="ＭＳ Ｐゴシック" charset="0"/>
              </a:rPr>
              <a:t>‘It should be noted that self-neglect may not prompt a section 42 enquiry.  An assessment should be made on a case by case basis.  A decision on whether a response is required under safeguarding </a:t>
            </a:r>
            <a:r>
              <a:rPr kumimoji="0" lang="en-US" sz="2000" b="1" i="0" u="none" strike="noStrike" kern="1200" cap="none" spc="0" normalizeH="0" baseline="0" noProof="0" dirty="0">
                <a:ln>
                  <a:noFill/>
                </a:ln>
                <a:solidFill>
                  <a:srgbClr val="002F5D"/>
                </a:solidFill>
                <a:effectLst/>
                <a:uLnTx/>
                <a:uFillTx/>
                <a:latin typeface="Calibri"/>
                <a:ea typeface="ＭＳ Ｐゴシック" charset="0"/>
              </a:rPr>
              <a:t>will depend on the adult’s ability to protect themselves by controlling their own </a:t>
            </a:r>
            <a:r>
              <a:rPr kumimoji="0" lang="en-US" sz="2000" b="1" i="0" u="none" strike="noStrike" kern="1200" cap="none" spc="0" normalizeH="0" baseline="0" noProof="0" dirty="0" err="1">
                <a:ln>
                  <a:noFill/>
                </a:ln>
                <a:solidFill>
                  <a:srgbClr val="002F5D"/>
                </a:solidFill>
                <a:effectLst/>
                <a:uLnTx/>
                <a:uFillTx/>
                <a:latin typeface="Calibri"/>
                <a:ea typeface="ＭＳ Ｐゴシック" charset="0"/>
              </a:rPr>
              <a:t>behaviour</a:t>
            </a:r>
            <a:r>
              <a:rPr kumimoji="0" lang="en-US" sz="2000" b="1" i="0" u="none" strike="noStrike" kern="1200" cap="none" spc="0" normalizeH="0" baseline="0" noProof="0" dirty="0">
                <a:ln>
                  <a:noFill/>
                </a:ln>
                <a:solidFill>
                  <a:srgbClr val="002F5D"/>
                </a:solidFill>
                <a:effectLst/>
                <a:uLnTx/>
                <a:uFillTx/>
                <a:latin typeface="Calibri"/>
                <a:ea typeface="ＭＳ Ｐゴシック" charset="0"/>
              </a:rPr>
              <a:t>.  </a:t>
            </a:r>
            <a:r>
              <a:rPr kumimoji="0" lang="en-US" sz="2000" b="0" i="0" u="none" strike="noStrike" kern="1200" cap="none" spc="0" normalizeH="0" baseline="0" noProof="0" dirty="0">
                <a:ln>
                  <a:noFill/>
                </a:ln>
                <a:solidFill>
                  <a:srgbClr val="002F5D"/>
                </a:solidFill>
                <a:effectLst/>
                <a:uLnTx/>
                <a:uFillTx/>
                <a:latin typeface="Calibri"/>
                <a:ea typeface="ＭＳ Ｐゴシック" charset="0"/>
              </a:rPr>
              <a:t>There may come a point when they are no longer able to do this, without external support.’  </a:t>
            </a:r>
            <a:r>
              <a:rPr kumimoji="0" lang="en-US" sz="1400" b="0" i="0" u="none" strike="noStrike" kern="1200" cap="none" spc="0" normalizeH="0" baseline="0" noProof="0" dirty="0">
                <a:ln>
                  <a:noFill/>
                </a:ln>
                <a:solidFill>
                  <a:srgbClr val="002F5D"/>
                </a:solidFill>
                <a:effectLst/>
                <a:uLnTx/>
                <a:uFillTx/>
                <a:latin typeface="Arial" charset="0"/>
                <a:ea typeface="ＭＳ Ｐゴシック" charset="0"/>
              </a:rPr>
              <a:t>Care Act 2014 – </a:t>
            </a:r>
            <a:r>
              <a:rPr kumimoji="0" lang="en-US" sz="1400" b="0" i="1" u="none" strike="noStrike" kern="1200" cap="none" spc="0" normalizeH="0" baseline="0" noProof="0" dirty="0">
                <a:ln>
                  <a:noFill/>
                </a:ln>
                <a:solidFill>
                  <a:srgbClr val="002F5D"/>
                </a:solidFill>
                <a:effectLst/>
                <a:uLnTx/>
                <a:uFillTx/>
                <a:latin typeface="Arial" charset="0"/>
                <a:ea typeface="ＭＳ Ｐゴシック" charset="0"/>
              </a:rPr>
              <a:t>Update 24</a:t>
            </a:r>
            <a:r>
              <a:rPr kumimoji="0" lang="en-US" sz="1400" b="0" i="1" u="none" strike="noStrike" kern="1200" cap="none" spc="0" normalizeH="0" baseline="30000" noProof="0" dirty="0">
                <a:ln>
                  <a:noFill/>
                </a:ln>
                <a:solidFill>
                  <a:srgbClr val="002F5D"/>
                </a:solidFill>
                <a:effectLst/>
                <a:uLnTx/>
                <a:uFillTx/>
                <a:latin typeface="Arial" charset="0"/>
                <a:ea typeface="ＭＳ Ｐゴシック" charset="0"/>
              </a:rPr>
              <a:t>th</a:t>
            </a:r>
            <a:r>
              <a:rPr kumimoji="0" lang="en-US" sz="1400" b="0" i="1" u="none" strike="noStrike" kern="1200" cap="none" spc="0" normalizeH="0" baseline="0" noProof="0" dirty="0">
                <a:ln>
                  <a:noFill/>
                </a:ln>
                <a:solidFill>
                  <a:srgbClr val="002F5D"/>
                </a:solidFill>
                <a:effectLst/>
                <a:uLnTx/>
                <a:uFillTx/>
                <a:latin typeface="Arial" charset="0"/>
                <a:ea typeface="ＭＳ Ｐゴシック" charset="0"/>
              </a:rPr>
              <a:t> March 2016</a:t>
            </a:r>
          </a:p>
        </p:txBody>
      </p:sp>
      <p:sp>
        <p:nvSpPr>
          <p:cNvPr id="12" name="TextBox 11">
            <a:extLst>
              <a:ext uri="{FF2B5EF4-FFF2-40B4-BE49-F238E27FC236}">
                <a16:creationId xmlns:a16="http://schemas.microsoft.com/office/drawing/2014/main" id="{C610A0F0-C4F3-43D3-90BA-92B4F403C09F}"/>
              </a:ext>
            </a:extLst>
          </p:cNvPr>
          <p:cNvSpPr txBox="1"/>
          <p:nvPr/>
        </p:nvSpPr>
        <p:spPr>
          <a:xfrm>
            <a:off x="2723162" y="3664644"/>
            <a:ext cx="6325461"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2F5D"/>
                </a:solidFill>
                <a:effectLst/>
                <a:uLnTx/>
                <a:uFillTx/>
                <a:latin typeface="Calibri"/>
                <a:ea typeface="+mn-ea"/>
                <a:cs typeface="+mn-cs"/>
              </a:rPr>
              <a:t>Go to the </a:t>
            </a:r>
            <a:r>
              <a:rPr kumimoji="0" lang="en-GB" sz="1800" b="0" i="0" u="none" strike="noStrike" kern="1200" cap="none" spc="0" normalizeH="0" baseline="0" noProof="0" dirty="0">
                <a:ln>
                  <a:noFill/>
                </a:ln>
                <a:solidFill>
                  <a:srgbClr val="002F5D"/>
                </a:solidFill>
                <a:effectLst/>
                <a:uLnTx/>
                <a:uFillTx/>
                <a:latin typeface="Calibri"/>
                <a:ea typeface="+mn-ea"/>
                <a:cs typeface="+mn-cs"/>
                <a:hlinkClick r:id="rId7"/>
              </a:rPr>
              <a:t>Cambridgeshire and Peterborough Safeguarding Adults Board website</a:t>
            </a:r>
            <a:r>
              <a:rPr kumimoji="0" lang="en-GB" sz="1800" b="0" i="0" u="none" strike="noStrike" kern="1200" cap="none" spc="0" normalizeH="0" baseline="0" noProof="0" dirty="0">
                <a:ln>
                  <a:noFill/>
                </a:ln>
                <a:solidFill>
                  <a:srgbClr val="002F5D"/>
                </a:solidFill>
                <a:effectLst/>
                <a:uLnTx/>
                <a:uFillTx/>
                <a:latin typeface="Calibri"/>
                <a:ea typeface="+mn-ea"/>
                <a:cs typeface="+mn-cs"/>
              </a:rPr>
              <a:t> for specialist advice and guidance regarding self neglect and hoarding behaviours</a:t>
            </a:r>
          </a:p>
        </p:txBody>
      </p:sp>
    </p:spTree>
    <p:extLst>
      <p:ext uri="{BB962C8B-B14F-4D97-AF65-F5344CB8AC3E}">
        <p14:creationId xmlns:p14="http://schemas.microsoft.com/office/powerpoint/2010/main" val="20152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6228" y="933675"/>
            <a:ext cx="2222942" cy="648072"/>
          </a:xfrm>
        </p:spPr>
        <p:txBody>
          <a:bodyPr/>
          <a:lstStyle/>
          <a:p>
            <a:pPr fontAlgn="auto">
              <a:spcAft>
                <a:spcPts val="0"/>
              </a:spcAft>
              <a:defRPr/>
            </a:pPr>
            <a:r>
              <a:rPr lang="en-GB" sz="2800" dirty="0">
                <a:solidFill>
                  <a:schemeClr val="tx1"/>
                </a:solidFill>
                <a:hlinkClick r:id="rId2"/>
              </a:rPr>
              <a:t>Domestic Abuse Act 2021</a:t>
            </a:r>
            <a:endParaRPr lang="en-GB" sz="2800" dirty="0">
              <a:solidFill>
                <a:schemeClr val="tx1"/>
              </a:solidFill>
            </a:endParaRP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195736" y="1131590"/>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2" name="Picture 11" descr="DV.pn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784" y="1687421"/>
            <a:ext cx="1440155" cy="1718637"/>
          </a:xfrm>
          <a:prstGeom prst="rect">
            <a:avLst/>
          </a:prstGeom>
          <a:ln/>
        </p:spPr>
        <p:style>
          <a:lnRef idx="1">
            <a:schemeClr val="accent6"/>
          </a:lnRef>
          <a:fillRef idx="2">
            <a:schemeClr val="accent6"/>
          </a:fillRef>
          <a:effectRef idx="1">
            <a:schemeClr val="accent6"/>
          </a:effectRef>
          <a:fontRef idx="minor">
            <a:schemeClr val="dk1"/>
          </a:fontRef>
        </p:style>
      </p:pic>
      <p:sp>
        <p:nvSpPr>
          <p:cNvPr id="16" name="TextBox 15">
            <a:extLst>
              <a:ext uri="{FF2B5EF4-FFF2-40B4-BE49-F238E27FC236}">
                <a16:creationId xmlns:a16="http://schemas.microsoft.com/office/drawing/2014/main" id="{A319C901-8FBF-47FF-B915-41833C0FC8DF}"/>
              </a:ext>
            </a:extLst>
          </p:cNvPr>
          <p:cNvSpPr txBox="1"/>
          <p:nvPr/>
        </p:nvSpPr>
        <p:spPr>
          <a:xfrm>
            <a:off x="2455334" y="0"/>
            <a:ext cx="6665413" cy="4801314"/>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Long definition – Part 1 -  </a:t>
            </a:r>
            <a:r>
              <a:rPr kumimoji="0" lang="en-GB" sz="1800" b="1" i="0" u="none" strike="noStrike" kern="1200" cap="none" spc="0" normalizeH="0" baseline="0" noProof="0" dirty="0">
                <a:ln>
                  <a:noFill/>
                </a:ln>
                <a:solidFill>
                  <a:srgbClr val="002F5D"/>
                </a:solidFill>
                <a:effectLst/>
                <a:uLnTx/>
                <a:uFillTx/>
                <a:latin typeface="Calibri" pitchFamily="34" charset="0"/>
                <a:ea typeface="+mn-ea"/>
                <a:cs typeface="Arial" charset="0"/>
              </a:rPr>
              <a:t>‘Behaviour of a person (‘A’) towards another person (‘B’) is ‘domestic abuse’ if </a:t>
            </a:r>
            <a:br>
              <a:rPr kumimoji="0" lang="en-GB" sz="1800" b="1" i="0" u="none" strike="noStrike" kern="1200" cap="none" spc="0" normalizeH="0" baseline="0" noProof="0" dirty="0">
                <a:ln>
                  <a:noFill/>
                </a:ln>
                <a:solidFill>
                  <a:srgbClr val="002F5D"/>
                </a:solidFill>
                <a:effectLst/>
                <a:uLnTx/>
                <a:uFillTx/>
                <a:latin typeface="Calibri" pitchFamily="34" charset="0"/>
                <a:ea typeface="+mn-ea"/>
                <a:cs typeface="Arial" charset="0"/>
              </a:rPr>
            </a:br>
            <a:r>
              <a:rPr kumimoji="0" lang="en-GB" sz="1800" b="1" i="0" u="none" strike="noStrike" kern="1200" cap="none" spc="0" normalizeH="0" baseline="0" noProof="0" dirty="0">
                <a:ln>
                  <a:noFill/>
                </a:ln>
                <a:solidFill>
                  <a:srgbClr val="002F5D"/>
                </a:solidFill>
                <a:effectLst/>
                <a:uLnTx/>
                <a:uFillTx/>
                <a:latin typeface="Calibri" pitchFamily="34" charset="0"/>
                <a:ea typeface="+mn-ea"/>
                <a:cs typeface="Arial" charset="0"/>
              </a:rPr>
              <a:t>(a) A and B are each aged 16 or over and are personally connected to each other </a:t>
            </a:r>
            <a:r>
              <a:rPr kumimoji="0" lang="en-GB" sz="1800" b="0" i="1" u="none" strike="noStrike" kern="1200" cap="none" spc="0" normalizeH="0" baseline="0" noProof="0" dirty="0">
                <a:ln>
                  <a:noFill/>
                </a:ln>
                <a:solidFill>
                  <a:srgbClr val="002F5D"/>
                </a:solidFill>
                <a:effectLst/>
                <a:uLnTx/>
                <a:uFillTx/>
                <a:latin typeface="Calibri" pitchFamily="34" charset="0"/>
                <a:ea typeface="+mn-ea"/>
                <a:cs typeface="Arial" charset="0"/>
              </a:rPr>
              <a:t>and</a:t>
            </a:r>
            <a:b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br>
            <a:r>
              <a:rPr kumimoji="0" lang="en-GB" sz="1800" b="1" i="0" u="none" strike="noStrike" kern="1200" cap="none" spc="0" normalizeH="0" baseline="0" noProof="0" dirty="0">
                <a:ln>
                  <a:noFill/>
                </a:ln>
                <a:solidFill>
                  <a:srgbClr val="002F5D"/>
                </a:solidFill>
                <a:effectLst/>
                <a:uLnTx/>
                <a:uFillTx/>
                <a:latin typeface="Calibri" pitchFamily="34" charset="0"/>
                <a:ea typeface="+mn-ea"/>
                <a:cs typeface="Arial" charset="0"/>
              </a:rPr>
              <a:t>(b) the behaviour is abusive</a:t>
            </a: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Definition includes single incident, economic abuse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Outlaws ‘rough sex’ offence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Children also recognised as victims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Acknowledges the Care Act and adults with care and support needs (P39 – 40, s153-158)</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Collaborative approach – domestic abuse protocols and safeguarding adults protocols apply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Adult social workers need regular updated domestic abuse training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Safeguarding Adults Boards need to manage MARAC and domestic abuse data </a:t>
            </a:r>
            <a:r>
              <a:rPr kumimoji="0" lang="en-GB" sz="1800" b="0" i="0" u="none" strike="noStrike" kern="1200" cap="none" spc="0" normalizeH="0" baseline="0" noProof="0" dirty="0" err="1">
                <a:ln>
                  <a:noFill/>
                </a:ln>
                <a:solidFill>
                  <a:srgbClr val="002F5D"/>
                </a:solidFill>
                <a:effectLst/>
                <a:uLnTx/>
                <a:uFillTx/>
                <a:latin typeface="Calibri" pitchFamily="34" charset="0"/>
                <a:ea typeface="+mn-ea"/>
                <a:cs typeface="Arial" charset="0"/>
              </a:rPr>
              <a:t>eg</a:t>
            </a:r>
            <a:r>
              <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rPr>
              <a:t> DHR’s (which may also involve SAR’s)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2F5D"/>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5364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123728" y="1131590"/>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7" name="Picture 6"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17" y="2745044"/>
            <a:ext cx="1792031" cy="1792031"/>
          </a:xfrm>
          <a:prstGeom prst="rect">
            <a:avLst/>
          </a:prstGeom>
        </p:spPr>
      </p:pic>
      <p:sp>
        <p:nvSpPr>
          <p:cNvPr id="8" name="Rectangle 2"/>
          <p:cNvSpPr txBox="1">
            <a:spLocks noChangeArrowheads="1"/>
          </p:cNvSpPr>
          <p:nvPr/>
        </p:nvSpPr>
        <p:spPr>
          <a:xfrm>
            <a:off x="2229756" y="116375"/>
            <a:ext cx="6718484" cy="4327580"/>
          </a:xfrm>
          <a:prstGeom prst="rect">
            <a:avLst/>
          </a:prstGeom>
        </p:spPr>
        <p:txBody>
          <a:bodyPr>
            <a:normAutofit fontScale="825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2800" dirty="0">
                <a:latin typeface="+mn-lt"/>
              </a:rPr>
              <a:t>It may be that a relationship has always experienced some DA, but what has changed is the health or ability of the ‘victim’ meaning they can no longer protect themselves. </a:t>
            </a:r>
            <a:r>
              <a:rPr lang="en-US" altLang="en-US" sz="2800" dirty="0">
                <a:solidFill>
                  <a:srgbClr val="FF3300"/>
                </a:solidFill>
                <a:latin typeface="+mn-lt"/>
              </a:rPr>
              <a:t>In other cases, the ‘victim’ may be put in the position of caring for the ‘perpetrator’ after a stroke or some illness debilitates them. </a:t>
            </a:r>
            <a:r>
              <a:rPr lang="en-US" altLang="en-US" sz="2800" dirty="0">
                <a:latin typeface="+mn-lt"/>
              </a:rPr>
              <a:t>They may </a:t>
            </a:r>
            <a:r>
              <a:rPr lang="en-US" altLang="en-US" sz="2800" b="1" dirty="0">
                <a:solidFill>
                  <a:srgbClr val="FF0000"/>
                </a:solidFill>
                <a:latin typeface="+mn-lt"/>
              </a:rPr>
              <a:t>not be able or willing </a:t>
            </a:r>
            <a:r>
              <a:rPr lang="en-US" altLang="en-US" sz="2800" dirty="0">
                <a:latin typeface="+mn-lt"/>
              </a:rPr>
              <a:t>to provide the best care and the partner/adult may be at risk of abuse.</a:t>
            </a:r>
            <a:br>
              <a:rPr lang="en-US" altLang="en-US" sz="2800" dirty="0">
                <a:latin typeface="+mn-lt"/>
              </a:rPr>
            </a:br>
            <a:endParaRPr lang="en-US" altLang="en-US" sz="2800" dirty="0">
              <a:latin typeface="+mn-lt"/>
            </a:endParaRPr>
          </a:p>
          <a:p>
            <a:pPr algn="l"/>
            <a:r>
              <a:rPr lang="en-US" altLang="en-US" sz="2800" dirty="0"/>
              <a:t>Therefore, with safeguarding adults, </a:t>
            </a:r>
            <a:r>
              <a:rPr lang="en-US" altLang="en-US" sz="2800" dirty="0">
                <a:solidFill>
                  <a:srgbClr val="FF0000"/>
                </a:solidFill>
              </a:rPr>
              <a:t>we MUST consider the ‘caring’ relationship </a:t>
            </a:r>
            <a:r>
              <a:rPr lang="en-US" altLang="en-US" sz="2800" dirty="0"/>
              <a:t>(10 DHR’s involving the carer relationship in Cambridgeshire since 2018)</a:t>
            </a:r>
            <a:br>
              <a:rPr lang="en-US" altLang="en-US" sz="2800" dirty="0"/>
            </a:br>
            <a:endParaRPr lang="en-US" altLang="en-US" sz="2800" dirty="0"/>
          </a:p>
        </p:txBody>
      </p:sp>
      <p:sp>
        <p:nvSpPr>
          <p:cNvPr id="2" name="TextBox 1"/>
          <p:cNvSpPr txBox="1"/>
          <p:nvPr/>
        </p:nvSpPr>
        <p:spPr>
          <a:xfrm>
            <a:off x="25381" y="740403"/>
            <a:ext cx="2017701" cy="1754326"/>
          </a:xfrm>
          <a:prstGeom prst="rect">
            <a:avLst/>
          </a:prstGeom>
        </p:spPr>
        <p:txBody>
          <a:bodyPr wrap="square" rtlCol="0">
            <a:spAutoFit/>
          </a:bodyPr>
          <a:lstStyle/>
          <a:p>
            <a:pPr fontAlgn="auto">
              <a:spcAft>
                <a:spcPts val="0"/>
              </a:spcAft>
            </a:pPr>
            <a:r>
              <a:rPr lang="en-GB" b="1" dirty="0"/>
              <a:t>Consider – how does this statement relates to adults with care and support needs?</a:t>
            </a:r>
          </a:p>
        </p:txBody>
      </p:sp>
    </p:spTree>
    <p:extLst>
      <p:ext uri="{BB962C8B-B14F-4D97-AF65-F5344CB8AC3E}">
        <p14:creationId xmlns:p14="http://schemas.microsoft.com/office/powerpoint/2010/main" val="145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1560" y="165045"/>
            <a:ext cx="8712969" cy="748885"/>
          </a:xfrm>
          <a:prstGeom prst="rect">
            <a:avLst/>
          </a:prstGeom>
          <a:noFill/>
          <a:ln>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lstStyle>
            <a:lvl1pPr algn="l" rtl="0" eaLnBrk="0" fontAlgn="base" hangingPunct="0">
              <a:spcBef>
                <a:spcPct val="0"/>
              </a:spcBef>
              <a:spcAft>
                <a:spcPct val="0"/>
              </a:spcAft>
              <a:defRPr sz="2400" b="1">
                <a:solidFill>
                  <a:schemeClr val="dk1"/>
                </a:solidFill>
                <a:latin typeface="+mn-lt"/>
                <a:ea typeface="+mn-ea"/>
                <a:cs typeface="+mn-cs"/>
              </a:defRPr>
            </a:lvl1pPr>
            <a:lvl2pPr algn="l" rtl="0" eaLnBrk="0" fontAlgn="base" hangingPunct="0">
              <a:spcBef>
                <a:spcPct val="0"/>
              </a:spcBef>
              <a:spcAft>
                <a:spcPct val="0"/>
              </a:spcAft>
              <a:defRPr sz="2400" b="1">
                <a:solidFill>
                  <a:schemeClr val="dk1"/>
                </a:solidFill>
                <a:latin typeface="+mn-lt"/>
                <a:ea typeface="+mn-ea"/>
                <a:cs typeface="+mn-cs"/>
              </a:defRPr>
            </a:lvl2pPr>
            <a:lvl3pPr algn="l" rtl="0" eaLnBrk="0" fontAlgn="base" hangingPunct="0">
              <a:spcBef>
                <a:spcPct val="0"/>
              </a:spcBef>
              <a:spcAft>
                <a:spcPct val="0"/>
              </a:spcAft>
              <a:defRPr sz="2400" b="1">
                <a:solidFill>
                  <a:schemeClr val="dk1"/>
                </a:solidFill>
                <a:latin typeface="+mn-lt"/>
                <a:ea typeface="+mn-ea"/>
                <a:cs typeface="+mn-cs"/>
              </a:defRPr>
            </a:lvl3pPr>
            <a:lvl4pPr algn="l" rtl="0" eaLnBrk="0" fontAlgn="base" hangingPunct="0">
              <a:spcBef>
                <a:spcPct val="0"/>
              </a:spcBef>
              <a:spcAft>
                <a:spcPct val="0"/>
              </a:spcAft>
              <a:defRPr sz="2400" b="1">
                <a:solidFill>
                  <a:schemeClr val="dk1"/>
                </a:solidFill>
                <a:latin typeface="+mn-lt"/>
                <a:ea typeface="+mn-ea"/>
                <a:cs typeface="+mn-cs"/>
              </a:defRPr>
            </a:lvl4pPr>
            <a:lvl5pPr algn="l" rtl="0" eaLnBrk="0" fontAlgn="base" hangingPunct="0">
              <a:spcBef>
                <a:spcPct val="0"/>
              </a:spcBef>
              <a:spcAft>
                <a:spcPct val="0"/>
              </a:spcAft>
              <a:defRPr sz="2400" b="1">
                <a:solidFill>
                  <a:schemeClr val="dk1"/>
                </a:solidFill>
                <a:latin typeface="+mn-lt"/>
                <a:ea typeface="+mn-ea"/>
                <a:cs typeface="+mn-cs"/>
              </a:defRPr>
            </a:lvl5pPr>
            <a:lvl6pPr marL="457200" algn="l" rtl="0" fontAlgn="base">
              <a:spcBef>
                <a:spcPct val="0"/>
              </a:spcBef>
              <a:spcAft>
                <a:spcPct val="0"/>
              </a:spcAft>
              <a:defRPr sz="2400" b="1">
                <a:solidFill>
                  <a:schemeClr val="dk1"/>
                </a:solidFill>
                <a:latin typeface="+mn-lt"/>
                <a:ea typeface="+mn-ea"/>
                <a:cs typeface="+mn-cs"/>
              </a:defRPr>
            </a:lvl6pPr>
            <a:lvl7pPr marL="914400" algn="l" rtl="0" fontAlgn="base">
              <a:spcBef>
                <a:spcPct val="0"/>
              </a:spcBef>
              <a:spcAft>
                <a:spcPct val="0"/>
              </a:spcAft>
              <a:defRPr sz="2400" b="1">
                <a:solidFill>
                  <a:schemeClr val="dk1"/>
                </a:solidFill>
                <a:latin typeface="+mn-lt"/>
                <a:ea typeface="+mn-ea"/>
                <a:cs typeface="+mn-cs"/>
              </a:defRPr>
            </a:lvl7pPr>
            <a:lvl8pPr marL="1371600" algn="l" rtl="0" fontAlgn="base">
              <a:spcBef>
                <a:spcPct val="0"/>
              </a:spcBef>
              <a:spcAft>
                <a:spcPct val="0"/>
              </a:spcAft>
              <a:defRPr sz="2400" b="1">
                <a:solidFill>
                  <a:schemeClr val="dk1"/>
                </a:solidFill>
                <a:latin typeface="+mn-lt"/>
                <a:ea typeface="+mn-ea"/>
                <a:cs typeface="+mn-cs"/>
              </a:defRPr>
            </a:lvl8pPr>
            <a:lvl9pPr marL="1828800" algn="l" rtl="0" fontAlgn="base">
              <a:spcBef>
                <a:spcPct val="0"/>
              </a:spcBef>
              <a:spcAft>
                <a:spcPct val="0"/>
              </a:spcAft>
              <a:defRPr sz="2400" b="1">
                <a:solidFill>
                  <a:schemeClr val="dk1"/>
                </a:solidFill>
                <a:latin typeface="+mn-lt"/>
                <a:ea typeface="+mn-ea"/>
                <a:cs typeface="+mn-cs"/>
              </a:defRPr>
            </a:lvl9pPr>
          </a:lstStyle>
          <a:p>
            <a:pPr>
              <a:defRPr/>
            </a:pPr>
            <a:r>
              <a:rPr lang="en-US" sz="3200" b="0" dirty="0"/>
              <a:t>Be aware that Domestic abuse can co-exist with Dementia</a:t>
            </a:r>
            <a:br>
              <a:rPr lang="en-US" sz="3200" dirty="0"/>
            </a:br>
            <a:endParaRPr lang="en-US" dirty="0"/>
          </a:p>
        </p:txBody>
      </p:sp>
      <p:sp>
        <p:nvSpPr>
          <p:cNvPr id="8" name="TextBox 2"/>
          <p:cNvSpPr txBox="1">
            <a:spLocks noChangeArrowheads="1"/>
          </p:cNvSpPr>
          <p:nvPr/>
        </p:nvSpPr>
        <p:spPr bwMode="auto">
          <a:xfrm>
            <a:off x="1403648" y="1347614"/>
            <a:ext cx="6741876"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1400">
                <a:solidFill>
                  <a:srgbClr val="00204E"/>
                </a:solidFill>
                <a:latin typeface="Arial" panose="020B0604020202020204" pitchFamily="34" charset="0"/>
                <a:ea typeface="MS PGothic" panose="020B0600070205080204" pitchFamily="34" charset="-128"/>
              </a:defRPr>
            </a:lvl1pPr>
            <a:lvl2pPr marL="742950" indent="-285750" eaLnBrk="0" hangingPunct="0">
              <a:defRPr sz="1400">
                <a:solidFill>
                  <a:srgbClr val="00204E"/>
                </a:solidFill>
                <a:latin typeface="Arial" panose="020B0604020202020204" pitchFamily="34" charset="0"/>
                <a:ea typeface="MS PGothic" panose="020B0600070205080204" pitchFamily="34" charset="-128"/>
              </a:defRPr>
            </a:lvl2pPr>
            <a:lvl3pPr marL="1143000" indent="-228600" eaLnBrk="0" hangingPunct="0">
              <a:defRPr sz="1400">
                <a:solidFill>
                  <a:srgbClr val="00204E"/>
                </a:solidFill>
                <a:latin typeface="Arial" panose="020B0604020202020204" pitchFamily="34" charset="0"/>
                <a:ea typeface="MS PGothic" panose="020B0600070205080204" pitchFamily="34" charset="-128"/>
              </a:defRPr>
            </a:lvl3pPr>
            <a:lvl4pPr marL="1600200" indent="-228600" eaLnBrk="0" hangingPunct="0">
              <a:defRPr sz="1400">
                <a:solidFill>
                  <a:srgbClr val="00204E"/>
                </a:solidFill>
                <a:latin typeface="Arial" panose="020B0604020202020204" pitchFamily="34" charset="0"/>
                <a:ea typeface="MS PGothic" panose="020B0600070205080204" pitchFamily="34" charset="-128"/>
              </a:defRPr>
            </a:lvl4pPr>
            <a:lvl5pPr marL="2057400" indent="-228600" eaLnBrk="0" hangingPunct="0">
              <a:defRPr sz="1400">
                <a:solidFill>
                  <a:srgbClr val="00204E"/>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9pPr>
          </a:lstStyle>
          <a:p>
            <a:pPr algn="l" eaLnBrk="1" hangingPunct="1">
              <a:buFont typeface="Arial" panose="020B0604020202020204" pitchFamily="34" charset="0"/>
              <a:buChar char="•"/>
            </a:pPr>
            <a:r>
              <a:rPr lang="en-US" altLang="en-US" sz="2400" dirty="0"/>
              <a:t>Harmer living with dementia</a:t>
            </a:r>
          </a:p>
          <a:p>
            <a:pPr algn="l" eaLnBrk="1" hangingPunct="1">
              <a:buFont typeface="Arial" panose="020B0604020202020204" pitchFamily="34" charset="0"/>
              <a:buChar char="•"/>
            </a:pPr>
            <a:r>
              <a:rPr lang="en-US" altLang="en-US" sz="2400" dirty="0"/>
              <a:t>Both victim and survivor living with dementia (tactics from the harmer may be exacerbated, victim may not be able to use their ‘usual’ survival tactics)</a:t>
            </a:r>
          </a:p>
          <a:p>
            <a:pPr algn="l" eaLnBrk="1" hangingPunct="1">
              <a:buFont typeface="Arial" panose="020B0604020202020204" pitchFamily="34" charset="0"/>
              <a:buChar char="•"/>
            </a:pPr>
            <a:r>
              <a:rPr lang="en-US" altLang="en-US" sz="2400" dirty="0"/>
              <a:t>Victim-survivor living with dementia</a:t>
            </a:r>
          </a:p>
          <a:p>
            <a:pPr algn="l" eaLnBrk="1" hangingPunct="1">
              <a:buFont typeface="Arial" panose="020B0604020202020204" pitchFamily="34" charset="0"/>
              <a:buChar char="•"/>
            </a:pPr>
            <a:r>
              <a:rPr lang="en-US" altLang="en-US" sz="2400" dirty="0"/>
              <a:t>The individual can experience harm from an informal/unpaid carer (and vice versa)</a:t>
            </a:r>
            <a:br>
              <a:rPr lang="en-US" altLang="en-US" sz="2400" dirty="0"/>
            </a:br>
            <a:endParaRPr lang="en-US" altLang="en-US" sz="2400" dirty="0"/>
          </a:p>
          <a:p>
            <a:pPr marL="0" indent="0" algn="ctr" eaLnBrk="1" hangingPunct="1"/>
            <a:endParaRPr lang="en-US" altLang="en-US" dirty="0">
              <a:solidFill>
                <a:srgbClr val="660066"/>
              </a:solidFill>
              <a:latin typeface="+mn-lt"/>
            </a:endParaRPr>
          </a:p>
          <a:p>
            <a:pPr algn="ctr" eaLnBrk="1" hangingPunct="1"/>
            <a:endParaRPr lang="en-US" altLang="en-US" sz="2800" b="1" dirty="0"/>
          </a:p>
          <a:p>
            <a:pPr algn="l"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266703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1466" y="987574"/>
            <a:ext cx="4186808" cy="857250"/>
          </a:xfrm>
        </p:spPr>
        <p:txBody>
          <a:bodyPr/>
          <a:lstStyle/>
          <a:p>
            <a:pPr>
              <a:defRPr/>
            </a:pPr>
            <a:r>
              <a:rPr lang="en-GB" b="0" dirty="0"/>
              <a:t>Safeguarding Adults and Domestic Abuse - </a:t>
            </a:r>
          </a:p>
        </p:txBody>
      </p:sp>
      <p:sp>
        <p:nvSpPr>
          <p:cNvPr id="8" name="Content Placeholder 7"/>
          <p:cNvSpPr>
            <a:spLocks noGrp="1"/>
          </p:cNvSpPr>
          <p:nvPr>
            <p:ph idx="1"/>
          </p:nvPr>
        </p:nvSpPr>
        <p:spPr>
          <a:xfrm>
            <a:off x="351466" y="2571750"/>
            <a:ext cx="4330824" cy="3394075"/>
          </a:xfrm>
        </p:spPr>
        <p:txBody>
          <a:bodyPr>
            <a:normAutofit/>
          </a:bodyPr>
          <a:lstStyle/>
          <a:p>
            <a:pPr indent="0">
              <a:buNone/>
              <a:defRPr/>
            </a:pPr>
            <a:r>
              <a:rPr lang="en-GB" sz="2400" dirty="0"/>
              <a:t>Overall aim is to ensure professionals have a clearer understanding of domestic abuse and safeguarding adults and know how to safely respond.  </a:t>
            </a:r>
          </a:p>
        </p:txBody>
      </p:sp>
      <p:pic>
        <p:nvPicPr>
          <p:cNvPr id="1026" name="Picture 2" descr="10 best wedding venues in Cambridgeshire | Jean-Luc Benazet"/>
          <p:cNvPicPr>
            <a:picLocks noChangeAspect="1" noChangeArrowheads="1"/>
          </p:cNvPicPr>
          <p:nvPr/>
        </p:nvPicPr>
        <p:blipFill rotWithShape="1">
          <a:blip r:embed="rId2">
            <a:extLst>
              <a:ext uri="{28A0092B-C50C-407E-A947-70E740481C1C}">
                <a14:useLocalDpi xmlns:a14="http://schemas.microsoft.com/office/drawing/2010/main" val="0"/>
              </a:ext>
            </a:extLst>
          </a:blip>
          <a:srcRect l="25545" r="20195"/>
          <a:stretch/>
        </p:blipFill>
        <p:spPr bwMode="auto">
          <a:xfrm>
            <a:off x="4950490" y="0"/>
            <a:ext cx="419351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79512" y="52078"/>
            <a:ext cx="8964488"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2F5D"/>
                </a:solidFill>
                <a:effectLst/>
                <a:uLnTx/>
                <a:uFillTx/>
                <a:latin typeface="Calibri"/>
                <a:ea typeface="+mn-ea"/>
                <a:cs typeface="+mn-cs"/>
              </a:rPr>
              <a:t>A recent report from The Disabilities Trust (2019) highlights:- </a:t>
            </a: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over half of women who have sustained a permanent brain injury, this was caused by domestic abuse – a staggering 62%.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61% of women with a brain injury caused by domestic violence have self-harmed.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35% of these women have not sought help for their brain injury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 a large number of these women will have been prevented from seeking treatment by the abuser.</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srgbClr val="FF0000"/>
                </a:solidFill>
                <a:effectLst/>
                <a:uLnTx/>
                <a:uFillTx/>
                <a:latin typeface="Calibri"/>
                <a:ea typeface="+mn-ea"/>
                <a:cs typeface="+mn-cs"/>
              </a:rPr>
              <a:t>Highlights importance to consider the MCA when supporting decision-making</a:t>
            </a:r>
          </a:p>
        </p:txBody>
      </p:sp>
      <p:sp>
        <p:nvSpPr>
          <p:cNvPr id="3" name="Rectangle 2"/>
          <p:cNvSpPr/>
          <p:nvPr/>
        </p:nvSpPr>
        <p:spPr>
          <a:xfrm>
            <a:off x="179512" y="4188394"/>
            <a:ext cx="2676060" cy="646331"/>
          </a:xfrm>
          <a:prstGeom prst="rect">
            <a:avLst/>
          </a:prstGeom>
          <a:solidFill>
            <a:schemeClr val="bg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solidFill>
                  <a:srgbClr val="002F5D"/>
                </a:solidFill>
                <a:effectLst/>
                <a:uLnTx/>
                <a:uFillTx/>
                <a:latin typeface="Calibri"/>
                <a:ea typeface="+mn-ea"/>
                <a:cs typeface="+mn-cs"/>
                <a:hlinkClick r:id="rId2"/>
              </a:rPr>
              <a:t>‘Abi’-</a:t>
            </a:r>
            <a:r>
              <a:rPr kumimoji="0" lang="en-GB" b="1" i="0" u="none" strike="noStrike" kern="1200" cap="none" spc="0" normalizeH="0" baseline="0" noProof="0" dirty="0">
                <a:ln>
                  <a:noFill/>
                </a:ln>
                <a:solidFill>
                  <a:srgbClr val="002F5D"/>
                </a:solidFill>
                <a:effectLst/>
                <a:uLnTx/>
                <a:uFillTx/>
                <a:latin typeface="Calibri"/>
                <a:ea typeface="+mn-ea"/>
                <a:cs typeface="+mn-cs"/>
              </a:rPr>
              <a:t>left permanently disabled after her attack</a:t>
            </a:r>
          </a:p>
        </p:txBody>
      </p:sp>
      <p:sp>
        <p:nvSpPr>
          <p:cNvPr id="8" name="TextBox 7">
            <a:extLst>
              <a:ext uri="{FF2B5EF4-FFF2-40B4-BE49-F238E27FC236}">
                <a16:creationId xmlns:a16="http://schemas.microsoft.com/office/drawing/2014/main" id="{D4C77BAC-5A16-4C61-A035-9F264B535E6E}"/>
              </a:ext>
            </a:extLst>
          </p:cNvPr>
          <p:cNvSpPr txBox="1"/>
          <p:nvPr/>
        </p:nvSpPr>
        <p:spPr>
          <a:xfrm>
            <a:off x="395536" y="2958927"/>
            <a:ext cx="759684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https://www.thedtgroup.org/the-disabilities-trust-news-and-media/news/the-disabilities-trust-continues-to-highlight-the-link-between-brain-injuries-and-domestic-abuse</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310825-710B-EEF8-F641-EB126E7FFE49}"/>
              </a:ext>
            </a:extLst>
          </p:cNvPr>
          <p:cNvSpPr txBox="1"/>
          <p:nvPr/>
        </p:nvSpPr>
        <p:spPr>
          <a:xfrm>
            <a:off x="179512" y="3420592"/>
            <a:ext cx="86054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err="1">
                <a:ln>
                  <a:noFill/>
                </a:ln>
                <a:solidFill>
                  <a:srgbClr val="002F5D"/>
                </a:solidFill>
                <a:effectLst/>
                <a:uLnTx/>
                <a:uFillTx/>
                <a:latin typeface="Calibri"/>
                <a:ea typeface="+mn-ea"/>
                <a:cs typeface="+mn-cs"/>
              </a:rPr>
              <a:t>Womens</a:t>
            </a:r>
            <a:r>
              <a:rPr kumimoji="0" lang="en-GB" sz="1800" b="1" i="0" u="none" strike="noStrike" kern="1200" cap="none" spc="0" normalizeH="0" baseline="0" noProof="0" dirty="0">
                <a:ln>
                  <a:noFill/>
                </a:ln>
                <a:solidFill>
                  <a:srgbClr val="002F5D"/>
                </a:solidFill>
                <a:effectLst/>
                <a:uLnTx/>
                <a:uFillTx/>
                <a:latin typeface="Calibri"/>
                <a:ea typeface="+mn-ea"/>
                <a:cs typeface="+mn-cs"/>
              </a:rPr>
              <a:t> Aid Audit 2023 </a:t>
            </a:r>
            <a:r>
              <a:rPr kumimoji="0" lang="en-GB" sz="1800" b="0" i="0" u="none" strike="noStrike" kern="1200" cap="none" spc="0" normalizeH="0" baseline="0" noProof="0" dirty="0">
                <a:ln>
                  <a:noFill/>
                </a:ln>
                <a:solidFill>
                  <a:srgbClr val="002F5D"/>
                </a:solidFill>
                <a:effectLst/>
                <a:uLnTx/>
                <a:uFillTx/>
                <a:latin typeface="Calibri"/>
                <a:ea typeface="+mn-ea"/>
                <a:cs typeface="+mn-cs"/>
              </a:rPr>
              <a:t>– Over a quarter of survivors (28.7%) reported having a disability  (56% mental health 22.3% physical health disability) </a:t>
            </a:r>
            <a:r>
              <a:rPr kumimoji="0" lang="en-GB" sz="1200" b="0" i="0" u="none" strike="noStrike" kern="1200" cap="none" spc="0" normalizeH="0" baseline="0" noProof="0" dirty="0">
                <a:ln>
                  <a:noFill/>
                </a:ln>
                <a:solidFill>
                  <a:srgbClr val="002F5D"/>
                </a:solidFill>
                <a:effectLst/>
                <a:uLnTx/>
                <a:uFillTx/>
                <a:latin typeface="Calibri"/>
                <a:ea typeface="+mn-ea"/>
                <a:cs typeface="+mn-cs"/>
              </a:rPr>
              <a:t>womensaid.org.uk</a:t>
            </a:r>
          </a:p>
        </p:txBody>
      </p:sp>
      <p:sp>
        <p:nvSpPr>
          <p:cNvPr id="5" name="TextBox 4">
            <a:extLst>
              <a:ext uri="{FF2B5EF4-FFF2-40B4-BE49-F238E27FC236}">
                <a16:creationId xmlns:a16="http://schemas.microsoft.com/office/drawing/2014/main" id="{67C6F048-A5C9-927B-B9F6-68B62042C7E4}"/>
              </a:ext>
            </a:extLst>
          </p:cNvPr>
          <p:cNvSpPr txBox="1"/>
          <p:nvPr/>
        </p:nvSpPr>
        <p:spPr>
          <a:xfrm>
            <a:off x="2987824" y="4249950"/>
            <a:ext cx="5797152" cy="584775"/>
          </a:xfrm>
          <a:prstGeom prst="rect">
            <a:avLst/>
          </a:prstGeom>
          <a:solidFill>
            <a:schemeClr val="accent6"/>
          </a:solidFill>
          <a:ln>
            <a:solidFill>
              <a:schemeClr val="accent6">
                <a:lumMod val="75000"/>
              </a:schemeClr>
            </a:solidFill>
          </a:ln>
        </p:spPr>
        <p:txBody>
          <a:bodyPr wrap="square">
            <a:spAutoFit/>
          </a:bodyPr>
          <a:lstStyle/>
          <a:p>
            <a:r>
              <a:rPr lang="en-GB" sz="1600" b="1" dirty="0">
                <a:hlinkClick r:id="rId4"/>
              </a:rPr>
              <a:t>Coercive control, capacity and the resolution of an ethical dilemma – Mental Capacity Law and Policy</a:t>
            </a:r>
            <a:endParaRPr lang="en-GB" sz="1600" b="1" dirty="0"/>
          </a:p>
        </p:txBody>
      </p:sp>
    </p:spTree>
    <p:extLst>
      <p:ext uri="{BB962C8B-B14F-4D97-AF65-F5344CB8AC3E}">
        <p14:creationId xmlns:p14="http://schemas.microsoft.com/office/powerpoint/2010/main" val="425317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88319B-FF7A-0E28-7B1F-91732F3CA86F}"/>
              </a:ext>
            </a:extLst>
          </p:cNvPr>
          <p:cNvSpPr txBox="1"/>
          <p:nvPr/>
        </p:nvSpPr>
        <p:spPr>
          <a:xfrm>
            <a:off x="537580" y="1461966"/>
            <a:ext cx="8410660" cy="2862322"/>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a:ea typeface="+mn-ea"/>
                <a:cs typeface="Arial" charset="0"/>
              </a:rPr>
              <a:t>Introduced in 2019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a:ea typeface="+mn-ea"/>
                <a:cs typeface="Arial" charset="0"/>
              </a:rPr>
              <a:t>Aimed at individuals who have care and support needs, have mental capacity and are not engaging with services.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a:ea typeface="+mn-ea"/>
                <a:cs typeface="Arial" charset="0"/>
              </a:rPr>
              <a:t>Provides professionals from all agencies with a framework to facilitate effective multi-agency working with adults (aged 18+) at risk of harm who are deemed to have mental capacity for specific decisions that may result in serious harm/death through severe self-neglect or risk-taking behaviours and refuses or is unable to engage with services.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a:ea typeface="+mn-ea"/>
                <a:cs typeface="Arial" charset="0"/>
              </a:rPr>
              <a:t>Provides a structure for professionals to come together and discuss how best they can support an individual who does not want the support of agencies. </a:t>
            </a:r>
          </a:p>
        </p:txBody>
      </p:sp>
      <p:sp>
        <p:nvSpPr>
          <p:cNvPr id="7" name="TextBox 6">
            <a:extLst>
              <a:ext uri="{FF2B5EF4-FFF2-40B4-BE49-F238E27FC236}">
                <a16:creationId xmlns:a16="http://schemas.microsoft.com/office/drawing/2014/main" id="{A45BB228-EE0A-9C49-2118-AC4661A7C857}"/>
              </a:ext>
            </a:extLst>
          </p:cNvPr>
          <p:cNvSpPr txBox="1"/>
          <p:nvPr/>
        </p:nvSpPr>
        <p:spPr>
          <a:xfrm>
            <a:off x="2439619" y="195486"/>
            <a:ext cx="6480720" cy="954107"/>
          </a:xfrm>
          <a:prstGeom prst="rect">
            <a:avLst/>
          </a:prstGeom>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F5D"/>
                </a:solidFill>
                <a:effectLst/>
                <a:uLnTx/>
                <a:uFillTx/>
                <a:latin typeface="Calibri" pitchFamily="34" charset="0"/>
                <a:ea typeface="+mn-ea"/>
                <a:cs typeface="Arial" charset="0"/>
              </a:rPr>
              <a:t>MARM – Multi Agency Risk Management procedure</a:t>
            </a:r>
          </a:p>
        </p:txBody>
      </p:sp>
      <p:pic>
        <p:nvPicPr>
          <p:cNvPr id="10" name="Picture 9">
            <a:hlinkClick r:id="rId3"/>
            <a:extLst>
              <a:ext uri="{FF2B5EF4-FFF2-40B4-BE49-F238E27FC236}">
                <a16:creationId xmlns:a16="http://schemas.microsoft.com/office/drawing/2014/main" id="{9D37A851-AD63-7521-21C8-544AAF1225D2}"/>
              </a:ext>
            </a:extLst>
          </p:cNvPr>
          <p:cNvPicPr>
            <a:picLocks noChangeAspect="1"/>
          </p:cNvPicPr>
          <p:nvPr/>
        </p:nvPicPr>
        <p:blipFill>
          <a:blip r:embed="rId4"/>
          <a:stretch>
            <a:fillRect/>
          </a:stretch>
        </p:blipFill>
        <p:spPr>
          <a:xfrm>
            <a:off x="35496" y="-22879"/>
            <a:ext cx="2304256" cy="1469946"/>
          </a:xfrm>
          <a:prstGeom prst="rect">
            <a:avLst/>
          </a:prstGeom>
        </p:spPr>
      </p:pic>
      <p:sp>
        <p:nvSpPr>
          <p:cNvPr id="2" name="TextBox 1">
            <a:extLst>
              <a:ext uri="{FF2B5EF4-FFF2-40B4-BE49-F238E27FC236}">
                <a16:creationId xmlns:a16="http://schemas.microsoft.com/office/drawing/2014/main" id="{5826DEB4-3698-1171-EF03-5600614CE0A3}"/>
              </a:ext>
            </a:extLst>
          </p:cNvPr>
          <p:cNvSpPr txBox="1"/>
          <p:nvPr/>
        </p:nvSpPr>
        <p:spPr>
          <a:xfrm>
            <a:off x="323528" y="4282812"/>
            <a:ext cx="83529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Aft>
                <a:spcPts val="0"/>
              </a:spcAft>
            </a:pPr>
            <a:r>
              <a:rPr lang="en-GB" dirty="0"/>
              <a:t>Reflection: ‘choosing’ to constantly living with high risk – is that a form of self-neglect?</a:t>
            </a:r>
          </a:p>
        </p:txBody>
      </p:sp>
    </p:spTree>
    <p:extLst>
      <p:ext uri="{BB962C8B-B14F-4D97-AF65-F5344CB8AC3E}">
        <p14:creationId xmlns:p14="http://schemas.microsoft.com/office/powerpoint/2010/main" val="82072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555776" y="1131590"/>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22529" y="555526"/>
            <a:ext cx="1910719" cy="3293209"/>
          </a:xfrm>
          <a:prstGeom prst="rect">
            <a:avLst/>
          </a:prstGeom>
          <a:noFill/>
        </p:spPr>
        <p:txBody>
          <a:bodyPr wrap="square" rtlCol="0">
            <a:spAutoFit/>
          </a:bodyPr>
          <a:lstStyle/>
          <a:p>
            <a:r>
              <a:rPr lang="en-GB" sz="2400" dirty="0"/>
              <a:t>Duluth Wheel adapted for Adults with Care and Support Needs </a:t>
            </a:r>
            <a:r>
              <a:rPr lang="en-GB" sz="1600" dirty="0"/>
              <a:t>(Dewis Choice)</a:t>
            </a:r>
          </a:p>
          <a:p>
            <a:r>
              <a:rPr lang="en-GB" sz="1600" dirty="0"/>
              <a:t>- Tactics where the carer is perpetrating the abuse…</a:t>
            </a:r>
          </a:p>
        </p:txBody>
      </p:sp>
      <p:pic>
        <p:nvPicPr>
          <p:cNvPr id="7" name="Picture 6"/>
          <p:cNvPicPr>
            <a:picLocks noChangeAspect="1"/>
          </p:cNvPicPr>
          <p:nvPr/>
        </p:nvPicPr>
        <p:blipFill>
          <a:blip r:embed="rId3"/>
          <a:stretch>
            <a:fillRect/>
          </a:stretch>
        </p:blipFill>
        <p:spPr>
          <a:xfrm>
            <a:off x="2699792" y="0"/>
            <a:ext cx="6248448" cy="5143500"/>
          </a:xfrm>
          <a:prstGeom prst="rect">
            <a:avLst/>
          </a:prstGeom>
        </p:spPr>
      </p:pic>
    </p:spTree>
    <p:extLst>
      <p:ext uri="{BB962C8B-B14F-4D97-AF65-F5344CB8AC3E}">
        <p14:creationId xmlns:p14="http://schemas.microsoft.com/office/powerpoint/2010/main" val="280798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339752" y="1203598"/>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9760" y="267494"/>
            <a:ext cx="2249992" cy="3498748"/>
          </a:xfrm>
          <a:prstGeom prst="rect">
            <a:avLst/>
          </a:prstGeom>
        </p:spPr>
        <p:txBody>
          <a:bodyPr>
            <a:normAutofit fontScale="47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5100" b="1"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Be mindful: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3600" b="0" i="0" u="none" strike="noStrike" kern="1200" cap="none" spc="0" normalizeH="0" baseline="0" noProof="0" dirty="0">
              <a:ln>
                <a:noFill/>
              </a:ln>
              <a:solidFill>
                <a:srgbClr val="002060"/>
              </a:solidFill>
              <a:effectLst/>
              <a:uLnTx/>
              <a:uFillTx/>
              <a:latin typeface="Calibri" panose="020F0502020204030204"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0"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t>There may be no visible  physical signs, particularly abuse which is psychological/emotional and controlling in nature which can include:</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GB" altLang="en-US" sz="3600" b="0" i="0" u="none" strike="noStrike" kern="1200" cap="none" spc="0" normalizeH="0" baseline="0" noProof="0" dirty="0">
                <a:ln>
                  <a:noFill/>
                </a:ln>
                <a:solidFill>
                  <a:srgbClr val="002060"/>
                </a:solidFill>
                <a:effectLst/>
                <a:uLnTx/>
                <a:uFillTx/>
                <a:latin typeface="Calibri" panose="020F0502020204030204" pitchFamily="34" charset="0"/>
                <a:ea typeface="+mj-ea"/>
                <a:cs typeface="+mj-cs"/>
              </a:rPr>
            </a:br>
            <a:endParaRPr kumimoji="0" lang="en-GB" altLang="en-US" sz="3600" b="1" i="0" u="none" strike="noStrike" kern="1200" cap="none" spc="0" normalizeH="0" baseline="0" noProof="0" dirty="0">
              <a:ln>
                <a:noFill/>
              </a:ln>
              <a:solidFill>
                <a:srgbClr val="ED8000">
                  <a:lumMod val="50000"/>
                </a:srgbClr>
              </a:solidFill>
              <a:effectLst/>
              <a:uLnTx/>
              <a:uFillTx/>
              <a:latin typeface="Calibri" panose="020F0502020204030204" pitchFamily="34" charset="0"/>
              <a:ea typeface="+mj-ea"/>
              <a:cs typeface="+mj-cs"/>
            </a:endParaRPr>
          </a:p>
        </p:txBody>
      </p:sp>
      <p:sp>
        <p:nvSpPr>
          <p:cNvPr id="11" name="TextBox 10"/>
          <p:cNvSpPr txBox="1"/>
          <p:nvPr/>
        </p:nvSpPr>
        <p:spPr>
          <a:xfrm>
            <a:off x="2339753" y="53519"/>
            <a:ext cx="6804248"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Refusing to support the person’s independence, creating increased dependency on the carer</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Exaggerating the person’s mobility or health concerns to explain why they are not engaging socially</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Exaggerating the person’s care need’s to practitioner’s, other family members and friends</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Denying access to mobility, hearing and visual aids</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Telling others the person lacks capacity to make decisions for themselves</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Threatening to withdraw care if the adult does not comply</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Refusing transport, or allowing others to transport to attend appointments/social activities/visit friends</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Taking control of a person’s means to make contact with friends/services </a:t>
            </a:r>
            <a:r>
              <a:rPr kumimoji="0" lang="en-GB" sz="2000" b="0" i="0" u="none" strike="noStrike" kern="1200" cap="none" spc="0" normalizeH="0" baseline="0" noProof="0" dirty="0" err="1">
                <a:ln>
                  <a:noFill/>
                </a:ln>
                <a:solidFill>
                  <a:srgbClr val="002060"/>
                </a:solidFill>
                <a:effectLst/>
                <a:uLnTx/>
                <a:uFillTx/>
                <a:latin typeface="Calibri"/>
                <a:ea typeface="+mn-ea"/>
                <a:cs typeface="Calibri"/>
              </a:rPr>
              <a:t>eg</a:t>
            </a:r>
            <a:r>
              <a:rPr kumimoji="0" lang="en-GB" sz="2000" b="0" i="0" u="none" strike="noStrike" kern="1200" cap="none" spc="0" normalizeH="0" baseline="0" noProof="0" dirty="0">
                <a:ln>
                  <a:noFill/>
                </a:ln>
                <a:solidFill>
                  <a:srgbClr val="002060"/>
                </a:solidFill>
                <a:effectLst/>
                <a:uLnTx/>
                <a:uFillTx/>
                <a:latin typeface="Calibri"/>
                <a:ea typeface="+mn-ea"/>
                <a:cs typeface="Calibri"/>
              </a:rPr>
              <a:t> no access/not allowed to answer phone, opening post, denying access to digital technology</a:t>
            </a:r>
          </a:p>
          <a:p>
            <a:pPr marL="0" marR="0" lvl="0" indent="0" algn="l" defTabSz="914400" rtl="0" eaLnBrk="1" fontAlgn="base" latinLnBrk="0" hangingPunct="1">
              <a:lnSpc>
                <a:spcPct val="100000"/>
              </a:lnSpc>
              <a:spcBef>
                <a:spcPct val="0"/>
              </a:spcBef>
              <a:spcAft>
                <a:spcPct val="0"/>
              </a:spcAft>
              <a:buClrTx/>
              <a:buSzTx/>
              <a:buFont typeface="Wingdings" charset="2"/>
              <a:buChar char="Ø"/>
              <a:tabLst/>
              <a:defRPr/>
            </a:pPr>
            <a:r>
              <a:rPr kumimoji="0" lang="en-GB" sz="2000" b="0" i="0" u="none" strike="noStrike" kern="1200" cap="none" spc="0" normalizeH="0" baseline="0" noProof="0" dirty="0">
                <a:ln>
                  <a:noFill/>
                </a:ln>
                <a:solidFill>
                  <a:srgbClr val="002060"/>
                </a:solidFill>
                <a:effectLst/>
                <a:uLnTx/>
                <a:uFillTx/>
                <a:latin typeface="Calibri"/>
                <a:ea typeface="+mn-ea"/>
                <a:cs typeface="Calibri"/>
              </a:rPr>
              <a:t>Consider - Technology-related abuse and domestic abuse</a:t>
            </a:r>
          </a:p>
        </p:txBody>
      </p:sp>
      <p:sp>
        <p:nvSpPr>
          <p:cNvPr id="2" name="TextBox 1">
            <a:extLst>
              <a:ext uri="{FF2B5EF4-FFF2-40B4-BE49-F238E27FC236}">
                <a16:creationId xmlns:a16="http://schemas.microsoft.com/office/drawing/2014/main" id="{F824E766-6A1F-B103-736A-107528F54C89}"/>
              </a:ext>
            </a:extLst>
          </p:cNvPr>
          <p:cNvSpPr txBox="1"/>
          <p:nvPr/>
        </p:nvSpPr>
        <p:spPr>
          <a:xfrm>
            <a:off x="182032" y="3398678"/>
            <a:ext cx="1961959"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Aft>
                <a:spcPts val="0"/>
              </a:spcAft>
            </a:pPr>
            <a:r>
              <a:rPr lang="en-GB" dirty="0"/>
              <a:t>Now also need to be mindful of the signs when the informal carer is the victim</a:t>
            </a:r>
          </a:p>
        </p:txBody>
      </p:sp>
    </p:spTree>
    <p:extLst>
      <p:ext uri="{BB962C8B-B14F-4D97-AF65-F5344CB8AC3E}">
        <p14:creationId xmlns:p14="http://schemas.microsoft.com/office/powerpoint/2010/main" val="24967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linds(horizontal)">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linds(horizontal)">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blinds(horizontal)">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blinds(horizontal)">
                                      <p:cBhvr>
                                        <p:cTn id="4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pic>
        <p:nvPicPr>
          <p:cNvPr id="16" name="Picture 15" descr="Screenshot 2020-05-31 at 00.03.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8" y="1093916"/>
            <a:ext cx="1641070" cy="1323434"/>
          </a:xfrm>
          <a:prstGeom prst="rect">
            <a:avLst/>
          </a:prstGeom>
        </p:spPr>
      </p:pic>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Before thinking Care Act – think consent</a:t>
            </a:r>
          </a:p>
        </p:txBody>
      </p:sp>
      <p:sp>
        <p:nvSpPr>
          <p:cNvPr id="8195" name="Text Placeholder 4"/>
          <p:cNvSpPr>
            <a:spLocks noGrp="1"/>
          </p:cNvSpPr>
          <p:nvPr>
            <p:ph type="body" sz="quarter" idx="11"/>
          </p:nvPr>
        </p:nvSpPr>
        <p:spPr bwMode="auto">
          <a:xfrm>
            <a:off x="2732761" y="1331952"/>
            <a:ext cx="6248449" cy="3004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altLang="en-US" sz="1800" dirty="0">
                <a:solidFill>
                  <a:schemeClr val="tx1"/>
                </a:solidFill>
              </a:rPr>
              <a:t>Consent is mentioned 75 times in the </a:t>
            </a:r>
            <a:r>
              <a:rPr lang="en-GB" altLang="en-US" sz="1800" dirty="0" err="1">
                <a:solidFill>
                  <a:schemeClr val="tx1"/>
                </a:solidFill>
              </a:rPr>
              <a:t>DoH</a:t>
            </a:r>
            <a:r>
              <a:rPr lang="en-GB" altLang="en-US" sz="1800" dirty="0">
                <a:solidFill>
                  <a:schemeClr val="tx1"/>
                </a:solidFill>
              </a:rPr>
              <a:t> Care and Support Statutory Guidance.</a:t>
            </a:r>
          </a:p>
          <a:p>
            <a:pPr>
              <a:spcBef>
                <a:spcPct val="0"/>
              </a:spcBef>
            </a:pPr>
            <a:endParaRPr lang="en-GB" altLang="en-US" sz="1800" dirty="0">
              <a:solidFill>
                <a:schemeClr val="tx1"/>
              </a:solidFill>
            </a:endParaRPr>
          </a:p>
          <a:p>
            <a:pPr>
              <a:spcBef>
                <a:spcPct val="0"/>
              </a:spcBef>
            </a:pPr>
            <a:r>
              <a:rPr lang="en-GB" altLang="en-US" sz="1800" dirty="0">
                <a:solidFill>
                  <a:schemeClr val="tx1"/>
                </a:solidFill>
              </a:rPr>
              <a:t>The basic rule is simple: no-one has the right to force someone to do something without lawful excuse.</a:t>
            </a:r>
          </a:p>
          <a:p>
            <a:pPr>
              <a:spcBef>
                <a:spcPct val="0"/>
              </a:spcBef>
            </a:pPr>
            <a:endParaRPr lang="en-GB" altLang="en-US" sz="1800" dirty="0">
              <a:solidFill>
                <a:schemeClr val="tx1"/>
              </a:solidFill>
            </a:endParaRPr>
          </a:p>
          <a:p>
            <a:pPr>
              <a:spcBef>
                <a:spcPct val="0"/>
              </a:spcBef>
            </a:pPr>
            <a:r>
              <a:rPr lang="en-GB" altLang="en-US" sz="1800" dirty="0">
                <a:solidFill>
                  <a:schemeClr val="tx1"/>
                </a:solidFill>
              </a:rPr>
              <a:t>There are three components to valid consent:</a:t>
            </a:r>
          </a:p>
          <a:p>
            <a:pPr marL="285750" indent="-285750">
              <a:spcBef>
                <a:spcPct val="0"/>
              </a:spcBef>
              <a:buFont typeface="Arial" panose="020B0604020202020204" pitchFamily="34" charset="0"/>
              <a:buChar char="•"/>
            </a:pPr>
            <a:r>
              <a:rPr lang="en-GB" altLang="en-US" sz="1800" dirty="0">
                <a:solidFill>
                  <a:schemeClr val="tx1"/>
                </a:solidFill>
              </a:rPr>
              <a:t>The person must have sufficient information to make a choice </a:t>
            </a:r>
          </a:p>
          <a:p>
            <a:pPr marL="285750" indent="-285750">
              <a:spcBef>
                <a:spcPct val="0"/>
              </a:spcBef>
              <a:buFont typeface="Arial" panose="020B0604020202020204" pitchFamily="34" charset="0"/>
              <a:buChar char="•"/>
            </a:pPr>
            <a:r>
              <a:rPr lang="en-GB" altLang="en-US" sz="1800" dirty="0">
                <a:solidFill>
                  <a:schemeClr val="tx1"/>
                </a:solidFill>
              </a:rPr>
              <a:t>The person must be able to give their consent freely</a:t>
            </a:r>
          </a:p>
          <a:p>
            <a:pPr marL="285750" indent="-285750">
              <a:spcBef>
                <a:spcPct val="0"/>
              </a:spcBef>
              <a:buFont typeface="Arial" panose="020B0604020202020204" pitchFamily="34" charset="0"/>
              <a:buChar char="•"/>
            </a:pPr>
            <a:r>
              <a:rPr lang="en-GB" altLang="en-US" sz="1800" dirty="0">
                <a:solidFill>
                  <a:schemeClr val="tx1"/>
                </a:solidFill>
              </a:rPr>
              <a:t>The person must be competent</a:t>
            </a:r>
          </a:p>
          <a:p>
            <a:pPr>
              <a:spcBef>
                <a:spcPct val="0"/>
              </a:spcBef>
            </a:pPr>
            <a:endParaRPr lang="en-GB" altLang="en-US" dirty="0">
              <a:solidFill>
                <a:schemeClr val="tx1"/>
              </a:solidFill>
            </a:endParaRP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rcRect b="24536"/>
          <a:stretch>
            <a:fillRect/>
          </a:stretch>
        </p:blipFill>
        <p:spPr bwMode="auto">
          <a:xfrm>
            <a:off x="644260" y="1851670"/>
            <a:ext cx="1744223" cy="987951"/>
          </a:xfrm>
          <a:prstGeom prst="rect">
            <a:avLst/>
          </a:prstGeom>
          <a:noFill/>
          <a:ln w="9525">
            <a:solidFill>
              <a:srgbClr val="0B1833"/>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700" y="2530031"/>
            <a:ext cx="1061435" cy="151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Screenshot 2020-11-16 at 14.59.31.png">
            <a:extLst>
              <a:ext uri="{FF2B5EF4-FFF2-40B4-BE49-F238E27FC236}">
                <a16:creationId xmlns:a16="http://schemas.microsoft.com/office/drawing/2014/main" id="{18CBD0E1-1467-4060-8221-78C04C1551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8652" y="2935170"/>
            <a:ext cx="1129831" cy="1541709"/>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14781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9244" y="555526"/>
            <a:ext cx="8925512" cy="648072"/>
          </a:xfrm>
        </p:spPr>
        <p:txBody>
          <a:bodyPr/>
          <a:lstStyle/>
          <a:p>
            <a:pPr fontAlgn="auto">
              <a:spcAft>
                <a:spcPts val="0"/>
              </a:spcAft>
              <a:defRPr/>
            </a:pPr>
            <a:r>
              <a:rPr lang="en-GB" sz="3600" b="0" dirty="0">
                <a:solidFill>
                  <a:schemeClr val="tx1"/>
                </a:solidFill>
              </a:rPr>
              <a:t>Sharing confidential information – Human Rights</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5" name="Picture 14" descr="Screenshot 2020-05-31 at 00.03.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2" y="1919231"/>
            <a:ext cx="2269464" cy="1830199"/>
          </a:xfrm>
          <a:prstGeom prst="rect">
            <a:avLst/>
          </a:prstGeom>
        </p:spPr>
      </p:pic>
      <p:sp>
        <p:nvSpPr>
          <p:cNvPr id="16" name="TextBox 15"/>
          <p:cNvSpPr txBox="1"/>
          <p:nvPr/>
        </p:nvSpPr>
        <p:spPr>
          <a:xfrm>
            <a:off x="2672902" y="925328"/>
            <a:ext cx="6394621" cy="3477875"/>
          </a:xfrm>
          <a:prstGeom prst="rect">
            <a:avLst/>
          </a:prstGeom>
          <a:noFill/>
        </p:spPr>
        <p:txBody>
          <a:bodyPr wrap="square" rtlCol="0">
            <a:spAutoFit/>
          </a:bodyPr>
          <a:lstStyle/>
          <a:p>
            <a:pPr marL="342900" indent="-342900">
              <a:buFont typeface="Arial"/>
              <a:buChar char="•"/>
            </a:pPr>
            <a:r>
              <a:rPr lang="en-US" sz="2800" dirty="0"/>
              <a:t>U</a:t>
            </a:r>
            <a:r>
              <a:rPr lang="en-US" sz="2400" dirty="0"/>
              <a:t>nder Article 8, individuals have a </a:t>
            </a:r>
            <a:r>
              <a:rPr lang="en-US" sz="2400" b="1" dirty="0"/>
              <a:t>right to respect for private and family life</a:t>
            </a:r>
            <a:endParaRPr lang="en-US" sz="2400" dirty="0"/>
          </a:p>
          <a:p>
            <a:pPr marL="342900" indent="-342900">
              <a:buFont typeface="Arial"/>
              <a:buChar char="•"/>
            </a:pPr>
            <a:r>
              <a:rPr lang="en-US" sz="2400" dirty="0"/>
              <a:t>This is </a:t>
            </a:r>
            <a:r>
              <a:rPr lang="en-US" sz="2400" b="1" dirty="0"/>
              <a:t>not an absolute right </a:t>
            </a:r>
            <a:r>
              <a:rPr lang="en-US" sz="2400" dirty="0"/>
              <a:t>and can be overridden if necessary and in accordance with the law</a:t>
            </a:r>
          </a:p>
          <a:p>
            <a:pPr marL="342900" indent="-342900">
              <a:buFont typeface="Arial"/>
              <a:buChar char="•"/>
            </a:pPr>
            <a:r>
              <a:rPr lang="en-US" sz="2400" dirty="0"/>
              <a:t>Interference must be justified and for a particular purpose especially if your adult is not consenting or you think there is coercive controlling behavior/</a:t>
            </a:r>
            <a:r>
              <a:rPr lang="en-US" sz="2400" dirty="0" err="1"/>
              <a:t>minimising</a:t>
            </a:r>
            <a:r>
              <a:rPr lang="en-US" sz="2400" dirty="0"/>
              <a:t> the </a:t>
            </a:r>
            <a:r>
              <a:rPr lang="en-US" sz="2400" dirty="0" err="1"/>
              <a:t>behaviour</a:t>
            </a:r>
            <a:endParaRPr lang="en-US" sz="2400" dirty="0"/>
          </a:p>
        </p:txBody>
      </p:sp>
    </p:spTree>
    <p:extLst>
      <p:ext uri="{BB962C8B-B14F-4D97-AF65-F5344CB8AC3E}">
        <p14:creationId xmlns:p14="http://schemas.microsoft.com/office/powerpoint/2010/main" val="93133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0" y="31202"/>
            <a:ext cx="9144000" cy="646331"/>
          </a:xfrm>
          <a:prstGeom prst="rect">
            <a:avLst/>
          </a:prstGeom>
          <a:noFill/>
        </p:spPr>
        <p:txBody>
          <a:bodyPr wrap="square" rtlCol="0">
            <a:spAutoFit/>
          </a:bodyPr>
          <a:lstStyle/>
          <a:p>
            <a:r>
              <a:rPr lang="en-GB" altLang="en-US" b="1" dirty="0"/>
              <a:t>Care Act 2014</a:t>
            </a:r>
            <a:r>
              <a:rPr lang="en-GB" altLang="en-US" dirty="0"/>
              <a:t> - duty to safeguard and protect </a:t>
            </a:r>
            <a:r>
              <a:rPr lang="en-GB" altLang="en-US" sz="1200" dirty="0"/>
              <a:t>(S14.158 Care &amp; Support Statutory Guidance)</a:t>
            </a:r>
          </a:p>
          <a:p>
            <a:r>
              <a:rPr lang="en-GB" altLang="en-US" b="1" dirty="0"/>
              <a:t>The Data Protection Act 2018</a:t>
            </a:r>
            <a:endParaRPr lang="en-US" dirty="0"/>
          </a:p>
        </p:txBody>
      </p:sp>
      <p:sp>
        <p:nvSpPr>
          <p:cNvPr id="10" name="Down Arrow 9"/>
          <p:cNvSpPr/>
          <p:nvPr/>
        </p:nvSpPr>
        <p:spPr bwMode="auto">
          <a:xfrm>
            <a:off x="35496" y="677533"/>
            <a:ext cx="1072243" cy="3785463"/>
          </a:xfrm>
          <a:prstGeom prst="downArrow">
            <a:avLst/>
          </a:prstGeom>
          <a:solidFill>
            <a:schemeClr val="bg1">
              <a:lumMod val="40000"/>
              <a:lumOff val="60000"/>
            </a:schemeClr>
          </a:solidFill>
          <a:ln w="9525" cap="flat" cmpd="sng" algn="ctr">
            <a:solidFill>
              <a:schemeClr val="tx2">
                <a:lumMod val="75000"/>
              </a:schemeClr>
            </a:solidFill>
            <a:prstDash val="solid"/>
            <a:round/>
            <a:headEnd type="none" w="med" len="med"/>
            <a:tailEnd type="none" w="med" len="med"/>
          </a:ln>
          <a:effectLst/>
        </p:spPr>
        <p:txBody>
          <a:bodyPr vert="wordArtVert"/>
          <a:lstStyle/>
          <a:p>
            <a:pPr algn="ctr">
              <a:defRPr/>
            </a:pPr>
            <a:r>
              <a:rPr lang="en-US" sz="2000" b="1" dirty="0"/>
              <a:t>WELLBEING</a:t>
            </a:r>
          </a:p>
        </p:txBody>
      </p:sp>
      <p:sp>
        <p:nvSpPr>
          <p:cNvPr id="12" name="Rectangle 11"/>
          <p:cNvSpPr/>
          <p:nvPr/>
        </p:nvSpPr>
        <p:spPr>
          <a:xfrm>
            <a:off x="945027" y="1148110"/>
            <a:ext cx="1656184" cy="2585323"/>
          </a:xfrm>
          <a:prstGeom prst="rect">
            <a:avLst/>
          </a:prstGeom>
        </p:spPr>
        <p:txBody>
          <a:bodyPr wrap="square">
            <a:spAutoFit/>
          </a:bodyPr>
          <a:lstStyle/>
          <a:p>
            <a:r>
              <a:rPr lang="en-GB" altLang="en-US" i="1" dirty="0">
                <a:solidFill>
                  <a:srgbClr val="002060"/>
                </a:solidFill>
                <a:latin typeface="Calibri" panose="020F0502020204030204" pitchFamily="34" charset="0"/>
              </a:rPr>
              <a:t>Enabling a person to manage their own risk, in the way that they wish, is better than trying to remove risk inappropriately</a:t>
            </a:r>
          </a:p>
        </p:txBody>
      </p:sp>
      <p:sp>
        <p:nvSpPr>
          <p:cNvPr id="13" name="Content Placeholder 2"/>
          <p:cNvSpPr txBox="1">
            <a:spLocks/>
          </p:cNvSpPr>
          <p:nvPr/>
        </p:nvSpPr>
        <p:spPr>
          <a:xfrm>
            <a:off x="2634173" y="663088"/>
            <a:ext cx="6238122" cy="388843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ja-JP" altLang="en-GB" sz="2000" b="1" dirty="0">
                <a:latin typeface="Calibri" panose="020F0502020204030204" pitchFamily="34" charset="0"/>
              </a:rPr>
              <a:t>‘</a:t>
            </a:r>
            <a:r>
              <a:rPr lang="en-GB" altLang="ja-JP" sz="2000" b="1" dirty="0">
                <a:latin typeface="Calibri" panose="020F0502020204030204" pitchFamily="34" charset="0"/>
              </a:rPr>
              <a:t>What good is it making someone safer if it merely makes them miserable?</a:t>
            </a:r>
            <a:r>
              <a:rPr lang="ja-JP" altLang="en-GB" sz="2000" b="1" dirty="0">
                <a:latin typeface="Calibri" panose="020F0502020204030204" pitchFamily="34" charset="0"/>
              </a:rPr>
              <a:t>’</a:t>
            </a:r>
            <a:r>
              <a:rPr lang="en-GB" altLang="ja-JP" sz="2000" b="1" dirty="0">
                <a:latin typeface="Calibri" panose="020F0502020204030204" pitchFamily="34" charset="0"/>
              </a:rPr>
              <a:t> </a:t>
            </a:r>
          </a:p>
          <a:p>
            <a:pPr marL="0" indent="0" algn="r">
              <a:buFont typeface="Arial" charset="0"/>
              <a:buNone/>
            </a:pPr>
            <a:r>
              <a:rPr lang="en-GB" altLang="en-US" sz="1200" i="1" dirty="0">
                <a:latin typeface="Calibri" panose="020F0502020204030204" pitchFamily="34" charset="0"/>
              </a:rPr>
              <a:t>Lord Justice Munby ‘What</a:t>
            </a:r>
            <a:r>
              <a:rPr lang="en-GB" altLang="ja-JP" sz="1200" i="1" dirty="0">
                <a:latin typeface="Calibri" panose="020F0502020204030204" pitchFamily="34" charset="0"/>
              </a:rPr>
              <a:t> price is dignity?’ 2010</a:t>
            </a:r>
          </a:p>
          <a:p>
            <a:pPr marL="0" indent="0">
              <a:buFont typeface="Arial" charset="0"/>
              <a:buNone/>
            </a:pPr>
            <a:r>
              <a:rPr lang="en-GB" altLang="en-US" sz="1800" dirty="0">
                <a:solidFill>
                  <a:srgbClr val="002060"/>
                </a:solidFill>
                <a:latin typeface="Calibri" panose="020F0502020204030204" pitchFamily="34" charset="0"/>
              </a:rPr>
              <a:t>If a person doesn’</a:t>
            </a:r>
            <a:r>
              <a:rPr lang="en-GB" altLang="ja-JP" sz="1800" dirty="0">
                <a:solidFill>
                  <a:srgbClr val="002060"/>
                </a:solidFill>
                <a:latin typeface="Calibri" panose="020F0502020204030204" pitchFamily="34" charset="0"/>
              </a:rPr>
              <a:t>t want information to be passed on, you </a:t>
            </a:r>
            <a:r>
              <a:rPr lang="en-GB" altLang="ja-JP" sz="1800" b="1" dirty="0">
                <a:solidFill>
                  <a:srgbClr val="002060"/>
                </a:solidFill>
                <a:latin typeface="Calibri" panose="020F0502020204030204" pitchFamily="34" charset="0"/>
              </a:rPr>
              <a:t>must</a:t>
            </a:r>
            <a:r>
              <a:rPr lang="en-GB" altLang="ja-JP" sz="1800" dirty="0">
                <a:solidFill>
                  <a:srgbClr val="002060"/>
                </a:solidFill>
                <a:latin typeface="Calibri" panose="020F0502020204030204" pitchFamily="34" charset="0"/>
              </a:rPr>
              <a:t> consider: </a:t>
            </a:r>
          </a:p>
          <a:p>
            <a:pPr marL="0" indent="0"/>
            <a:r>
              <a:rPr lang="en-GB" altLang="en-US" sz="1800" dirty="0">
                <a:solidFill>
                  <a:srgbClr val="002060"/>
                </a:solidFill>
                <a:latin typeface="Calibri" panose="020F0502020204030204" pitchFamily="34" charset="0"/>
              </a:rPr>
              <a:t>are other people at risk?</a:t>
            </a:r>
          </a:p>
          <a:p>
            <a:pPr marL="0" indent="0"/>
            <a:r>
              <a:rPr lang="en-GB" altLang="en-US" sz="1800" dirty="0">
                <a:solidFill>
                  <a:srgbClr val="002060"/>
                </a:solidFill>
                <a:latin typeface="Calibri" panose="020F0502020204030204" pitchFamily="34" charset="0"/>
              </a:rPr>
              <a:t>if it is a domestic abuse concern are there children or other adults at risk involved?</a:t>
            </a:r>
          </a:p>
          <a:p>
            <a:pPr marL="0" indent="0"/>
            <a:r>
              <a:rPr lang="en-GB" altLang="en-US" sz="1800" dirty="0">
                <a:solidFill>
                  <a:srgbClr val="002060"/>
                </a:solidFill>
                <a:latin typeface="Calibri" panose="020F0502020204030204" pitchFamily="34" charset="0"/>
              </a:rPr>
              <a:t>do you suspect a serious crime has been committed? </a:t>
            </a:r>
          </a:p>
          <a:p>
            <a:pPr marL="0" indent="0"/>
            <a:r>
              <a:rPr lang="en-GB" altLang="en-US" sz="1800" dirty="0">
                <a:solidFill>
                  <a:srgbClr val="002060"/>
                </a:solidFill>
                <a:latin typeface="Calibri" panose="020F0502020204030204" pitchFamily="34" charset="0"/>
              </a:rPr>
              <a:t>are staff implicated?</a:t>
            </a:r>
          </a:p>
          <a:p>
            <a:pPr marL="0" indent="0"/>
            <a:r>
              <a:rPr lang="en-GB" altLang="en-US" sz="1800" dirty="0">
                <a:solidFill>
                  <a:srgbClr val="002060"/>
                </a:solidFill>
                <a:latin typeface="Calibri" panose="020F0502020204030204" pitchFamily="34" charset="0"/>
              </a:rPr>
              <a:t>is coercion/duress involved? </a:t>
            </a:r>
          </a:p>
          <a:p>
            <a:pPr marL="0" indent="0"/>
            <a:r>
              <a:rPr lang="en-GB" altLang="en-US" sz="1800" b="1" i="1" dirty="0">
                <a:solidFill>
                  <a:srgbClr val="002060"/>
                </a:solidFill>
                <a:latin typeface="Calibri" panose="020F0502020204030204" pitchFamily="34" charset="0"/>
              </a:rPr>
              <a:t>Consent needs to be informed and voluntary </a:t>
            </a:r>
          </a:p>
          <a:p>
            <a:pPr marL="0" indent="0"/>
            <a:endParaRPr lang="en-GB" altLang="en-US" sz="600" dirty="0">
              <a:solidFill>
                <a:srgbClr val="002060"/>
              </a:solidFill>
              <a:latin typeface="Calibri" panose="020F0502020204030204" pitchFamily="34" charset="0"/>
            </a:endParaRPr>
          </a:p>
          <a:p>
            <a:pPr marL="0" indent="0">
              <a:buFont typeface="Arial" charset="0"/>
              <a:buNone/>
            </a:pPr>
            <a:endParaRPr lang="en-GB" altLang="en-US" sz="675" dirty="0">
              <a:solidFill>
                <a:srgbClr val="002060"/>
              </a:solidFill>
              <a:latin typeface="Calibri" panose="020F0502020204030204" pitchFamily="34" charset="0"/>
            </a:endParaRPr>
          </a:p>
        </p:txBody>
      </p:sp>
      <p:sp>
        <p:nvSpPr>
          <p:cNvPr id="14" name="TextBox 13"/>
          <p:cNvSpPr txBox="1"/>
          <p:nvPr/>
        </p:nvSpPr>
        <p:spPr>
          <a:xfrm>
            <a:off x="0" y="4551520"/>
            <a:ext cx="6804248" cy="584775"/>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altLang="en-US" sz="1600" dirty="0">
                <a:solidFill>
                  <a:schemeClr val="tx1"/>
                </a:solidFill>
                <a:latin typeface="Calibri" panose="020F0502020204030204" pitchFamily="34" charset="0"/>
              </a:rPr>
              <a:t>How knowledgeable are you when it comes to the GDPR and safeguarding adults?</a:t>
            </a:r>
            <a:endParaRPr lang="en-US" altLang="en-US"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415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500"/>
                                        <p:tgtEl>
                                          <p:spTgt spid="1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fade">
                                      <p:cBhvr>
                                        <p:cTn id="25" dur="500"/>
                                        <p:tgtEl>
                                          <p:spTgt spid="1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fade">
                                      <p:cBhvr>
                                        <p:cTn id="28" dur="500"/>
                                        <p:tgtEl>
                                          <p:spTgt spid="1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4"/>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Title 1"/>
          <p:cNvSpPr txBox="1">
            <a:spLocks/>
          </p:cNvSpPr>
          <p:nvPr/>
        </p:nvSpPr>
        <p:spPr>
          <a:xfrm>
            <a:off x="113829" y="1084102"/>
            <a:ext cx="2400126" cy="494252"/>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dirty="0"/>
              <a:t>Additional Legalese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55726"/>
            <a:ext cx="1309178" cy="1963766"/>
          </a:xfrm>
          <a:prstGeom prst="rect">
            <a:avLst/>
          </a:prstGeom>
        </p:spPr>
      </p:pic>
      <p:sp>
        <p:nvSpPr>
          <p:cNvPr id="14" name="Content Placeholder 2"/>
          <p:cNvSpPr txBox="1">
            <a:spLocks/>
          </p:cNvSpPr>
          <p:nvPr/>
        </p:nvSpPr>
        <p:spPr>
          <a:xfrm>
            <a:off x="2626161" y="195486"/>
            <a:ext cx="6322079" cy="5023894"/>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GB" sz="2000" dirty="0"/>
              <a:t>Schedule 1 Part 2 </a:t>
            </a:r>
            <a:r>
              <a:rPr lang="en-GB" sz="2000" b="1" dirty="0"/>
              <a:t>Data Protection Act 2018 </a:t>
            </a:r>
            <a:r>
              <a:rPr lang="en-GB" sz="2000" dirty="0"/>
              <a:t>– 23 substantial public interest conditions</a:t>
            </a:r>
          </a:p>
          <a:p>
            <a:pPr lvl="1"/>
            <a:r>
              <a:rPr lang="en-GB" sz="1800" dirty="0"/>
              <a:t>….protecting an individual from neglect or physical, mental or emotional harm </a:t>
            </a:r>
            <a:r>
              <a:rPr lang="en-GB" sz="1800" i="1" dirty="0"/>
              <a:t>or</a:t>
            </a:r>
          </a:p>
          <a:p>
            <a:pPr lvl="1"/>
            <a:r>
              <a:rPr lang="en-GB" sz="1800" dirty="0"/>
              <a:t>….protecting the physical, mental or emotional wellbeing of an individual (may involve an unpaid carer)</a:t>
            </a:r>
          </a:p>
          <a:p>
            <a:pPr>
              <a:buFont typeface="Wingdings" panose="05000000000000000000" pitchFamily="2" charset="2"/>
              <a:buChar char="ü"/>
            </a:pPr>
            <a:r>
              <a:rPr lang="en-GB" sz="2000" b="1" dirty="0"/>
              <a:t>GDPR </a:t>
            </a:r>
          </a:p>
          <a:p>
            <a:pPr lvl="1"/>
            <a:r>
              <a:rPr lang="en-GB" sz="1800" dirty="0"/>
              <a:t>Consent</a:t>
            </a:r>
          </a:p>
          <a:p>
            <a:pPr lvl="1"/>
            <a:r>
              <a:rPr lang="en-GB" sz="1800" dirty="0"/>
              <a:t>Vital interests – processing is necessary…..</a:t>
            </a:r>
          </a:p>
          <a:p>
            <a:pPr lvl="1"/>
            <a:r>
              <a:rPr lang="en-GB" sz="1800" dirty="0"/>
              <a:t>Public task – your official authority</a:t>
            </a:r>
            <a:br>
              <a:rPr lang="en-GB" sz="2000" dirty="0"/>
            </a:br>
            <a:endParaRPr lang="en-GB" sz="2000" dirty="0"/>
          </a:p>
          <a:p>
            <a:pPr indent="-457200">
              <a:buFont typeface="Wingdings" charset="2"/>
              <a:buChar char="ü"/>
            </a:pPr>
            <a:r>
              <a:rPr lang="en-GB" sz="2000" dirty="0"/>
              <a:t>Legal request (from police/coroner) , legal requirement or other statutory powers (</a:t>
            </a:r>
            <a:r>
              <a:rPr lang="en-GB" sz="2000" dirty="0" err="1"/>
              <a:t>eg</a:t>
            </a:r>
            <a:r>
              <a:rPr lang="en-GB" sz="2000" dirty="0"/>
              <a:t> under Mental Health Act)</a:t>
            </a:r>
          </a:p>
        </p:txBody>
      </p:sp>
    </p:spTree>
    <p:extLst>
      <p:ext uri="{BB962C8B-B14F-4D97-AF65-F5344CB8AC3E}">
        <p14:creationId xmlns:p14="http://schemas.microsoft.com/office/powerpoint/2010/main" val="262554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859" y="89695"/>
            <a:ext cx="8925512" cy="648072"/>
          </a:xfrm>
        </p:spPr>
        <p:txBody>
          <a:bodyPr/>
          <a:lstStyle/>
          <a:p>
            <a:pPr fontAlgn="auto">
              <a:spcAft>
                <a:spcPts val="0"/>
              </a:spcAft>
              <a:defRPr/>
            </a:pPr>
            <a:r>
              <a:rPr lang="en-GB" sz="3600" b="0" dirty="0">
                <a:solidFill>
                  <a:schemeClr val="tx1"/>
                </a:solidFill>
              </a:rPr>
              <a:t>Mental Capacity Act 2005</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Title 1"/>
          <p:cNvSpPr txBox="1">
            <a:spLocks/>
          </p:cNvSpPr>
          <p:nvPr/>
        </p:nvSpPr>
        <p:spPr>
          <a:xfrm>
            <a:off x="113829" y="1347614"/>
            <a:ext cx="2400126" cy="494252"/>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2F5D"/>
              </a:solidFill>
              <a:effectLst/>
              <a:uLnTx/>
              <a:uFillTx/>
              <a:latin typeface="Calibri"/>
              <a:ea typeface="+mj-ea"/>
              <a:cs typeface="+mj-cs"/>
            </a:endParaRPr>
          </a:p>
        </p:txBody>
      </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36" y="737767"/>
            <a:ext cx="1668692" cy="219665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Rectangle 5"/>
          <p:cNvSpPr>
            <a:spLocks noGrp="1" noChangeArrowheads="1"/>
          </p:cNvSpPr>
          <p:nvPr>
            <p:ph type="body" idx="4294967295"/>
          </p:nvPr>
        </p:nvSpPr>
        <p:spPr>
          <a:xfrm>
            <a:off x="2598184" y="716454"/>
            <a:ext cx="6466267" cy="4138239"/>
          </a:xfrm>
          <a:prstGeom prst="rect">
            <a:avLst/>
          </a:prstGeom>
        </p:spPr>
        <p:txBody>
          <a:bodyPr vert="horz" lIns="90000" tIns="46800" rIns="90000" bIns="46800" rtlCol="0">
            <a:normAutofit fontScale="77500" lnSpcReduction="20000"/>
          </a:bodyPr>
          <a:lstStyle/>
          <a:p>
            <a:pPr>
              <a:lnSpc>
                <a:spcPct val="107000"/>
              </a:lnSpc>
              <a:spcAft>
                <a:spcPts val="800"/>
              </a:spcAft>
            </a:pPr>
            <a:r>
              <a:rPr lang="en-GB" sz="2600" dirty="0">
                <a:ea typeface="ＭＳ Ｐゴシック" charset="0"/>
              </a:rPr>
              <a:t>Code of Practice – </a:t>
            </a:r>
          </a:p>
          <a:p>
            <a:pPr lvl="1">
              <a:lnSpc>
                <a:spcPct val="107000"/>
              </a:lnSpc>
              <a:spcAft>
                <a:spcPts val="800"/>
              </a:spcAft>
            </a:pPr>
            <a:r>
              <a:rPr lang="en-GB" sz="1800" dirty="0">
                <a:ea typeface="ＭＳ Ｐゴシック" charset="0"/>
              </a:rPr>
              <a:t>S2.11 -</a:t>
            </a:r>
            <a:r>
              <a:rPr lang="en-GB" sz="10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There may be cause for concern if somebody: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GB" sz="1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repeatedly makes unwise decisions that put them at significant risk of harm or exploitation or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Aft>
                <a:spcPts val="800"/>
              </a:spcAft>
              <a:buFont typeface="Symbol" panose="05050102010706020507" pitchFamily="18" charset="2"/>
              <a:buChar char=""/>
            </a:pPr>
            <a:r>
              <a:rPr lang="en-GB" sz="1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makes a particular unwise decision that is obviously irrational or out of character. </a:t>
            </a:r>
            <a:endParaRPr lang="en-GB" sz="2200" dirty="0">
              <a:ea typeface="ＭＳ Ｐゴシック" charset="0"/>
            </a:endParaRPr>
          </a:p>
          <a:p>
            <a:pPr lvl="1"/>
            <a:r>
              <a:rPr lang="en-GB" sz="2200" dirty="0">
                <a:ea typeface="ＭＳ Ｐゴシック" charset="0"/>
              </a:rPr>
              <a:t>Anyone acting in professional role</a:t>
            </a:r>
          </a:p>
          <a:p>
            <a:pPr lvl="1"/>
            <a:r>
              <a:rPr lang="en-GB" sz="2200" dirty="0">
                <a:ea typeface="ＭＳ Ｐゴシック" charset="0"/>
              </a:rPr>
              <a:t>Anyone with legal authority to make decisions on behalf of person lacking capacity</a:t>
            </a:r>
          </a:p>
          <a:p>
            <a:pPr lvl="1"/>
            <a:r>
              <a:rPr lang="en-GB" sz="2200" dirty="0">
                <a:ea typeface="ＭＳ Ｐゴシック" charset="0"/>
              </a:rPr>
              <a:t>Anyone paid for acts in relation to a person who lacks capacity.</a:t>
            </a:r>
          </a:p>
          <a:p>
            <a:pPr eaLnBrk="1" hangingPunct="1"/>
            <a:r>
              <a:rPr lang="en-GB" sz="2600" dirty="0">
                <a:ea typeface="ＭＳ Ｐゴシック" charset="0"/>
              </a:rPr>
              <a:t>Guide for family carers</a:t>
            </a:r>
          </a:p>
          <a:p>
            <a:pPr lvl="1">
              <a:buFont typeface="Wingdings" charset="0"/>
              <a:buChar char="Ø"/>
            </a:pPr>
            <a:r>
              <a:rPr lang="en-GB" sz="2200" dirty="0">
                <a:ea typeface="ＭＳ Ｐゴシック" charset="0"/>
              </a:rPr>
              <a:t>Main Aspects to this Act</a:t>
            </a:r>
            <a:br>
              <a:rPr lang="en-GB" sz="2200" dirty="0">
                <a:ea typeface="ＭＳ Ｐゴシック" charset="0"/>
              </a:rPr>
            </a:br>
            <a:r>
              <a:rPr lang="en-GB" sz="2200" dirty="0">
                <a:ea typeface="ＭＳ Ｐゴシック" charset="0"/>
              </a:rPr>
              <a:t>- Principles</a:t>
            </a:r>
            <a:br>
              <a:rPr lang="en-GB" sz="2200" dirty="0">
                <a:ea typeface="ＭＳ Ｐゴシック" charset="0"/>
              </a:rPr>
            </a:br>
            <a:r>
              <a:rPr lang="en-GB" sz="2200" dirty="0">
                <a:ea typeface="ＭＳ Ｐゴシック" charset="0"/>
              </a:rPr>
              <a:t>- IMCA’s</a:t>
            </a:r>
            <a:br>
              <a:rPr lang="en-GB" sz="2200" dirty="0">
                <a:ea typeface="ＭＳ Ｐゴシック" charset="0"/>
              </a:rPr>
            </a:br>
            <a:r>
              <a:rPr lang="en-GB" sz="2200" dirty="0">
                <a:ea typeface="ＭＳ Ｐゴシック" charset="0"/>
              </a:rPr>
              <a:t>- LPA’s</a:t>
            </a:r>
            <a:br>
              <a:rPr lang="en-GB" sz="2200" dirty="0">
                <a:ea typeface="ＭＳ Ｐゴシック" charset="0"/>
              </a:rPr>
            </a:br>
            <a:r>
              <a:rPr lang="en-GB" sz="2200" dirty="0">
                <a:ea typeface="ＭＳ Ｐゴシック" charset="0"/>
              </a:rPr>
              <a:t>- </a:t>
            </a:r>
            <a:r>
              <a:rPr lang="en-GB" sz="2200" dirty="0" err="1">
                <a:ea typeface="ＭＳ Ｐゴシック" charset="0"/>
              </a:rPr>
              <a:t>DoLS</a:t>
            </a:r>
            <a:r>
              <a:rPr lang="en-GB" sz="2200" dirty="0">
                <a:ea typeface="ＭＳ Ｐゴシック" charset="0"/>
              </a:rPr>
              <a:t> (?LPS’s)</a:t>
            </a:r>
            <a:br>
              <a:rPr lang="en-GB" sz="2200" dirty="0">
                <a:ea typeface="ＭＳ Ｐゴシック" charset="0"/>
              </a:rPr>
            </a:br>
            <a:r>
              <a:rPr lang="en-GB" sz="2200" dirty="0">
                <a:ea typeface="ＭＳ Ｐゴシック" charset="0"/>
              </a:rPr>
              <a:t>- Section 44</a:t>
            </a:r>
          </a:p>
          <a:p>
            <a:pPr eaLnBrk="1" hangingPunct="1"/>
            <a:endParaRPr lang="en-GB" sz="2000" b="1" dirty="0">
              <a:solidFill>
                <a:srgbClr val="FF0000"/>
              </a:solidFill>
              <a:latin typeface="Arial" charset="0"/>
              <a:ea typeface="ＭＳ Ｐゴシック" charset="0"/>
            </a:endParaRPr>
          </a:p>
        </p:txBody>
      </p:sp>
      <p:pic>
        <p:nvPicPr>
          <p:cNvPr id="16" name="Picture 15" descr="Screenshot 2020-05-30 at 23.26.5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3182608"/>
            <a:ext cx="2324607" cy="1192963"/>
          </a:xfrm>
          <a:prstGeom prst="rect">
            <a:avLst/>
          </a:prstGeom>
        </p:spPr>
      </p:pic>
      <p:pic>
        <p:nvPicPr>
          <p:cNvPr id="17" name="Picture 16" descr="Untitl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4" y="2661186"/>
            <a:ext cx="1473071" cy="17384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D665B1DF-4473-41CB-945E-764046AAA001" descr="E93C027B-207D-4EAE-A5A8-539FBA41233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805" y="1979348"/>
            <a:ext cx="1599321" cy="2039955"/>
          </a:xfrm>
          <a:prstGeom prst="rect">
            <a:avLst/>
          </a:prstGeom>
          <a:ln w="3175"/>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67462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992" y="202785"/>
            <a:ext cx="8349448" cy="648072"/>
          </a:xfrm>
        </p:spPr>
        <p:txBody>
          <a:bodyPr/>
          <a:lstStyle/>
          <a:p>
            <a:pPr fontAlgn="auto">
              <a:spcAft>
                <a:spcPts val="0"/>
              </a:spcAft>
              <a:defRPr/>
            </a:pPr>
            <a:r>
              <a:rPr lang="en-GB" sz="3600" b="0" dirty="0">
                <a:solidFill>
                  <a:schemeClr val="tx1"/>
                </a:solidFill>
              </a:rPr>
              <a:t>Sharing Confidential Information </a:t>
            </a:r>
          </a:p>
        </p:txBody>
      </p:sp>
      <p:sp>
        <p:nvSpPr>
          <p:cNvPr id="12" name="Rectangle 3"/>
          <p:cNvSpPr>
            <a:spLocks noGrp="1" noChangeArrowheads="1"/>
          </p:cNvSpPr>
          <p:nvPr>
            <p:ph type="body" sz="quarter" idx="11"/>
          </p:nvPr>
        </p:nvSpPr>
        <p:spPr>
          <a:xfrm>
            <a:off x="2627784" y="839446"/>
            <a:ext cx="6241443" cy="3955985"/>
          </a:xfrm>
          <a:prstGeom prst="rect">
            <a:avLst/>
          </a:prstGeom>
        </p:spPr>
        <p:txBody>
          <a:bodyPr>
            <a:normAutofit fontScale="77500" lnSpcReduction="20000"/>
          </a:bodyPr>
          <a:lstStyle/>
          <a:p>
            <a:pPr>
              <a:buFont typeface="Wingdings" panose="05000000000000000000" pitchFamily="2" charset="2"/>
              <a:buChar char="§"/>
            </a:pPr>
            <a:r>
              <a:rPr lang="en-GB" altLang="en-US" sz="3400" dirty="0">
                <a:solidFill>
                  <a:schemeClr val="tx1"/>
                </a:solidFill>
              </a:rPr>
              <a:t>The Human Rights Act 1998 (A2, A3, A5, </a:t>
            </a:r>
            <a:r>
              <a:rPr lang="en-GB" altLang="en-US" sz="3400" dirty="0">
                <a:solidFill>
                  <a:srgbClr val="FF0000"/>
                </a:solidFill>
              </a:rPr>
              <a:t>A8</a:t>
            </a:r>
            <a:r>
              <a:rPr lang="en-GB" altLang="en-US" sz="3400" dirty="0">
                <a:solidFill>
                  <a:schemeClr val="tx1"/>
                </a:solidFill>
              </a:rPr>
              <a:t>, A14)</a:t>
            </a:r>
          </a:p>
          <a:p>
            <a:pPr eaLnBrk="1" hangingPunct="1">
              <a:buFont typeface="Wingdings" panose="05000000000000000000" pitchFamily="2" charset="2"/>
              <a:buChar char="§"/>
            </a:pPr>
            <a:r>
              <a:rPr lang="en-GB" altLang="en-US" sz="3400" dirty="0">
                <a:solidFill>
                  <a:schemeClr val="tx1"/>
                </a:solidFill>
              </a:rPr>
              <a:t>The Data Protection Act/GDPR 2018</a:t>
            </a:r>
          </a:p>
          <a:p>
            <a:pPr>
              <a:buFont typeface="Wingdings" panose="05000000000000000000" pitchFamily="2" charset="2"/>
              <a:buChar char="§"/>
            </a:pPr>
            <a:r>
              <a:rPr lang="en-GB" altLang="en-US" sz="3400" dirty="0">
                <a:solidFill>
                  <a:schemeClr val="tx1"/>
                </a:solidFill>
              </a:rPr>
              <a:t>Care Act 2014 </a:t>
            </a:r>
            <a:r>
              <a:rPr lang="en-GB" altLang="en-US" sz="1500" dirty="0">
                <a:solidFill>
                  <a:schemeClr val="tx1"/>
                </a:solidFill>
              </a:rPr>
              <a:t>- </a:t>
            </a:r>
            <a:r>
              <a:rPr lang="en-GB" altLang="en-US" dirty="0">
                <a:solidFill>
                  <a:schemeClr val="tx1"/>
                </a:solidFill>
              </a:rPr>
              <a:t>duty to safeguard and protect (S14.158) – </a:t>
            </a:r>
            <a:r>
              <a:rPr lang="en-GB" altLang="en-US" sz="3400" dirty="0">
                <a:solidFill>
                  <a:schemeClr val="tx1"/>
                </a:solidFill>
              </a:rPr>
              <a:t>(S81) Duty of Candour</a:t>
            </a:r>
          </a:p>
          <a:p>
            <a:pPr>
              <a:buFont typeface="Wingdings" panose="05000000000000000000" pitchFamily="2" charset="2"/>
              <a:buChar char="§"/>
            </a:pPr>
            <a:r>
              <a:rPr lang="en-GB" altLang="en-US" sz="3400" dirty="0">
                <a:solidFill>
                  <a:schemeClr val="tx1"/>
                </a:solidFill>
              </a:rPr>
              <a:t>Section 115 of the Crime and Disorder Act 1998 - </a:t>
            </a:r>
            <a:r>
              <a:rPr lang="en-GB" altLang="en-US" sz="2900" dirty="0">
                <a:solidFill>
                  <a:schemeClr val="tx1"/>
                </a:solidFill>
              </a:rPr>
              <a:t>power to disclose to the police</a:t>
            </a:r>
          </a:p>
          <a:p>
            <a:pPr>
              <a:buClr>
                <a:schemeClr val="tx2"/>
              </a:buClr>
              <a:buFont typeface="Wingdings" panose="05000000000000000000" pitchFamily="2" charset="2"/>
              <a:buChar char="§"/>
            </a:pPr>
            <a:r>
              <a:rPr lang="en-GB" altLang="en-US" sz="3400" dirty="0">
                <a:solidFill>
                  <a:srgbClr val="002060"/>
                </a:solidFill>
              </a:rPr>
              <a:t>The common law duty of confidentiality – duty </a:t>
            </a:r>
            <a:r>
              <a:rPr lang="en-GB" altLang="en-US" sz="3400" dirty="0">
                <a:solidFill>
                  <a:schemeClr val="tx1"/>
                </a:solidFill>
              </a:rPr>
              <a:t>of care</a:t>
            </a:r>
          </a:p>
          <a:p>
            <a:pPr>
              <a:buClr>
                <a:schemeClr val="tx2"/>
              </a:buClr>
              <a:buFont typeface="Wingdings" panose="05000000000000000000" pitchFamily="2" charset="2"/>
              <a:buChar char="§"/>
            </a:pPr>
            <a:r>
              <a:rPr lang="en-GB" altLang="en-US" sz="3400" dirty="0">
                <a:solidFill>
                  <a:schemeClr val="tx1"/>
                </a:solidFill>
              </a:rPr>
              <a:t>7 principles laid out by the Caldicott Judgement</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323752" y="1347614"/>
            <a:ext cx="1980280" cy="1077218"/>
          </a:xfrm>
          <a:prstGeom prst="rect">
            <a:avLst/>
          </a:prstGeom>
          <a:noFill/>
        </p:spPr>
        <p:txBody>
          <a:bodyPr wrap="square" rtlCol="0">
            <a:spAutoFit/>
          </a:bodyPr>
          <a:lstStyle/>
          <a:p>
            <a:r>
              <a:rPr lang="en-US" sz="3200" dirty="0"/>
              <a:t>Key legislation</a:t>
            </a:r>
          </a:p>
        </p:txBody>
      </p:sp>
      <p:pic>
        <p:nvPicPr>
          <p:cNvPr id="10" name="Picture 9"/>
          <p:cNvPicPr>
            <a:picLocks noChangeAspect="1"/>
          </p:cNvPicPr>
          <p:nvPr/>
        </p:nvPicPr>
        <p:blipFill>
          <a:blip r:embed="rId3"/>
          <a:stretch>
            <a:fillRect/>
          </a:stretch>
        </p:blipFill>
        <p:spPr>
          <a:xfrm>
            <a:off x="103057" y="2834331"/>
            <a:ext cx="2362851" cy="1417711"/>
          </a:xfrm>
          <a:prstGeom prst="rect">
            <a:avLst/>
          </a:prstGeom>
        </p:spPr>
      </p:pic>
    </p:spTree>
    <p:extLst>
      <p:ext uri="{BB962C8B-B14F-4D97-AF65-F5344CB8AC3E}">
        <p14:creationId xmlns:p14="http://schemas.microsoft.com/office/powerpoint/2010/main" val="103672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b="0" dirty="0"/>
              <a:t>Opening Question</a:t>
            </a:r>
          </a:p>
        </p:txBody>
      </p:sp>
      <p:sp>
        <p:nvSpPr>
          <p:cNvPr id="8" name="Content Placeholder 7"/>
          <p:cNvSpPr>
            <a:spLocks noGrp="1"/>
          </p:cNvSpPr>
          <p:nvPr>
            <p:ph idx="1"/>
          </p:nvPr>
        </p:nvSpPr>
        <p:spPr>
          <a:xfrm>
            <a:off x="457200" y="912738"/>
            <a:ext cx="7715200" cy="3394075"/>
          </a:xfrm>
        </p:spPr>
        <p:txBody>
          <a:bodyPr>
            <a:normAutofit/>
          </a:bodyPr>
          <a:lstStyle/>
          <a:p>
            <a:pPr lvl="0" indent="0" eaLnBrk="1" hangingPunct="1">
              <a:lnSpc>
                <a:spcPct val="95000"/>
              </a:lnSpc>
              <a:spcBef>
                <a:spcPct val="40000"/>
              </a:spcBef>
              <a:buSzPct val="125000"/>
              <a:buNone/>
              <a:defRPr/>
            </a:pPr>
            <a:r>
              <a:rPr lang="en-GB" altLang="en-US" sz="2200" kern="0" dirty="0">
                <a:cs typeface="Arial"/>
              </a:rPr>
              <a:t>Using the chat box on MS Teams (highlighted in red):</a:t>
            </a:r>
          </a:p>
          <a:p>
            <a:pPr lvl="0" indent="0" eaLnBrk="1" hangingPunct="1">
              <a:lnSpc>
                <a:spcPct val="95000"/>
              </a:lnSpc>
              <a:spcBef>
                <a:spcPct val="40000"/>
              </a:spcBef>
              <a:buSzPct val="125000"/>
              <a:buNone/>
              <a:defRPr/>
            </a:pPr>
            <a:endParaRPr lang="en-GB" altLang="en-US" sz="2200" kern="0" dirty="0">
              <a:cs typeface="Arial"/>
            </a:endParaRPr>
          </a:p>
          <a:p>
            <a:pPr lvl="0" indent="0" eaLnBrk="1" hangingPunct="1">
              <a:lnSpc>
                <a:spcPct val="95000"/>
              </a:lnSpc>
              <a:spcBef>
                <a:spcPct val="40000"/>
              </a:spcBef>
              <a:buSzPct val="125000"/>
              <a:buNone/>
              <a:defRPr/>
            </a:pPr>
            <a:endParaRPr lang="en-GB" altLang="en-US" sz="2200" kern="0" dirty="0">
              <a:cs typeface="Arial"/>
            </a:endParaRPr>
          </a:p>
          <a:p>
            <a:pPr lvl="0" indent="0" eaLnBrk="1" hangingPunct="1">
              <a:lnSpc>
                <a:spcPct val="95000"/>
              </a:lnSpc>
              <a:spcBef>
                <a:spcPct val="40000"/>
              </a:spcBef>
              <a:buSzPct val="125000"/>
              <a:buNone/>
              <a:defRPr/>
            </a:pPr>
            <a:r>
              <a:rPr lang="en-GB" altLang="en-US" sz="2200" b="1" kern="0" dirty="0">
                <a:cs typeface="Arial"/>
              </a:rPr>
              <a:t>Question</a:t>
            </a:r>
            <a:r>
              <a:rPr lang="en-GB" altLang="en-US" sz="2200" kern="0" dirty="0">
                <a:cs typeface="Arial"/>
              </a:rPr>
              <a:t>: Do you recognise this adult and the relevance</a:t>
            </a:r>
            <a:br>
              <a:rPr lang="en-GB" altLang="en-US" sz="2200" kern="0" dirty="0">
                <a:cs typeface="Arial"/>
              </a:rPr>
            </a:br>
            <a:r>
              <a:rPr lang="en-GB" altLang="en-US" sz="2200" kern="0" dirty="0">
                <a:cs typeface="Arial"/>
              </a:rPr>
              <a:t> to domestic abuse?  </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2749"/>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852444" y="51470"/>
            <a:ext cx="5178684" cy="5715590"/>
          </a:xfrm>
          <a:prstGeom prst="rect">
            <a:avLst/>
          </a:prstGeom>
          <a:noFill/>
        </p:spPr>
      </p:pic>
      <p:pic>
        <p:nvPicPr>
          <p:cNvPr id="5" name="Picture 4" descr="Teams got Live Captions to meetings, UI change and federated 1:1 ..."/>
          <p:cNvPicPr>
            <a:picLocks noChangeAspect="1" noChangeArrowheads="1"/>
          </p:cNvPicPr>
          <p:nvPr/>
        </p:nvPicPr>
        <p:blipFill rotWithShape="1">
          <a:blip r:embed="rId4">
            <a:extLst>
              <a:ext uri="{28A0092B-C50C-407E-A947-70E740481C1C}">
                <a14:useLocalDpi xmlns:a14="http://schemas.microsoft.com/office/drawing/2010/main" val="0"/>
              </a:ext>
            </a:extLst>
          </a:blip>
          <a:srcRect l="8395" t="75866" b="2648"/>
          <a:stretch/>
        </p:blipFill>
        <p:spPr bwMode="auto">
          <a:xfrm>
            <a:off x="539552" y="1722679"/>
            <a:ext cx="4823137" cy="613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5446" y="1810671"/>
            <a:ext cx="415158" cy="473982"/>
          </a:xfrm>
          <a:prstGeom prst="rect">
            <a:avLst/>
          </a:prstGeom>
          <a:noFill/>
          <a:ln w="28575">
            <a:solidFill>
              <a:srgbClr val="F31948"/>
            </a:solidFill>
          </a:ln>
        </p:spPr>
        <p:txBody>
          <a:bodyPr wrap="square" rtlCol="0">
            <a:spAutoFit/>
          </a:bodyPr>
          <a:lstStyle/>
          <a:p>
            <a:pPr>
              <a:defRPr/>
            </a:pPr>
            <a:endParaRPr lang="en-GB" dirty="0">
              <a:solidFill>
                <a:srgbClr val="808080"/>
              </a:solidFill>
              <a:latin typeface="Arial" charset="0"/>
            </a:endParaRPr>
          </a:p>
        </p:txBody>
      </p:sp>
      <p:pic>
        <p:nvPicPr>
          <p:cNvPr id="9" name="Picture 7" descr="TH1_1330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064" y="2715766"/>
            <a:ext cx="2172015" cy="204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49128" y="3435846"/>
            <a:ext cx="2732894" cy="1214274"/>
          </a:xfrm>
          <a:prstGeom prst="rect">
            <a:avLst/>
          </a:prstGeom>
        </p:spPr>
      </p:pic>
      <p:sp>
        <p:nvSpPr>
          <p:cNvPr id="2" name="TextBox 1"/>
          <p:cNvSpPr txBox="1"/>
          <p:nvPr/>
        </p:nvSpPr>
        <p:spPr>
          <a:xfrm>
            <a:off x="4427984" y="4755772"/>
            <a:ext cx="2520280" cy="369332"/>
          </a:xfrm>
          <a:prstGeom prst="rect">
            <a:avLst/>
          </a:prstGeom>
          <a:noFill/>
        </p:spPr>
        <p:txBody>
          <a:bodyPr wrap="square" rtlCol="0">
            <a:spAutoFit/>
          </a:bodyPr>
          <a:lstStyle/>
          <a:p>
            <a:r>
              <a:rPr lang="en-GB" dirty="0"/>
              <a:t>2001 Hampshire SAB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4"/>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627784"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Title 1"/>
          <p:cNvSpPr txBox="1">
            <a:spLocks/>
          </p:cNvSpPr>
          <p:nvPr/>
        </p:nvSpPr>
        <p:spPr>
          <a:xfrm>
            <a:off x="0" y="195486"/>
            <a:ext cx="8229600" cy="1143000"/>
          </a:xfrm>
          <a:prstGeom prst="rect">
            <a:avLst/>
          </a:prstGeom>
        </p:spPr>
        <p:txBody>
          <a:bodyPr>
            <a:normAutofit fontScale="92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latin typeface="+mn-lt"/>
              </a:rPr>
              <a:t>Sharing information without consent</a:t>
            </a:r>
          </a:p>
        </p:txBody>
      </p:sp>
      <p:sp>
        <p:nvSpPr>
          <p:cNvPr id="7" name="TextBox 6"/>
          <p:cNvSpPr txBox="1"/>
          <p:nvPr/>
        </p:nvSpPr>
        <p:spPr>
          <a:xfrm>
            <a:off x="159816" y="853701"/>
            <a:ext cx="2339752" cy="2800767"/>
          </a:xfrm>
          <a:prstGeom prst="rect">
            <a:avLst/>
          </a:prstGeom>
          <a:solidFill>
            <a:schemeClr val="bg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dirty="0"/>
              <a:t>‘…80% SAR’s…. agencies and professionals did not ‘work together’ and in 70% of SARs, practitioners did not ‘share information’  </a:t>
            </a:r>
            <a:r>
              <a:rPr lang="en-GB" sz="1200" dirty="0"/>
              <a:t>s4.5</a:t>
            </a:r>
            <a:r>
              <a:rPr lang="en-GB" sz="2400" dirty="0"/>
              <a:t> </a:t>
            </a:r>
            <a:r>
              <a:rPr lang="en-GB" sz="1200" dirty="0"/>
              <a:t>C&amp;P SAB Thematic Review 2020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8341"/>
            <a:ext cx="2659385" cy="1355159"/>
          </a:xfrm>
          <a:prstGeom prst="rect">
            <a:avLst/>
          </a:prstGeom>
        </p:spPr>
      </p:pic>
      <p:sp>
        <p:nvSpPr>
          <p:cNvPr id="10" name="TextBox 9"/>
          <p:cNvSpPr txBox="1"/>
          <p:nvPr/>
        </p:nvSpPr>
        <p:spPr>
          <a:xfrm>
            <a:off x="2627784" y="790593"/>
            <a:ext cx="6408712" cy="4216539"/>
          </a:xfrm>
          <a:prstGeom prst="rect">
            <a:avLst/>
          </a:prstGeom>
          <a:noFill/>
        </p:spPr>
        <p:txBody>
          <a:bodyPr wrap="square" rtlCol="0">
            <a:spAutoFit/>
          </a:bodyPr>
          <a:lstStyle/>
          <a:p>
            <a:r>
              <a:rPr lang="en-US" sz="2800" dirty="0"/>
              <a:t>Remember:</a:t>
            </a:r>
          </a:p>
          <a:p>
            <a:endParaRPr lang="en-US" sz="2400" dirty="0"/>
          </a:p>
          <a:p>
            <a:pPr marL="457200" indent="-457200">
              <a:buFont typeface="Wingdings" panose="05000000000000000000" pitchFamily="2" charset="2"/>
              <a:buChar char="ü"/>
            </a:pPr>
            <a:r>
              <a:rPr lang="en-US" sz="2400" dirty="0"/>
              <a:t>Always try to gain consent </a:t>
            </a:r>
            <a:r>
              <a:rPr lang="mr-IN" sz="2400" dirty="0"/>
              <a:t>–</a:t>
            </a:r>
            <a:r>
              <a:rPr lang="en-US" sz="2400" dirty="0"/>
              <a:t> try to find out why they don</a:t>
            </a:r>
            <a:r>
              <a:rPr lang="mr-IN" sz="2400" dirty="0"/>
              <a:t>’</a:t>
            </a:r>
            <a:r>
              <a:rPr lang="en-US" sz="2400" dirty="0"/>
              <a:t>t want to share, explain the advantages and what help might be available</a:t>
            </a:r>
          </a:p>
          <a:p>
            <a:pPr marL="457200" indent="-457200">
              <a:buFont typeface="Wingdings" panose="05000000000000000000" pitchFamily="2" charset="2"/>
              <a:buChar char="ü"/>
            </a:pPr>
            <a:r>
              <a:rPr lang="en-US" sz="2400" dirty="0"/>
              <a:t>Reassure them that as far as possible they will remain in control of decision making</a:t>
            </a:r>
          </a:p>
          <a:p>
            <a:pPr marL="457200" indent="-457200" algn="r">
              <a:buFont typeface="Wingdings" panose="05000000000000000000" pitchFamily="2" charset="2"/>
              <a:buChar char="ü"/>
            </a:pPr>
            <a:r>
              <a:rPr lang="en-US" sz="2400" dirty="0">
                <a:solidFill>
                  <a:srgbClr val="FF0000"/>
                </a:solidFill>
              </a:rPr>
              <a:t>Unless it increases risk </a:t>
            </a:r>
            <a:r>
              <a:rPr lang="mr-IN" sz="2400" dirty="0"/>
              <a:t>–</a:t>
            </a:r>
            <a:r>
              <a:rPr lang="en-US" sz="2400" dirty="0"/>
              <a:t> always tell the person if you need to share their information and why</a:t>
            </a:r>
          </a:p>
          <a:p>
            <a:pPr marL="457200" indent="-457200">
              <a:buFont typeface="Wingdings" panose="05000000000000000000" pitchFamily="2" charset="2"/>
              <a:buChar char="ü"/>
            </a:pPr>
            <a:r>
              <a:rPr lang="en-US" sz="2400" dirty="0"/>
              <a:t>DASH/older people’s DASH</a:t>
            </a:r>
          </a:p>
          <a:p>
            <a:pPr algn="r"/>
            <a:endParaRPr lang="en-US" sz="2400" dirty="0"/>
          </a:p>
        </p:txBody>
      </p:sp>
    </p:spTree>
    <p:extLst>
      <p:ext uri="{BB962C8B-B14F-4D97-AF65-F5344CB8AC3E}">
        <p14:creationId xmlns:p14="http://schemas.microsoft.com/office/powerpoint/2010/main" val="3667024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339752" y="1203598"/>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97769" y="693923"/>
            <a:ext cx="1944215" cy="762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F5D"/>
                </a:solidFill>
                <a:effectLst/>
                <a:uLnTx/>
                <a:uFillTx/>
                <a:latin typeface="Calibri"/>
                <a:ea typeface="+mj-ea"/>
                <a:cs typeface="+mj-cs"/>
              </a:rPr>
              <a:t>Safety Planning	</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1987668"/>
            <a:ext cx="2123728" cy="2265423"/>
          </a:xfrm>
          <a:prstGeom prst="rect">
            <a:avLst/>
          </a:prstGeom>
        </p:spPr>
      </p:pic>
      <p:sp>
        <p:nvSpPr>
          <p:cNvPr id="10" name="TextBox 9"/>
          <p:cNvSpPr txBox="1">
            <a:spLocks noChangeArrowheads="1"/>
          </p:cNvSpPr>
          <p:nvPr/>
        </p:nvSpPr>
        <p:spPr bwMode="auto">
          <a:xfrm>
            <a:off x="2537521" y="339502"/>
            <a:ext cx="6354959"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sz="1400">
                <a:solidFill>
                  <a:srgbClr val="00204E"/>
                </a:solidFill>
                <a:latin typeface="Arial" panose="020B0604020202020204" pitchFamily="34" charset="0"/>
                <a:ea typeface="MS PGothic" panose="020B0600070205080204" pitchFamily="34" charset="-128"/>
              </a:defRPr>
            </a:lvl1pPr>
            <a:lvl2pPr marL="742950" indent="-285750" eaLnBrk="0" hangingPunct="0">
              <a:defRPr sz="1400">
                <a:solidFill>
                  <a:srgbClr val="00204E"/>
                </a:solidFill>
                <a:latin typeface="Arial" panose="020B0604020202020204" pitchFamily="34" charset="0"/>
                <a:ea typeface="MS PGothic" panose="020B0600070205080204" pitchFamily="34" charset="-128"/>
              </a:defRPr>
            </a:lvl2pPr>
            <a:lvl3pPr marL="1143000" indent="-228600" eaLnBrk="0" hangingPunct="0">
              <a:defRPr sz="1400">
                <a:solidFill>
                  <a:srgbClr val="00204E"/>
                </a:solidFill>
                <a:latin typeface="Arial" panose="020B0604020202020204" pitchFamily="34" charset="0"/>
                <a:ea typeface="MS PGothic" panose="020B0600070205080204" pitchFamily="34" charset="-128"/>
              </a:defRPr>
            </a:lvl3pPr>
            <a:lvl4pPr marL="1600200" indent="-228600" eaLnBrk="0" hangingPunct="0">
              <a:defRPr sz="1400">
                <a:solidFill>
                  <a:srgbClr val="00204E"/>
                </a:solidFill>
                <a:latin typeface="Arial" panose="020B0604020202020204" pitchFamily="34" charset="0"/>
                <a:ea typeface="MS PGothic" panose="020B0600070205080204" pitchFamily="34" charset="-128"/>
              </a:defRPr>
            </a:lvl4pPr>
            <a:lvl5pPr marL="2057400" indent="-228600" eaLnBrk="0" hangingPunct="0">
              <a:defRPr sz="1400">
                <a:solidFill>
                  <a:srgbClr val="00204E"/>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1400">
                <a:solidFill>
                  <a:srgbClr val="00204E"/>
                </a:solidFill>
                <a:latin typeface="Arial" panose="020B0604020202020204" pitchFamily="34" charset="0"/>
                <a:ea typeface="MS PGothic" panose="020B0600070205080204" pitchFamily="34" charset="-128"/>
              </a:defRPr>
            </a:lvl9pPr>
          </a:lstStyle>
          <a:p>
            <a:pPr lvl="0" eaLnBrk="1" hangingPunct="1">
              <a:buFont typeface="Arial" panose="020B0604020202020204" pitchFamily="34" charset="0"/>
              <a:buChar char="•"/>
            </a:pP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A crisis plan sits within any safety </a:t>
            </a:r>
            <a:r>
              <a:rPr lang="en-US" altLang="en-US" sz="2000" dirty="0">
                <a:latin typeface="Calibri"/>
              </a:rPr>
              <a:t>plan</a:t>
            </a:r>
          </a:p>
          <a:p>
            <a:pPr lvl="0" eaLnBrk="1" hangingPunct="1">
              <a:buFont typeface="Arial" panose="020B0604020202020204" pitchFamily="34" charset="0"/>
              <a:buChar char="•"/>
            </a:pPr>
            <a:r>
              <a:rPr lang="en-US" altLang="en-US" sz="2000" dirty="0">
                <a:latin typeface="Calibri"/>
              </a:rPr>
              <a:t>Has to be the person’s own plan</a:t>
            </a:r>
            <a:endPar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MUST complement the care and support plan (or s42 support plan)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May include staying with the partner, leaving in an emergency and/or after separation – crisis, tracking &amp; tech abuse, keeping records, telling somebody, copies, know your rights, specialist support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Are there any community resources that may be helpful to include? </a:t>
            </a:r>
            <a:r>
              <a:rPr kumimoji="0" lang="en-US" altLang="en-US" sz="2000" b="0" i="0" u="none" strike="noStrike" kern="1200" cap="none" spc="0" normalizeH="0" baseline="0" noProof="0" dirty="0" err="1">
                <a:ln>
                  <a:noFill/>
                </a:ln>
                <a:solidFill>
                  <a:srgbClr val="00204E"/>
                </a:solidFill>
                <a:effectLst/>
                <a:uLnTx/>
                <a:uFillTx/>
                <a:latin typeface="Calibri"/>
                <a:ea typeface="MS PGothic" panose="020B0600070205080204" pitchFamily="34" charset="-128"/>
                <a:cs typeface="Arial" charset="0"/>
              </a:rPr>
              <a:t>Eg</a:t>
            </a: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 Managed Reciprocals (currently coordinated by the IDVA service as vital a DA specialist assesses the risks)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4E"/>
                </a:solidFill>
                <a:effectLst/>
                <a:uLnTx/>
                <a:uFillTx/>
                <a:latin typeface="Calibri"/>
                <a:ea typeface="MS PGothic" panose="020B0600070205080204" pitchFamily="34" charset="-128"/>
                <a:cs typeface="Arial" charset="0"/>
              </a:rPr>
              <a:t>Crisis and safety planning templates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204E"/>
              </a:solidFill>
              <a:effectLst/>
              <a:uLnTx/>
              <a:uFillTx/>
              <a:latin typeface="Arial" panose="020B06040202020202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249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flipH="1">
            <a:off x="0" y="4537074"/>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473799" y="1131589"/>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82" y="15322"/>
            <a:ext cx="2293507" cy="1689169"/>
          </a:xfrm>
          <a:prstGeom prst="rect">
            <a:avLst/>
          </a:prstGeom>
        </p:spPr>
      </p:pic>
      <p:sp>
        <p:nvSpPr>
          <p:cNvPr id="12" name="Title 1"/>
          <p:cNvSpPr txBox="1">
            <a:spLocks/>
          </p:cNvSpPr>
          <p:nvPr/>
        </p:nvSpPr>
        <p:spPr>
          <a:xfrm>
            <a:off x="-3770" y="2144063"/>
            <a:ext cx="2477569" cy="659003"/>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2F5D"/>
                </a:solidFill>
                <a:effectLst/>
                <a:uLnTx/>
                <a:uFillTx/>
                <a:latin typeface="Calibri"/>
                <a:ea typeface="+mj-ea"/>
                <a:cs typeface="+mj-cs"/>
              </a:rPr>
              <a:t>Key points for professionals</a:t>
            </a:r>
            <a:r>
              <a:rPr kumimoji="0" lang="en-GB" sz="2800" b="0" i="0" u="none" strike="noStrike" kern="1200" cap="none" spc="0" normalizeH="0" baseline="0" noProof="0" dirty="0">
                <a:ln>
                  <a:noFill/>
                </a:ln>
                <a:solidFill>
                  <a:srgbClr val="002F5D"/>
                </a:solidFill>
                <a:effectLst/>
                <a:uLnTx/>
                <a:uFillTx/>
                <a:latin typeface="Calibri"/>
                <a:ea typeface="+mj-ea"/>
                <a:cs typeface="+mj-cs"/>
              </a:rPr>
              <a:t>…..</a:t>
            </a:r>
            <a:endParaRPr kumimoji="0" lang="en-US" sz="2800" b="0" i="0" u="none" strike="noStrike" kern="1200" cap="none" spc="0" normalizeH="0" baseline="0" noProof="0" dirty="0">
              <a:ln>
                <a:noFill/>
              </a:ln>
              <a:solidFill>
                <a:srgbClr val="002F5D"/>
              </a:solidFill>
              <a:effectLst/>
              <a:uLnTx/>
              <a:uFillTx/>
              <a:latin typeface="Calibri"/>
              <a:ea typeface="+mj-ea"/>
              <a:cs typeface="+mj-cs"/>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282" y="3135577"/>
            <a:ext cx="2457522" cy="1359926"/>
          </a:xfrm>
          <a:prstGeom prst="rect">
            <a:avLst/>
          </a:prstGeom>
        </p:spPr>
      </p:pic>
      <p:sp>
        <p:nvSpPr>
          <p:cNvPr id="16" name="TextBox 15"/>
          <p:cNvSpPr txBox="1"/>
          <p:nvPr/>
        </p:nvSpPr>
        <p:spPr>
          <a:xfrm>
            <a:off x="2456831" y="26802"/>
            <a:ext cx="6768752" cy="49244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Making assumptions  </a:t>
            </a: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 </a:t>
            </a:r>
            <a:r>
              <a:rPr kumimoji="0" lang="en-US" sz="2000" b="0" i="0" u="none" strike="noStrike" kern="1200" cap="none" spc="0" normalizeH="0" baseline="0" noProof="0" dirty="0" err="1">
                <a:ln>
                  <a:noFill/>
                </a:ln>
                <a:solidFill>
                  <a:srgbClr val="002F5D"/>
                </a:solidFill>
                <a:effectLst/>
                <a:uLnTx/>
                <a:uFillTx/>
                <a:latin typeface="Calibri" pitchFamily="34" charset="0"/>
                <a:ea typeface="+mn-ea"/>
                <a:cs typeface="Arial" charset="0"/>
              </a:rPr>
              <a:t>ie</a:t>
            </a: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 injuries must be due to falls because of old age or disability or that the adult with the care and support need is unable to perpetrate abuse</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Can’t happen in a Residential Home setting</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Justifying or putting DA down to carer stress and </a:t>
            </a: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not linking </a:t>
            </a: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to issues like theft to DA</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Family abuse more prevalent </a:t>
            </a: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than IPV, sometimes more than one perpetrator</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80% </a:t>
            </a: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older victims don</a:t>
            </a:r>
            <a:r>
              <a:rPr kumimoji="0" lang="mr-IN" sz="2000" b="1" i="0" u="none" strike="noStrike" kern="1200" cap="none" spc="0" normalizeH="0" baseline="0" noProof="0" dirty="0">
                <a:ln>
                  <a:noFill/>
                </a:ln>
                <a:solidFill>
                  <a:srgbClr val="660066"/>
                </a:solidFill>
                <a:effectLst/>
                <a:uLnTx/>
                <a:uFillTx/>
                <a:latin typeface="Calibri" pitchFamily="34" charset="0"/>
                <a:ea typeface="+mn-ea"/>
              </a:rPr>
              <a:t>’</a:t>
            </a: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t seek support</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Femicide census 2009-2015 - 16% of victims were aged 66+</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DHR’s involving older people </a:t>
            </a:r>
            <a:r>
              <a:rPr kumimoji="0" lang="mr-IN" sz="2000" b="0" i="0" u="none" strike="noStrike" kern="1200" cap="none" spc="0" normalizeH="0" baseline="0" noProof="0" dirty="0">
                <a:ln>
                  <a:noFill/>
                </a:ln>
                <a:solidFill>
                  <a:srgbClr val="002F5D"/>
                </a:solidFill>
                <a:effectLst/>
                <a:uLnTx/>
                <a:uFillTx/>
                <a:latin typeface="Calibri" pitchFamily="34" charset="0"/>
                <a:ea typeface="+mn-ea"/>
              </a:rPr>
              <a:t>–</a:t>
            </a: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 </a:t>
            </a: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professionals not </a:t>
            </a:r>
            <a:r>
              <a:rPr kumimoji="0" lang="en-US" sz="2000" b="1" i="0" u="none" strike="noStrike" kern="1200" cap="none" spc="0" normalizeH="0" baseline="0" noProof="0" dirty="0" err="1">
                <a:ln>
                  <a:noFill/>
                </a:ln>
                <a:solidFill>
                  <a:srgbClr val="660066"/>
                </a:solidFill>
                <a:effectLst/>
                <a:uLnTx/>
                <a:uFillTx/>
                <a:latin typeface="Calibri" pitchFamily="34" charset="0"/>
                <a:ea typeface="+mn-ea"/>
                <a:cs typeface="Arial" charset="0"/>
              </a:rPr>
              <a:t>recognising</a:t>
            </a:r>
            <a:r>
              <a:rPr kumimoji="0" lang="en-US" sz="2000" b="1" i="0" u="none" strike="noStrike" kern="1200" cap="none" spc="0" normalizeH="0" baseline="0" noProof="0" dirty="0">
                <a:ln>
                  <a:noFill/>
                </a:ln>
                <a:solidFill>
                  <a:srgbClr val="660066"/>
                </a:solidFill>
                <a:effectLst/>
                <a:uLnTx/>
                <a:uFillTx/>
                <a:latin typeface="Calibri" pitchFamily="34" charset="0"/>
                <a:ea typeface="+mn-ea"/>
                <a:cs typeface="Arial" charset="0"/>
              </a:rPr>
              <a:t> coercive control</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2000" b="0" i="0" u="none" strike="noStrike" kern="1200" cap="none" spc="0" normalizeH="0" baseline="0" noProof="0" dirty="0">
                <a:ln>
                  <a:noFill/>
                </a:ln>
                <a:solidFill>
                  <a:srgbClr val="002F5D"/>
                </a:solidFill>
                <a:effectLst/>
                <a:uLnTx/>
                <a:uFillTx/>
                <a:latin typeface="Calibri" pitchFamily="34" charset="0"/>
                <a:ea typeface="+mn-ea"/>
                <a:cs typeface="Arial" charset="0"/>
              </a:rPr>
              <a:t>Analysis of 131 cases in Wales showed </a:t>
            </a:r>
            <a:r>
              <a:rPr kumimoji="0" lang="en-US" sz="2000" b="0" i="0" u="none" strike="noStrike" kern="1200" cap="none" spc="0" normalizeH="0" baseline="0" noProof="0" dirty="0">
                <a:ln>
                  <a:noFill/>
                </a:ln>
                <a:solidFill>
                  <a:srgbClr val="FF0000"/>
                </a:solidFill>
                <a:effectLst/>
                <a:uLnTx/>
                <a:uFillTx/>
                <a:latin typeface="Calibri" pitchFamily="34" charset="0"/>
                <a:ea typeface="+mn-ea"/>
                <a:cs typeface="Arial" charset="0"/>
              </a:rPr>
              <a:t>best outcomes for OP victims when DASH/MARAC involved and joint working -  </a:t>
            </a:r>
            <a:br>
              <a:rPr kumimoji="0" lang="en-US" sz="2000" b="0" i="0" u="none" strike="noStrike" kern="1200" cap="none" spc="0" normalizeH="0" baseline="0" noProof="0" dirty="0">
                <a:ln>
                  <a:noFill/>
                </a:ln>
                <a:solidFill>
                  <a:srgbClr val="FF0000"/>
                </a:solidFill>
                <a:effectLst/>
                <a:uLnTx/>
                <a:uFillTx/>
                <a:latin typeface="Calibri" pitchFamily="34" charset="0"/>
                <a:ea typeface="+mn-ea"/>
                <a:cs typeface="Arial" charset="0"/>
              </a:rPr>
            </a:br>
            <a:r>
              <a:rPr kumimoji="0" lang="en-US" sz="2000" b="0" i="0" u="none" strike="noStrike" kern="1200" cap="none" spc="0" normalizeH="0" baseline="0" noProof="0" dirty="0">
                <a:ln>
                  <a:noFill/>
                </a:ln>
                <a:solidFill>
                  <a:srgbClr val="FF0000"/>
                </a:solidFill>
                <a:effectLst/>
                <a:uLnTx/>
                <a:uFillTx/>
                <a:latin typeface="Calibri" pitchFamily="34" charset="0"/>
                <a:ea typeface="+mn-ea"/>
                <a:cs typeface="Arial" charset="0"/>
              </a:rPr>
              <a:t>IDVA and ASC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F5D"/>
                </a:solidFill>
                <a:effectLst/>
                <a:uLnTx/>
                <a:uFillTx/>
                <a:latin typeface="Calibri" pitchFamily="34" charset="0"/>
                <a:ea typeface="+mn-ea"/>
                <a:cs typeface="Arial" charset="0"/>
              </a:rPr>
              <a:t>Source:- C&amp;P VAWG newsletter 2020/21</a:t>
            </a:r>
          </a:p>
        </p:txBody>
      </p:sp>
    </p:spTree>
    <p:extLst>
      <p:ext uri="{BB962C8B-B14F-4D97-AF65-F5344CB8AC3E}">
        <p14:creationId xmlns:p14="http://schemas.microsoft.com/office/powerpoint/2010/main" val="120185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5452" y="195486"/>
            <a:ext cx="4186808" cy="857250"/>
          </a:xfrm>
        </p:spPr>
        <p:txBody>
          <a:bodyPr/>
          <a:lstStyle/>
          <a:p>
            <a:pPr>
              <a:defRPr/>
            </a:pPr>
            <a:r>
              <a:rPr lang="en-GB" b="0" dirty="0"/>
              <a:t>Finally….</a:t>
            </a:r>
          </a:p>
        </p:txBody>
      </p:sp>
      <p:pic>
        <p:nvPicPr>
          <p:cNvPr id="1026" name="Picture 2" descr="10 best wedding venues in Cambridgeshire | Jean-Luc Benazet"/>
          <p:cNvPicPr>
            <a:picLocks noChangeAspect="1" noChangeArrowheads="1"/>
          </p:cNvPicPr>
          <p:nvPr/>
        </p:nvPicPr>
        <p:blipFill rotWithShape="1">
          <a:blip r:embed="rId2">
            <a:extLst>
              <a:ext uri="{28A0092B-C50C-407E-A947-70E740481C1C}">
                <a14:useLocalDpi xmlns:a14="http://schemas.microsoft.com/office/drawing/2010/main" val="0"/>
              </a:ext>
            </a:extLst>
          </a:blip>
          <a:srcRect l="25545" r="20195"/>
          <a:stretch/>
        </p:blipFill>
        <p:spPr bwMode="auto">
          <a:xfrm>
            <a:off x="4950490" y="0"/>
            <a:ext cx="419351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7"/>
          <p:cNvSpPr txBox="1">
            <a:spLocks/>
          </p:cNvSpPr>
          <p:nvPr/>
        </p:nvSpPr>
        <p:spPr>
          <a:xfrm>
            <a:off x="295452" y="1196752"/>
            <a:ext cx="4330824" cy="3394075"/>
          </a:xfrm>
          <a:prstGeom prst="rect">
            <a:avLst/>
          </a:prstGeom>
        </p:spPr>
        <p:txBody>
          <a:bodyPr rIns="0">
            <a:normAutofit fontScale="92500" lnSpcReduction="2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bg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bg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bg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bg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defRPr/>
            </a:pPr>
            <a:r>
              <a:rPr lang="en-GB" sz="1900" dirty="0"/>
              <a:t>The topics  we have discussed have included:</a:t>
            </a:r>
          </a:p>
          <a:p>
            <a:pPr indent="0">
              <a:buFont typeface="Arial" panose="020B0604020202020204" pitchFamily="34" charset="0"/>
              <a:buNone/>
              <a:defRPr/>
            </a:pPr>
            <a:endParaRPr lang="en-GB" sz="1900" dirty="0"/>
          </a:p>
          <a:p>
            <a:pPr>
              <a:defRPr/>
            </a:pPr>
            <a:endParaRPr lang="en-GB" sz="1900" dirty="0"/>
          </a:p>
          <a:p>
            <a:pPr>
              <a:defRPr/>
            </a:pPr>
            <a:r>
              <a:rPr lang="en-GB" sz="1900" dirty="0"/>
              <a:t>The definition of domestic abuse </a:t>
            </a:r>
          </a:p>
          <a:p>
            <a:pPr>
              <a:defRPr/>
            </a:pPr>
            <a:r>
              <a:rPr lang="en-GB" sz="1900" dirty="0"/>
              <a:t>The overlap with safeguarding adults</a:t>
            </a:r>
          </a:p>
          <a:p>
            <a:pPr>
              <a:defRPr/>
            </a:pPr>
            <a:r>
              <a:rPr lang="en-GB" sz="1900" dirty="0"/>
              <a:t>Exploring the dynamics and effects of an abusive relationship and how professionals can unwittingly collude </a:t>
            </a:r>
          </a:p>
          <a:p>
            <a:pPr>
              <a:defRPr/>
            </a:pPr>
            <a:r>
              <a:rPr lang="en-GB" sz="1900" dirty="0"/>
              <a:t>Consent and domestic abuse</a:t>
            </a:r>
          </a:p>
          <a:p>
            <a:pPr indent="0">
              <a:buNone/>
              <a:defRPr/>
            </a:pPr>
            <a:endParaRPr lang="en-GB" sz="1900" dirty="0"/>
          </a:p>
          <a:p>
            <a:pPr indent="0">
              <a:buNone/>
              <a:defRPr/>
            </a:pPr>
            <a:endParaRPr lang="en-GB" sz="1900" dirty="0"/>
          </a:p>
          <a:p>
            <a:pPr indent="0">
              <a:buNone/>
              <a:defRPr/>
            </a:pPr>
            <a:r>
              <a:rPr lang="en-GB" sz="1900" dirty="0"/>
              <a:t> Any further questions?  Please e-mail me directly </a:t>
            </a:r>
            <a:r>
              <a:rPr lang="en-GB" sz="1900" dirty="0">
                <a:hlinkClick r:id="rId3"/>
              </a:rPr>
              <a:t>Christine.jones@cambridgeshire.gov.uk</a:t>
            </a:r>
            <a:endParaRPr lang="en-GB" sz="1900" dirty="0"/>
          </a:p>
          <a:p>
            <a:pPr indent="0">
              <a:buNone/>
              <a:defRPr/>
            </a:pPr>
            <a:endParaRPr lang="en-GB" sz="1900" dirty="0"/>
          </a:p>
          <a:p>
            <a:pPr indent="0">
              <a:buNone/>
              <a:defRPr/>
            </a:pPr>
            <a:endParaRPr lang="en-GB" sz="1900" dirty="0"/>
          </a:p>
          <a:p>
            <a:pPr>
              <a:defRPr/>
            </a:pPr>
            <a:endParaRPr lang="en-GB" dirty="0"/>
          </a:p>
        </p:txBody>
      </p:sp>
    </p:spTree>
    <p:extLst>
      <p:ext uri="{BB962C8B-B14F-4D97-AF65-F5344CB8AC3E}">
        <p14:creationId xmlns:p14="http://schemas.microsoft.com/office/powerpoint/2010/main" val="217489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7504" y="202785"/>
            <a:ext cx="7056784" cy="648072"/>
          </a:xfrm>
        </p:spPr>
        <p:txBody>
          <a:bodyPr/>
          <a:lstStyle/>
          <a:p>
            <a:pPr fontAlgn="auto">
              <a:spcAft>
                <a:spcPts val="0"/>
              </a:spcAft>
              <a:defRPr/>
            </a:pPr>
            <a:r>
              <a:rPr lang="en-GB" sz="3600" b="0" dirty="0">
                <a:solidFill>
                  <a:schemeClr val="tx1"/>
                </a:solidFill>
              </a:rPr>
              <a:t>Safeguarding is important because</a:t>
            </a:r>
          </a:p>
        </p:txBody>
      </p: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cxnSpLocks noChangeShapeType="1"/>
          </p:cNvCxnSpPr>
          <p:nvPr/>
        </p:nvCxnSpPr>
        <p:spPr bwMode="auto">
          <a:xfrm>
            <a:off x="2123728" y="1131590"/>
            <a:ext cx="0" cy="34054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 name="TextBox 11"/>
          <p:cNvSpPr txBox="1"/>
          <p:nvPr/>
        </p:nvSpPr>
        <p:spPr>
          <a:xfrm>
            <a:off x="2267744" y="850857"/>
            <a:ext cx="6872473" cy="3785652"/>
          </a:xfrm>
          <a:prstGeom prst="rect">
            <a:avLst/>
          </a:prstGeom>
          <a:noFill/>
        </p:spPr>
        <p:txBody>
          <a:bodyPr wrap="square" rtlCol="0">
            <a:spAutoFit/>
          </a:bodyPr>
          <a:lstStyle/>
          <a:p>
            <a:pPr marL="285750" indent="-285750">
              <a:buFont typeface="Arial" panose="020B0604020202020204" pitchFamily="34" charset="0"/>
              <a:buChar char="•"/>
            </a:pPr>
            <a:r>
              <a:rPr lang="en-GB" sz="2400" b="1" dirty="0"/>
              <a:t>Protection</a:t>
            </a:r>
            <a:r>
              <a:rPr lang="en-GB" sz="2400" dirty="0"/>
              <a:t> – for those who need it most</a:t>
            </a:r>
          </a:p>
          <a:p>
            <a:pPr marL="285750" indent="-285750">
              <a:buFont typeface="Arial" panose="020B0604020202020204" pitchFamily="34" charset="0"/>
              <a:buChar char="•"/>
            </a:pPr>
            <a:r>
              <a:rPr lang="en-GB" sz="2400" b="1" dirty="0"/>
              <a:t>Proportionality</a:t>
            </a:r>
            <a:r>
              <a:rPr lang="en-GB" sz="2400" dirty="0"/>
              <a:t> – appropriate responses and good practice.  Families and adults with care and support needs put their trust in you</a:t>
            </a:r>
          </a:p>
          <a:p>
            <a:pPr marL="285750" indent="-285750">
              <a:buFont typeface="Arial" panose="020B0604020202020204" pitchFamily="34" charset="0"/>
              <a:buChar char="•"/>
            </a:pPr>
            <a:r>
              <a:rPr lang="en-GB" sz="2400" b="1" dirty="0"/>
              <a:t>Accountability</a:t>
            </a:r>
            <a:r>
              <a:rPr lang="en-GB" sz="2400" dirty="0"/>
              <a:t> - legal duties and responsibilities under the Care Act</a:t>
            </a:r>
          </a:p>
          <a:p>
            <a:pPr marL="285750" indent="-285750">
              <a:buFont typeface="Arial" panose="020B0604020202020204" pitchFamily="34" charset="0"/>
              <a:buChar char="•"/>
            </a:pPr>
            <a:r>
              <a:rPr lang="en-GB" sz="2400" b="1" dirty="0"/>
              <a:t>Prevention</a:t>
            </a:r>
            <a:r>
              <a:rPr lang="en-GB" sz="2400" dirty="0"/>
              <a:t> – upholding your professional and organisational reputation (avoiding litigation and bad publicity</a:t>
            </a:r>
          </a:p>
          <a:p>
            <a:pPr marL="285750" indent="-285750">
              <a:buFont typeface="Arial" panose="020B0604020202020204" pitchFamily="34" charset="0"/>
              <a:buChar char="•"/>
            </a:pPr>
            <a:r>
              <a:rPr lang="en-GB" sz="2400" b="1" dirty="0"/>
              <a:t>Collectively</a:t>
            </a:r>
            <a:r>
              <a:rPr lang="en-GB" sz="2400" dirty="0"/>
              <a:t> - it’s the right thing to do</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20" y="2721124"/>
            <a:ext cx="1763688" cy="1763688"/>
          </a:xfrm>
          <a:prstGeom prst="rect">
            <a:avLst/>
          </a:prstGeom>
        </p:spPr>
      </p:pic>
    </p:spTree>
    <p:extLst>
      <p:ext uri="{BB962C8B-B14F-4D97-AF65-F5344CB8AC3E}">
        <p14:creationId xmlns:p14="http://schemas.microsoft.com/office/powerpoint/2010/main" val="69816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2749"/>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580113" y="-596602"/>
            <a:ext cx="6450132" cy="5850833"/>
          </a:xfrm>
          <a:prstGeom prst="rect">
            <a:avLst/>
          </a:prstGeom>
          <a:noFill/>
        </p:spPr>
      </p:pic>
      <p:sp>
        <p:nvSpPr>
          <p:cNvPr id="7" name="Title 6"/>
          <p:cNvSpPr>
            <a:spLocks noGrp="1"/>
          </p:cNvSpPr>
          <p:nvPr>
            <p:ph type="title"/>
          </p:nvPr>
        </p:nvSpPr>
        <p:spPr/>
        <p:txBody>
          <a:bodyPr/>
          <a:lstStyle/>
          <a:p>
            <a:pPr>
              <a:defRPr/>
            </a:pPr>
            <a:r>
              <a:rPr lang="en-GB" b="0" dirty="0"/>
              <a:t>Question</a:t>
            </a:r>
          </a:p>
        </p:txBody>
      </p:sp>
      <p:sp>
        <p:nvSpPr>
          <p:cNvPr id="8" name="Content Placeholder 7"/>
          <p:cNvSpPr>
            <a:spLocks noGrp="1"/>
          </p:cNvSpPr>
          <p:nvPr>
            <p:ph idx="1"/>
          </p:nvPr>
        </p:nvSpPr>
        <p:spPr>
          <a:xfrm>
            <a:off x="251520" y="915566"/>
            <a:ext cx="6203031" cy="3394075"/>
          </a:xfrm>
        </p:spPr>
        <p:txBody>
          <a:bodyPr>
            <a:normAutofit/>
          </a:bodyPr>
          <a:lstStyle/>
          <a:p>
            <a:pPr lvl="0" indent="0" eaLnBrk="1" hangingPunct="1">
              <a:lnSpc>
                <a:spcPct val="95000"/>
              </a:lnSpc>
              <a:spcBef>
                <a:spcPct val="40000"/>
              </a:spcBef>
              <a:buSzPct val="125000"/>
              <a:buNone/>
              <a:defRPr/>
            </a:pPr>
            <a:r>
              <a:rPr lang="en-GB" altLang="en-US" sz="2200" kern="0" dirty="0">
                <a:cs typeface="Arial"/>
              </a:rPr>
              <a:t>Using the chat box on MS Teams (highlighted in red):</a:t>
            </a:r>
          </a:p>
          <a:p>
            <a:pPr lvl="0" indent="0" eaLnBrk="1" hangingPunct="1">
              <a:lnSpc>
                <a:spcPct val="95000"/>
              </a:lnSpc>
              <a:spcBef>
                <a:spcPct val="40000"/>
              </a:spcBef>
              <a:buSzPct val="125000"/>
              <a:buNone/>
              <a:defRPr/>
            </a:pPr>
            <a:endParaRPr lang="en-GB" altLang="en-US" sz="2200" kern="0" dirty="0">
              <a:cs typeface="Arial"/>
            </a:endParaRPr>
          </a:p>
          <a:p>
            <a:pPr lvl="0" indent="0" eaLnBrk="1" hangingPunct="1">
              <a:lnSpc>
                <a:spcPct val="95000"/>
              </a:lnSpc>
              <a:spcBef>
                <a:spcPct val="40000"/>
              </a:spcBef>
              <a:buSzPct val="125000"/>
              <a:buNone/>
              <a:defRPr/>
            </a:pPr>
            <a:endParaRPr lang="en-GB" altLang="en-US" sz="2200" kern="0" dirty="0">
              <a:cs typeface="Arial"/>
            </a:endParaRPr>
          </a:p>
          <a:p>
            <a:pPr lvl="0" indent="0" eaLnBrk="1" hangingPunct="1">
              <a:lnSpc>
                <a:spcPct val="95000"/>
              </a:lnSpc>
              <a:spcBef>
                <a:spcPct val="40000"/>
              </a:spcBef>
              <a:buSzPct val="125000"/>
              <a:buNone/>
              <a:defRPr/>
            </a:pPr>
            <a:endParaRPr lang="en-GB" altLang="en-US" sz="2200" kern="0" dirty="0">
              <a:cs typeface="Arial"/>
            </a:endParaRPr>
          </a:p>
          <a:p>
            <a:pPr indent="0" eaLnBrk="1" hangingPunct="1">
              <a:lnSpc>
                <a:spcPct val="95000"/>
              </a:lnSpc>
              <a:spcBef>
                <a:spcPct val="40000"/>
              </a:spcBef>
              <a:buSzPct val="125000"/>
              <a:buNone/>
              <a:defRPr/>
            </a:pPr>
            <a:r>
              <a:rPr lang="en-GB" altLang="en-US" sz="2200" b="1" kern="0" dirty="0">
                <a:cs typeface="Arial"/>
              </a:rPr>
              <a:t>Question</a:t>
            </a:r>
            <a:r>
              <a:rPr lang="en-GB" altLang="en-US" sz="2200" kern="0" dirty="0">
                <a:cs typeface="Arial"/>
              </a:rPr>
              <a:t>: </a:t>
            </a:r>
            <a:r>
              <a:rPr lang="en-GB" altLang="en-US" sz="2400" dirty="0">
                <a:latin typeface="Calibri" panose="020F0502020204030204" pitchFamily="34" charset="0"/>
              </a:rPr>
              <a:t>Under the Care Act 2014 local authorities are under a ‘duty’ to </a:t>
            </a:r>
            <a:r>
              <a:rPr lang="en-GB" altLang="en-US" sz="2400" i="1" dirty="0">
                <a:latin typeface="Calibri" panose="020F0502020204030204" pitchFamily="34" charset="0"/>
              </a:rPr>
              <a:t>promote</a:t>
            </a:r>
            <a:r>
              <a:rPr lang="en-GB" altLang="en-US" sz="2400" dirty="0">
                <a:latin typeface="Calibri" panose="020F0502020204030204" pitchFamily="34" charset="0"/>
              </a:rPr>
              <a:t> wellbeing when carrying out </a:t>
            </a:r>
            <a:r>
              <a:rPr lang="en-GB" altLang="en-US" sz="2400" i="1" dirty="0">
                <a:latin typeface="Calibri" panose="020F0502020204030204" pitchFamily="34" charset="0"/>
              </a:rPr>
              <a:t>any</a:t>
            </a:r>
            <a:r>
              <a:rPr lang="en-GB" altLang="en-US" sz="2400" dirty="0">
                <a:latin typeface="Calibri" panose="020F0502020204030204" pitchFamily="34" charset="0"/>
              </a:rPr>
              <a:t> care and support functions.  What does wellbeing mean?</a:t>
            </a:r>
          </a:p>
        </p:txBody>
      </p:sp>
      <p:pic>
        <p:nvPicPr>
          <p:cNvPr id="5" name="Picture 4" descr="Teams got Live Captions to meetings, UI change and federated 1:1 ..."/>
          <p:cNvPicPr>
            <a:picLocks noChangeAspect="1" noChangeArrowheads="1"/>
          </p:cNvPicPr>
          <p:nvPr/>
        </p:nvPicPr>
        <p:blipFill rotWithShape="1">
          <a:blip r:embed="rId4">
            <a:extLst>
              <a:ext uri="{28A0092B-C50C-407E-A947-70E740481C1C}">
                <a14:useLocalDpi xmlns:a14="http://schemas.microsoft.com/office/drawing/2010/main" val="0"/>
              </a:ext>
            </a:extLst>
          </a:blip>
          <a:srcRect l="8395" t="75866" b="2648"/>
          <a:stretch/>
        </p:blipFill>
        <p:spPr bwMode="auto">
          <a:xfrm>
            <a:off x="486459" y="1546914"/>
            <a:ext cx="4823137" cy="613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5896" y="1629611"/>
            <a:ext cx="415158" cy="473982"/>
          </a:xfrm>
          <a:prstGeom prst="rect">
            <a:avLst/>
          </a:prstGeom>
          <a:noFill/>
          <a:ln w="28575">
            <a:solidFill>
              <a:srgbClr val="F31948"/>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808080"/>
              </a:solidFill>
              <a:effectLst/>
              <a:uLnTx/>
              <a:uFillTx/>
              <a:latin typeface="Arial" charset="0"/>
              <a:ea typeface="+mn-ea"/>
              <a:cs typeface="Arial" charset="0"/>
            </a:endParaRPr>
          </a:p>
        </p:txBody>
      </p:sp>
    </p:spTree>
    <p:extLst>
      <p:ext uri="{BB962C8B-B14F-4D97-AF65-F5344CB8AC3E}">
        <p14:creationId xmlns:p14="http://schemas.microsoft.com/office/powerpoint/2010/main" val="79640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0996" y="997718"/>
            <a:ext cx="8582008" cy="648072"/>
          </a:xfrm>
        </p:spPr>
        <p:txBody>
          <a:bodyPr/>
          <a:lstStyle/>
          <a:p>
            <a:pPr fontAlgn="auto">
              <a:spcAft>
                <a:spcPts val="0"/>
              </a:spcAft>
              <a:defRPr/>
            </a:pPr>
            <a:r>
              <a:rPr lang="en-GB" altLang="ja-JP" sz="2800" b="0" dirty="0">
                <a:solidFill>
                  <a:srgbClr val="002060"/>
                </a:solidFill>
                <a:latin typeface="Calibri" panose="020F0502020204030204" pitchFamily="34" charset="0"/>
              </a:rPr>
              <a:t>The Statutory Guidance describes wellbeing as a broad concept and can include:</a:t>
            </a:r>
          </a:p>
          <a:p>
            <a:pPr fontAlgn="auto">
              <a:spcAft>
                <a:spcPts val="0"/>
              </a:spcAft>
              <a:defRPr/>
            </a:pPr>
            <a:endParaRPr lang="en-GB" sz="3600" b="0" dirty="0">
              <a:solidFill>
                <a:schemeClr val="tx1"/>
              </a:solidFill>
            </a:endParaRPr>
          </a:p>
        </p:txBody>
      </p:sp>
      <p:cxnSp>
        <p:nvCxnSpPr>
          <p:cNvPr id="5" name="Straight Connector 4"/>
          <p:cNvCxnSpPr>
            <a:cxnSpLocks noChangeShapeType="1"/>
          </p:cNvCxnSpPr>
          <p:nvPr/>
        </p:nvCxnSpPr>
        <p:spPr bwMode="auto">
          <a:xfrm>
            <a:off x="2339752" y="1203598"/>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555776" y="578841"/>
            <a:ext cx="7770991" cy="3888433"/>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endParaRPr lang="en-GB" altLang="ja-JP" b="1" dirty="0">
              <a:solidFill>
                <a:srgbClr val="002060"/>
              </a:solidFill>
              <a:latin typeface="Calibri" panose="020F0502020204030204" pitchFamily="34" charset="0"/>
            </a:endParaRPr>
          </a:p>
          <a:p>
            <a:pPr marL="0" indent="0"/>
            <a:r>
              <a:rPr lang="en-GB" altLang="en-US" sz="2000" dirty="0">
                <a:solidFill>
                  <a:srgbClr val="002060"/>
                </a:solidFill>
                <a:latin typeface="Calibri" panose="020F0502020204030204" pitchFamily="34" charset="0"/>
              </a:rPr>
              <a:t>personal dignity </a:t>
            </a:r>
          </a:p>
          <a:p>
            <a:pPr marL="0" indent="0"/>
            <a:r>
              <a:rPr lang="en-GB" altLang="en-US" sz="2000" dirty="0">
                <a:solidFill>
                  <a:srgbClr val="002060"/>
                </a:solidFill>
                <a:latin typeface="Calibri" panose="020F0502020204030204" pitchFamily="34" charset="0"/>
              </a:rPr>
              <a:t>physical &amp; mental health and emotional wellbeing</a:t>
            </a:r>
          </a:p>
          <a:p>
            <a:pPr marL="0" indent="0"/>
            <a:r>
              <a:rPr lang="en-GB" altLang="en-US" sz="2000" b="1" dirty="0">
                <a:latin typeface="Calibri" panose="020F0502020204030204" pitchFamily="34" charset="0"/>
              </a:rPr>
              <a:t>protection from abuse and neglect</a:t>
            </a:r>
          </a:p>
          <a:p>
            <a:pPr marL="0" indent="0"/>
            <a:r>
              <a:rPr lang="en-GB" altLang="en-US" sz="2000" b="1" dirty="0">
                <a:latin typeface="Calibri" panose="020F0502020204030204" pitchFamily="34" charset="0"/>
              </a:rPr>
              <a:t>control by the individual over day-to-day life</a:t>
            </a:r>
          </a:p>
          <a:p>
            <a:pPr marL="0" indent="0"/>
            <a:r>
              <a:rPr lang="en-GB" altLang="en-US" sz="2000" dirty="0">
                <a:solidFill>
                  <a:srgbClr val="002060"/>
                </a:solidFill>
                <a:latin typeface="Calibri" panose="020F0502020204030204" pitchFamily="34" charset="0"/>
              </a:rPr>
              <a:t>participation in work, education, training or recreation</a:t>
            </a:r>
          </a:p>
          <a:p>
            <a:pPr marL="0" indent="0"/>
            <a:r>
              <a:rPr lang="en-GB" altLang="en-US" sz="2000" dirty="0">
                <a:solidFill>
                  <a:srgbClr val="002060"/>
                </a:solidFill>
                <a:latin typeface="Calibri" panose="020F0502020204030204" pitchFamily="34" charset="0"/>
              </a:rPr>
              <a:t>social and economic wellbeing </a:t>
            </a:r>
          </a:p>
          <a:p>
            <a:pPr marL="0" indent="0"/>
            <a:r>
              <a:rPr lang="en-GB" altLang="en-US" sz="2000" dirty="0">
                <a:solidFill>
                  <a:srgbClr val="002060"/>
                </a:solidFill>
                <a:latin typeface="Calibri" panose="020F0502020204030204" pitchFamily="34" charset="0"/>
              </a:rPr>
              <a:t>domestic, family and personal wellbeing</a:t>
            </a:r>
          </a:p>
          <a:p>
            <a:pPr marL="0" indent="0"/>
            <a:r>
              <a:rPr lang="en-GB" altLang="en-US" sz="2000" dirty="0">
                <a:solidFill>
                  <a:srgbClr val="002060"/>
                </a:solidFill>
                <a:latin typeface="Calibri" panose="020F0502020204030204" pitchFamily="34" charset="0"/>
              </a:rPr>
              <a:t>suitability of accommodation</a:t>
            </a:r>
          </a:p>
          <a:p>
            <a:pPr marL="0" indent="0"/>
            <a:r>
              <a:rPr lang="en-GB" altLang="en-US" sz="2000" dirty="0">
                <a:solidFill>
                  <a:srgbClr val="002060"/>
                </a:solidFill>
                <a:latin typeface="Calibri" panose="020F0502020204030204" pitchFamily="34" charset="0"/>
              </a:rPr>
              <a:t>the individual</a:t>
            </a:r>
            <a:r>
              <a:rPr lang="ja-JP" altLang="en-GB" sz="2000" dirty="0">
                <a:solidFill>
                  <a:srgbClr val="002060"/>
                </a:solidFill>
                <a:latin typeface="Calibri" panose="020F0502020204030204" pitchFamily="34" charset="0"/>
              </a:rPr>
              <a:t>’</a:t>
            </a:r>
            <a:r>
              <a:rPr lang="en-GB" altLang="ja-JP" sz="2000" dirty="0">
                <a:solidFill>
                  <a:srgbClr val="002060"/>
                </a:solidFill>
                <a:latin typeface="Calibri" panose="020F0502020204030204" pitchFamily="34" charset="0"/>
              </a:rPr>
              <a:t>s contribution to society </a:t>
            </a:r>
          </a:p>
          <a:p>
            <a:pPr marL="0" indent="0">
              <a:buFont typeface="Arial" charset="0"/>
              <a:buNone/>
            </a:pPr>
            <a:endParaRPr lang="en-GB" altLang="en-US" dirty="0">
              <a:solidFill>
                <a:srgbClr val="002060"/>
              </a:solidFill>
              <a:latin typeface="Calibri" panose="020F0502020204030204" pitchFamily="34" charset="0"/>
            </a:endParaRPr>
          </a:p>
        </p:txBody>
      </p:sp>
      <p:sp>
        <p:nvSpPr>
          <p:cNvPr id="7" name="TextBox 6"/>
          <p:cNvSpPr txBox="1"/>
          <p:nvPr/>
        </p:nvSpPr>
        <p:spPr>
          <a:xfrm>
            <a:off x="7259376" y="3219017"/>
            <a:ext cx="1612057" cy="923330"/>
          </a:xfrm>
          <a:prstGeom prst="rect">
            <a:avLst/>
          </a:prstGeom>
          <a:solidFill>
            <a:schemeClr val="bg1">
              <a:lumMod val="20000"/>
              <a:lumOff val="80000"/>
            </a:schemeClr>
          </a:solidFill>
        </p:spPr>
        <p:txBody>
          <a:bodyPr wrap="square" rtlCol="0">
            <a:spAutoFit/>
          </a:bodyPr>
          <a:lstStyle/>
          <a:p>
            <a:pPr fontAlgn="auto">
              <a:spcAft>
                <a:spcPts val="0"/>
              </a:spcAft>
            </a:pPr>
            <a:r>
              <a:rPr lang="en-GB" b="1" dirty="0"/>
              <a:t>….None more important than the other</a:t>
            </a:r>
          </a:p>
        </p:txBody>
      </p:sp>
      <p:pic>
        <p:nvPicPr>
          <p:cNvPr id="12" name="Picture 11"/>
          <p:cNvPicPr>
            <a:picLocks noChangeAspect="1" noChangeArrowheads="1"/>
          </p:cNvPicPr>
          <p:nvPr/>
        </p:nvPicPr>
        <p:blipFill>
          <a:blip r:embed="rId3"/>
          <a:srcRect/>
          <a:stretch>
            <a:fillRect/>
          </a:stretch>
        </p:blipFill>
        <p:spPr bwMode="auto">
          <a:xfrm>
            <a:off x="333218" y="1469798"/>
            <a:ext cx="1790511" cy="1751190"/>
          </a:xfrm>
          <a:prstGeom prst="rect">
            <a:avLst/>
          </a:prstGeom>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pic>
      <p:sp>
        <p:nvSpPr>
          <p:cNvPr id="14" name="TextBox 13"/>
          <p:cNvSpPr txBox="1"/>
          <p:nvPr/>
        </p:nvSpPr>
        <p:spPr>
          <a:xfrm>
            <a:off x="280996" y="3401978"/>
            <a:ext cx="1908212" cy="954107"/>
          </a:xfrm>
          <a:prstGeom prst="rect">
            <a:avLst/>
          </a:prstGeom>
          <a:noFill/>
        </p:spPr>
        <p:txBody>
          <a:bodyPr wrap="square" rtlCol="0">
            <a:spAutoFit/>
          </a:bodyPr>
          <a:lstStyle/>
          <a:p>
            <a:r>
              <a:rPr lang="en-GB" sz="1400" i="1" dirty="0"/>
              <a:t>‘it is our fundamental duty to promote wellbeing in all that we do’  </a:t>
            </a:r>
            <a:r>
              <a:rPr lang="en-GB" sz="1400" dirty="0"/>
              <a:t>SCIE  </a:t>
            </a:r>
          </a:p>
        </p:txBody>
      </p:sp>
      <p:pic>
        <p:nvPicPr>
          <p:cNvPr id="15" name="Picture 1"/>
          <p:cNvPicPr>
            <a:picLocks noChangeAspect="1"/>
          </p:cNvPicPr>
          <p:nvPr/>
        </p:nvPicPr>
        <p:blipFill>
          <a:blip r:embed="rId4" cstate="print">
            <a:extLst>
              <a:ext uri="{28A0092B-C50C-407E-A947-70E740481C1C}">
                <a14:useLocalDpi xmlns:a14="http://schemas.microsoft.com/office/drawing/2010/main" val="0"/>
              </a:ext>
            </a:extLst>
          </a:blip>
          <a:srcRect b="24536"/>
          <a:stretch>
            <a:fillRect/>
          </a:stretch>
        </p:blipFill>
        <p:spPr bwMode="auto">
          <a:xfrm>
            <a:off x="7127210" y="578841"/>
            <a:ext cx="1744223" cy="987951"/>
          </a:xfrm>
          <a:prstGeom prst="rect">
            <a:avLst/>
          </a:prstGeom>
          <a:noFill/>
          <a:ln w="9525">
            <a:solidFill>
              <a:srgbClr val="0B1833"/>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E93CF3-8FC2-F909-3DC5-65F4276A9A76}"/>
              </a:ext>
            </a:extLst>
          </p:cNvPr>
          <p:cNvSpPr txBox="1"/>
          <p:nvPr/>
        </p:nvSpPr>
        <p:spPr>
          <a:xfrm>
            <a:off x="0" y="4606876"/>
            <a:ext cx="712721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Reflection: Consider how this works when working with domestic abuse?</a:t>
            </a:r>
          </a:p>
        </p:txBody>
      </p:sp>
    </p:spTree>
    <p:extLst>
      <p:ext uri="{BB962C8B-B14F-4D97-AF65-F5344CB8AC3E}">
        <p14:creationId xmlns:p14="http://schemas.microsoft.com/office/powerpoint/2010/main" val="31314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0996" y="997718"/>
            <a:ext cx="8582008" cy="648072"/>
          </a:xfrm>
        </p:spPr>
        <p:txBody>
          <a:bodyPr/>
          <a:lstStyle/>
          <a:p>
            <a:pPr fontAlgn="auto">
              <a:spcAft>
                <a:spcPts val="0"/>
              </a:spcAft>
              <a:defRPr/>
            </a:pPr>
            <a:endParaRPr lang="en-GB" altLang="ja-JP" sz="2800" b="0" dirty="0">
              <a:solidFill>
                <a:srgbClr val="002060"/>
              </a:solidFill>
              <a:latin typeface="Calibri" panose="020F0502020204030204" pitchFamily="34" charset="0"/>
            </a:endParaRPr>
          </a:p>
          <a:p>
            <a:pPr fontAlgn="auto">
              <a:spcAft>
                <a:spcPts val="0"/>
              </a:spcAft>
              <a:defRPr/>
            </a:pPr>
            <a:endParaRPr lang="en-GB" sz="3600" b="0" dirty="0">
              <a:solidFill>
                <a:schemeClr val="tx1"/>
              </a:solidFill>
            </a:endParaRPr>
          </a:p>
        </p:txBody>
      </p:sp>
      <p:cxnSp>
        <p:nvCxnSpPr>
          <p:cNvPr id="5" name="Straight Connector 4"/>
          <p:cNvCxnSpPr>
            <a:cxnSpLocks noChangeShapeType="1"/>
          </p:cNvCxnSpPr>
          <p:nvPr/>
        </p:nvCxnSpPr>
        <p:spPr bwMode="auto">
          <a:xfrm>
            <a:off x="2339752" y="1203598"/>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a:srcRect/>
          <a:stretch>
            <a:fillRect/>
          </a:stretch>
        </p:blipFill>
        <p:spPr bwMode="auto">
          <a:xfrm>
            <a:off x="340114" y="1186830"/>
            <a:ext cx="1790511" cy="1751190"/>
          </a:xfrm>
          <a:prstGeom prst="rect">
            <a:avLst/>
          </a:prstGeom>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pic>
      <p:sp>
        <p:nvSpPr>
          <p:cNvPr id="2" name="Rectangle 1"/>
          <p:cNvSpPr/>
          <p:nvPr/>
        </p:nvSpPr>
        <p:spPr>
          <a:xfrm>
            <a:off x="0" y="0"/>
            <a:ext cx="9144000" cy="923330"/>
          </a:xfrm>
          <a:prstGeom prst="rect">
            <a:avLst/>
          </a:prstGeom>
          <a:solidFill>
            <a:schemeClr val="bg1">
              <a:lumMod val="20000"/>
              <a:lumOff val="80000"/>
            </a:schemeClr>
          </a:solidFill>
        </p:spPr>
        <p:txBody>
          <a:bodyPr wrap="square">
            <a:spAutoFit/>
          </a:bodyPr>
          <a:lstStyle/>
          <a:p>
            <a:pPr algn="ctr" eaLnBrk="1" hangingPunct="1">
              <a:defRPr/>
            </a:pPr>
            <a:r>
              <a:rPr lang="en-US" altLang="en-US" sz="2400" b="1" dirty="0"/>
              <a:t>Safeguarding Adults </a:t>
            </a:r>
            <a:r>
              <a:rPr lang="en-US" altLang="en-US" b="1" dirty="0"/>
              <a:t>- ‘</a:t>
            </a:r>
            <a:r>
              <a:rPr lang="en-US" altLang="ja-JP" b="1" dirty="0"/>
              <a:t>protecting an adult</a:t>
            </a:r>
            <a:r>
              <a:rPr lang="en-US" altLang="en-US" b="1" dirty="0"/>
              <a:t>’</a:t>
            </a:r>
            <a:r>
              <a:rPr lang="en-US" altLang="ja-JP" b="1" dirty="0"/>
              <a:t>s right to live in safety, free from abuse and neglect</a:t>
            </a:r>
            <a:r>
              <a:rPr lang="en-US" altLang="en-US" b="1" dirty="0"/>
              <a:t>’</a:t>
            </a:r>
            <a:endParaRPr lang="en-US" altLang="ja-JP" b="1" dirty="0"/>
          </a:p>
          <a:p>
            <a:pPr algn="r" eaLnBrk="1" hangingPunct="1">
              <a:defRPr/>
            </a:pPr>
            <a:r>
              <a:rPr lang="en-US" altLang="en-US" sz="1200" i="1" dirty="0" err="1"/>
              <a:t>DoH&amp;SC</a:t>
            </a:r>
            <a:r>
              <a:rPr lang="en-US" altLang="en-US" sz="1200" i="1" dirty="0"/>
              <a:t> Care &amp; Support Statutory Guidance S14.7</a:t>
            </a:r>
          </a:p>
        </p:txBody>
      </p:sp>
      <p:sp>
        <p:nvSpPr>
          <p:cNvPr id="13" name="TextBox 3"/>
          <p:cNvSpPr txBox="1">
            <a:spLocks noChangeArrowheads="1"/>
          </p:cNvSpPr>
          <p:nvPr/>
        </p:nvSpPr>
        <p:spPr bwMode="auto">
          <a:xfrm>
            <a:off x="2417737" y="972152"/>
            <a:ext cx="6661290" cy="3539430"/>
          </a:xfrm>
          <a:prstGeom prst="rect">
            <a:avLst/>
          </a:prstGeom>
          <a:noFill/>
          <a:ln>
            <a:noFill/>
          </a:ln>
        </p:spPr>
        <p:txBody>
          <a:bodyPr wrap="square">
            <a:spAutoFit/>
          </a:bodyPr>
          <a:lstStyle/>
          <a:p>
            <a:pPr marL="285750" indent="-285750">
              <a:buFont typeface="Wingdings" charset="2"/>
              <a:buChar char="Ø"/>
              <a:defRPr/>
            </a:pPr>
            <a:r>
              <a:rPr lang="en-GB" sz="1600" dirty="0">
                <a:latin typeface="Calibri"/>
                <a:ea typeface="ＭＳ Ｐゴシック" charset="0"/>
                <a:cs typeface="ＭＳ Ｐゴシック" charset="0"/>
              </a:rPr>
              <a:t>stop abuse or neglect wherever possible</a:t>
            </a:r>
          </a:p>
          <a:p>
            <a:pPr marL="285750" indent="-285750">
              <a:buFont typeface="Wingdings" charset="2"/>
              <a:buChar char="Ø"/>
              <a:defRPr/>
            </a:pPr>
            <a:r>
              <a:rPr lang="en-GB" sz="1600" dirty="0">
                <a:latin typeface="Calibri"/>
                <a:ea typeface="ＭＳ Ｐゴシック" charset="0"/>
                <a:cs typeface="ＭＳ Ｐゴシック" charset="0"/>
              </a:rPr>
              <a:t>prevent harm and reduce the risk of abuse or neglect to adults with care &amp; support needs</a:t>
            </a:r>
          </a:p>
          <a:p>
            <a:pPr marL="285750" indent="-285750">
              <a:buFont typeface="Wingdings" charset="2"/>
              <a:buChar char="Ø"/>
              <a:defRPr/>
            </a:pPr>
            <a:r>
              <a:rPr lang="en-GB" sz="1600" dirty="0">
                <a:latin typeface="Calibri"/>
                <a:ea typeface="ＭＳ Ｐゴシック" charset="0"/>
                <a:cs typeface="ＭＳ Ｐゴシック" charset="0"/>
              </a:rPr>
              <a:t>safeguard adults in a way that </a:t>
            </a:r>
            <a:r>
              <a:rPr lang="en-GB" sz="1600" dirty="0">
                <a:solidFill>
                  <a:srgbClr val="FF0000"/>
                </a:solidFill>
                <a:latin typeface="Calibri"/>
                <a:ea typeface="ＭＳ Ｐゴシック" charset="0"/>
                <a:cs typeface="ＭＳ Ｐゴシック" charset="0"/>
              </a:rPr>
              <a:t>supports</a:t>
            </a:r>
            <a:r>
              <a:rPr lang="en-GB" sz="1600" dirty="0">
                <a:latin typeface="Calibri"/>
                <a:ea typeface="ＭＳ Ｐゴシック" charset="0"/>
                <a:cs typeface="ＭＳ Ｐゴシック" charset="0"/>
              </a:rPr>
              <a:t> them in making choices and </a:t>
            </a:r>
            <a:r>
              <a:rPr lang="en-GB" sz="1600" dirty="0">
                <a:solidFill>
                  <a:srgbClr val="FF0000"/>
                </a:solidFill>
                <a:latin typeface="Calibri"/>
                <a:ea typeface="ＭＳ Ｐゴシック" charset="0"/>
                <a:cs typeface="ＭＳ Ｐゴシック" charset="0"/>
              </a:rPr>
              <a:t>having control </a:t>
            </a:r>
            <a:r>
              <a:rPr lang="en-GB" sz="1600" dirty="0">
                <a:latin typeface="Calibri"/>
                <a:ea typeface="ＭＳ Ｐゴシック" charset="0"/>
                <a:cs typeface="ＭＳ Ｐゴシック" charset="0"/>
              </a:rPr>
              <a:t>about how they want to live</a:t>
            </a:r>
          </a:p>
          <a:p>
            <a:pPr marL="285750" indent="-285750">
              <a:buFont typeface="Wingdings" charset="2"/>
              <a:buChar char="Ø"/>
              <a:defRPr/>
            </a:pPr>
            <a:r>
              <a:rPr lang="en-GB" sz="1600" dirty="0">
                <a:latin typeface="Calibri"/>
                <a:ea typeface="ＭＳ Ｐゴシック" charset="0"/>
                <a:cs typeface="ＭＳ Ｐゴシック" charset="0"/>
              </a:rPr>
              <a:t>promote an approach that concentrates on improving life for the adults concerned</a:t>
            </a:r>
          </a:p>
          <a:p>
            <a:pPr marL="285750" indent="-285750">
              <a:buFont typeface="Wingdings" charset="2"/>
              <a:buChar char="Ø"/>
              <a:defRPr/>
            </a:pPr>
            <a:r>
              <a:rPr lang="en-GB" sz="1600" dirty="0">
                <a:latin typeface="Calibri"/>
                <a:ea typeface="ＭＳ Ｐゴシック" charset="0"/>
                <a:cs typeface="ＭＳ Ｐゴシック" charset="0"/>
              </a:rPr>
              <a:t>raise public awareness so that communities as a whole, alongside professionals, play their part in preventing, identifying &amp; responding to abuse and neglect</a:t>
            </a:r>
          </a:p>
          <a:p>
            <a:pPr marL="285750" indent="-285750">
              <a:buFont typeface="Wingdings" charset="2"/>
              <a:buChar char="Ø"/>
              <a:defRPr/>
            </a:pPr>
            <a:r>
              <a:rPr lang="en-GB" sz="1600" dirty="0">
                <a:latin typeface="Calibri"/>
                <a:ea typeface="ＭＳ Ｐゴシック" charset="0"/>
                <a:cs typeface="ＭＳ Ｐゴシック" charset="0"/>
              </a:rPr>
              <a:t>provide information and </a:t>
            </a:r>
            <a:r>
              <a:rPr lang="en-GB" sz="1600" dirty="0">
                <a:solidFill>
                  <a:srgbClr val="FF0000"/>
                </a:solidFill>
                <a:latin typeface="Calibri"/>
                <a:ea typeface="ＭＳ Ｐゴシック" charset="0"/>
                <a:cs typeface="ＭＳ Ｐゴシック" charset="0"/>
              </a:rPr>
              <a:t>support in accessible ways </a:t>
            </a:r>
            <a:r>
              <a:rPr lang="en-GB" sz="1600" dirty="0">
                <a:latin typeface="Calibri"/>
                <a:ea typeface="ＭＳ Ｐゴシック" charset="0"/>
                <a:cs typeface="ＭＳ Ｐゴシック" charset="0"/>
              </a:rPr>
              <a:t>to help people understand the different types of abuse, </a:t>
            </a:r>
            <a:r>
              <a:rPr lang="en-GB" sz="1600" dirty="0">
                <a:solidFill>
                  <a:srgbClr val="FF0000"/>
                </a:solidFill>
                <a:latin typeface="Calibri"/>
                <a:ea typeface="ＭＳ Ｐゴシック" charset="0"/>
                <a:cs typeface="ＭＳ Ｐゴシック" charset="0"/>
              </a:rPr>
              <a:t>how to stay safe </a:t>
            </a:r>
            <a:r>
              <a:rPr lang="en-GB" sz="1600" dirty="0">
                <a:latin typeface="Calibri"/>
                <a:ea typeface="ＭＳ Ｐゴシック" charset="0"/>
                <a:cs typeface="ＭＳ Ｐゴシック" charset="0"/>
              </a:rPr>
              <a:t>and </a:t>
            </a:r>
            <a:r>
              <a:rPr lang="en-GB" sz="1600" dirty="0">
                <a:solidFill>
                  <a:srgbClr val="FF0000"/>
                </a:solidFill>
                <a:latin typeface="Calibri"/>
                <a:ea typeface="ＭＳ Ｐゴシック" charset="0"/>
                <a:cs typeface="ＭＳ Ｐゴシック" charset="0"/>
              </a:rPr>
              <a:t>what to do </a:t>
            </a:r>
            <a:r>
              <a:rPr lang="en-GB" sz="1600" dirty="0">
                <a:latin typeface="Calibri"/>
                <a:ea typeface="ＭＳ Ｐゴシック" charset="0"/>
                <a:cs typeface="ＭＳ Ｐゴシック" charset="0"/>
              </a:rPr>
              <a:t>to raise a concern about the safety or of an adult </a:t>
            </a:r>
          </a:p>
          <a:p>
            <a:pPr marL="285750" indent="-285750">
              <a:buFont typeface="Wingdings" charset="2"/>
              <a:buChar char="Ø"/>
              <a:defRPr/>
            </a:pPr>
            <a:r>
              <a:rPr lang="en-GB" sz="1600" dirty="0">
                <a:latin typeface="Calibri"/>
                <a:ea typeface="ＭＳ Ｐゴシック" charset="0"/>
                <a:cs typeface="ＭＳ Ｐゴシック" charset="0"/>
              </a:rPr>
              <a:t>address what has caused the abuse or neglect</a:t>
            </a:r>
          </a:p>
        </p:txBody>
      </p:sp>
      <p:sp>
        <p:nvSpPr>
          <p:cNvPr id="15" name="TextBox 14"/>
          <p:cNvSpPr txBox="1"/>
          <p:nvPr/>
        </p:nvSpPr>
        <p:spPr>
          <a:xfrm>
            <a:off x="6989736" y="4070029"/>
            <a:ext cx="2154264" cy="400110"/>
          </a:xfrm>
          <a:prstGeom prst="rect">
            <a:avLst/>
          </a:prstGeom>
          <a:noFill/>
        </p:spPr>
        <p:txBody>
          <a:bodyPr wrap="square" rtlCol="0">
            <a:spAutoFit/>
          </a:bodyPr>
          <a:lstStyle/>
          <a:p>
            <a:r>
              <a:rPr lang="en-GB" sz="1000" dirty="0" err="1"/>
              <a:t>DoH&amp;SC</a:t>
            </a:r>
            <a:r>
              <a:rPr lang="en-GB" sz="1000" dirty="0"/>
              <a:t> Care and Support Statutory Guidance S14.11 </a:t>
            </a:r>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b="24536"/>
          <a:stretch>
            <a:fillRect/>
          </a:stretch>
        </p:blipFill>
        <p:spPr bwMode="auto">
          <a:xfrm>
            <a:off x="399270" y="3243572"/>
            <a:ext cx="1744223" cy="987951"/>
          </a:xfrm>
          <a:prstGeom prst="rect">
            <a:avLst/>
          </a:prstGeom>
          <a:noFill/>
          <a:ln w="9525">
            <a:solidFill>
              <a:srgbClr val="0B1833"/>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280E23-B243-723A-ED6D-72A6B2E62FF0}"/>
              </a:ext>
            </a:extLst>
          </p:cNvPr>
          <p:cNvSpPr txBox="1"/>
          <p:nvPr/>
        </p:nvSpPr>
        <p:spPr>
          <a:xfrm>
            <a:off x="97880" y="4466105"/>
            <a:ext cx="89482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Reflection: Consider how this works when working with domestic abuse and when completing a DASH/older people’s DASH?</a:t>
            </a:r>
          </a:p>
        </p:txBody>
      </p:sp>
    </p:spTree>
    <p:extLst>
      <p:ext uri="{BB962C8B-B14F-4D97-AF65-F5344CB8AC3E}">
        <p14:creationId xmlns:p14="http://schemas.microsoft.com/office/powerpoint/2010/main" val="20236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0997" y="997718"/>
            <a:ext cx="8582008" cy="648072"/>
          </a:xfrm>
        </p:spPr>
        <p:txBody>
          <a:bodyPr/>
          <a:lstStyle/>
          <a:p>
            <a:pPr fontAlgn="auto">
              <a:spcAft>
                <a:spcPts val="0"/>
              </a:spcAft>
              <a:defRPr/>
            </a:pPr>
            <a:endParaRPr lang="en-GB" altLang="ja-JP" sz="2800" b="0" dirty="0">
              <a:solidFill>
                <a:srgbClr val="002060"/>
              </a:solidFill>
              <a:latin typeface="Calibri" panose="020F0502020204030204" pitchFamily="34" charset="0"/>
            </a:endParaRPr>
          </a:p>
          <a:p>
            <a:pPr fontAlgn="auto">
              <a:spcAft>
                <a:spcPts val="0"/>
              </a:spcAft>
              <a:defRPr/>
            </a:pPr>
            <a:endParaRPr lang="en-GB" sz="3600" b="0" dirty="0">
              <a:solidFill>
                <a:schemeClr val="tx1"/>
              </a:solidFill>
            </a:endParaRPr>
          </a:p>
        </p:txBody>
      </p:sp>
      <p:sp>
        <p:nvSpPr>
          <p:cNvPr id="11" name="Text Placeholder 3"/>
          <p:cNvSpPr>
            <a:spLocks noGrp="1"/>
          </p:cNvSpPr>
          <p:nvPr>
            <p:ph type="body" sz="quarter" idx="11"/>
          </p:nvPr>
        </p:nvSpPr>
        <p:spPr>
          <a:xfrm>
            <a:off x="166457" y="174377"/>
            <a:ext cx="7933936" cy="648072"/>
          </a:xfrm>
        </p:spPr>
        <p:txBody>
          <a:bodyPr/>
          <a:lstStyle/>
          <a:p>
            <a:pPr fontAlgn="auto">
              <a:spcAft>
                <a:spcPts val="0"/>
              </a:spcAft>
              <a:defRPr/>
            </a:pPr>
            <a:r>
              <a:rPr lang="en-GB" sz="3600" dirty="0">
                <a:solidFill>
                  <a:schemeClr val="tx1"/>
                </a:solidFill>
              </a:rPr>
              <a:t>6 Safeguarding Principles</a:t>
            </a:r>
          </a:p>
        </p:txBody>
      </p:sp>
      <p:sp>
        <p:nvSpPr>
          <p:cNvPr id="14" name="Rectangle 3"/>
          <p:cNvSpPr>
            <a:spLocks noGrp="1" noChangeArrowheads="1"/>
          </p:cNvSpPr>
          <p:nvPr>
            <p:ph type="body" idx="4294967295"/>
          </p:nvPr>
        </p:nvSpPr>
        <p:spPr>
          <a:xfrm>
            <a:off x="2679700" y="946151"/>
            <a:ext cx="6464300" cy="4143375"/>
          </a:xfrm>
          <a:prstGeom prst="rect">
            <a:avLst/>
          </a:prstGeom>
        </p:spPr>
        <p:txBody>
          <a:bodyPr rtlCol="0">
            <a:normAutofit/>
          </a:bodyPr>
          <a:lstStyle/>
          <a:p>
            <a:pPr indent="0">
              <a:buNone/>
              <a:defRPr/>
            </a:pPr>
            <a:r>
              <a:rPr lang="en-GB" sz="2400" b="1" dirty="0">
                <a:solidFill>
                  <a:srgbClr val="7030A0"/>
                </a:solidFill>
                <a:cs typeface="Calibri"/>
              </a:rPr>
              <a:t>E</a:t>
            </a:r>
            <a:r>
              <a:rPr lang="en-GB" sz="2400" dirty="0">
                <a:solidFill>
                  <a:srgbClr val="003366"/>
                </a:solidFill>
                <a:cs typeface="Calibri"/>
              </a:rPr>
              <a:t>mpowerment</a:t>
            </a:r>
          </a:p>
          <a:p>
            <a:pPr indent="0">
              <a:buNone/>
              <a:defRPr/>
            </a:pPr>
            <a:r>
              <a:rPr lang="en-GB" sz="2400" b="1" dirty="0">
                <a:solidFill>
                  <a:srgbClr val="FF0000"/>
                </a:solidFill>
                <a:cs typeface="Calibri"/>
              </a:rPr>
              <a:t>P</a:t>
            </a:r>
            <a:r>
              <a:rPr lang="en-GB" sz="2400" dirty="0">
                <a:solidFill>
                  <a:srgbClr val="003366"/>
                </a:solidFill>
                <a:cs typeface="Calibri"/>
              </a:rPr>
              <a:t>rotection</a:t>
            </a:r>
          </a:p>
          <a:p>
            <a:pPr indent="0">
              <a:buNone/>
              <a:defRPr/>
            </a:pPr>
            <a:r>
              <a:rPr lang="en-GB" sz="2400" b="1" dirty="0">
                <a:solidFill>
                  <a:srgbClr val="00B050"/>
                </a:solidFill>
                <a:cs typeface="Calibri"/>
              </a:rPr>
              <a:t>P</a:t>
            </a:r>
            <a:r>
              <a:rPr lang="en-GB" sz="2400" dirty="0">
                <a:solidFill>
                  <a:srgbClr val="003366"/>
                </a:solidFill>
                <a:cs typeface="Calibri"/>
              </a:rPr>
              <a:t>revention</a:t>
            </a:r>
          </a:p>
          <a:p>
            <a:pPr indent="0">
              <a:buNone/>
              <a:defRPr/>
            </a:pPr>
            <a:r>
              <a:rPr lang="en-GB" sz="2400" b="1" dirty="0">
                <a:solidFill>
                  <a:srgbClr val="FF00FF"/>
                </a:solidFill>
                <a:cs typeface="Calibri"/>
              </a:rPr>
              <a:t>P</a:t>
            </a:r>
            <a:r>
              <a:rPr lang="en-GB" sz="2400" dirty="0">
                <a:solidFill>
                  <a:srgbClr val="003366"/>
                </a:solidFill>
                <a:cs typeface="Calibri"/>
              </a:rPr>
              <a:t>roportionate responses</a:t>
            </a:r>
          </a:p>
          <a:p>
            <a:pPr indent="0">
              <a:buNone/>
              <a:defRPr/>
            </a:pPr>
            <a:r>
              <a:rPr lang="en-GB" sz="2400" b="1" dirty="0">
                <a:solidFill>
                  <a:srgbClr val="00B0F0"/>
                </a:solidFill>
                <a:cs typeface="Calibri"/>
              </a:rPr>
              <a:t>P</a:t>
            </a:r>
            <a:r>
              <a:rPr lang="en-GB" sz="2400" dirty="0">
                <a:solidFill>
                  <a:srgbClr val="003366"/>
                </a:solidFill>
                <a:cs typeface="Calibri"/>
              </a:rPr>
              <a:t>artnership</a:t>
            </a:r>
          </a:p>
          <a:p>
            <a:pPr indent="0">
              <a:buNone/>
              <a:defRPr/>
            </a:pPr>
            <a:r>
              <a:rPr lang="en-GB" sz="2400" b="1" dirty="0">
                <a:solidFill>
                  <a:schemeClr val="accent6">
                    <a:lumMod val="75000"/>
                  </a:schemeClr>
                </a:solidFill>
                <a:cs typeface="Calibri"/>
              </a:rPr>
              <a:t>A</a:t>
            </a:r>
            <a:r>
              <a:rPr lang="en-GB" sz="2400" dirty="0">
                <a:solidFill>
                  <a:srgbClr val="003366"/>
                </a:solidFill>
                <a:cs typeface="Calibri"/>
              </a:rPr>
              <a:t>ccountability</a:t>
            </a:r>
          </a:p>
          <a:p>
            <a:pPr indent="0">
              <a:buNone/>
              <a:defRPr/>
            </a:pPr>
            <a:r>
              <a:rPr lang="en-GB" sz="1800" b="1" i="1" dirty="0">
                <a:cs typeface="Calibri"/>
              </a:rPr>
              <a:t>Human Rights </a:t>
            </a:r>
            <a:r>
              <a:rPr lang="en-GB" sz="1800" i="1" dirty="0">
                <a:cs typeface="Calibri"/>
              </a:rPr>
              <a:t>underpin safeguarding practice – helps us to get the balance right between empowering individuals to be in control of their own lives, promoting their safety and the protection of others</a:t>
            </a:r>
          </a:p>
        </p:txBody>
      </p:sp>
      <p:cxnSp>
        <p:nvCxnSpPr>
          <p:cNvPr id="5" name="Straight Connector 4"/>
          <p:cNvCxnSpPr>
            <a:cxnSpLocks noChangeShapeType="1"/>
          </p:cNvCxnSpPr>
          <p:nvPr/>
        </p:nvCxnSpPr>
        <p:spPr bwMode="auto">
          <a:xfrm>
            <a:off x="2339752" y="1203599"/>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a:srcRect/>
          <a:stretch>
            <a:fillRect/>
          </a:stretch>
        </p:blipFill>
        <p:spPr bwMode="auto">
          <a:xfrm>
            <a:off x="280997" y="1093791"/>
            <a:ext cx="1790511" cy="1751190"/>
          </a:xfrm>
          <a:prstGeom prst="rect">
            <a:avLst/>
          </a:prstGeom>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84" y="2969905"/>
            <a:ext cx="1734893" cy="1484073"/>
          </a:xfrm>
          <a:prstGeom prst="rect">
            <a:avLst/>
          </a:prstGeom>
        </p:spPr>
      </p:pic>
      <p:sp>
        <p:nvSpPr>
          <p:cNvPr id="16" name="TextBox 15"/>
          <p:cNvSpPr txBox="1"/>
          <p:nvPr/>
        </p:nvSpPr>
        <p:spPr>
          <a:xfrm>
            <a:off x="4932040" y="164852"/>
            <a:ext cx="3426908" cy="954107"/>
          </a:xfrm>
          <a:prstGeom prst="rect">
            <a:avLst/>
          </a:prstGeom>
          <a:noFill/>
        </p:spPr>
        <p:txBody>
          <a:bodyPr wrap="square" rtlCol="0">
            <a:spAutoFit/>
          </a:bodyPr>
          <a:lstStyle/>
          <a:p>
            <a:pPr defTabSz="914378"/>
            <a:r>
              <a:rPr lang="en-GB" sz="2800" b="1" dirty="0">
                <a:solidFill>
                  <a:srgbClr val="FF0000"/>
                </a:solidFill>
              </a:rPr>
              <a:t>Applies to all </a:t>
            </a:r>
          </a:p>
          <a:p>
            <a:pPr defTabSz="914378"/>
            <a:r>
              <a:rPr lang="en-GB" sz="2800" b="1" dirty="0">
                <a:solidFill>
                  <a:srgbClr val="FF0000"/>
                </a:solidFill>
              </a:rPr>
              <a:t>sectors</a:t>
            </a:r>
          </a:p>
        </p:txBody>
      </p:sp>
      <p:sp>
        <p:nvSpPr>
          <p:cNvPr id="2" name="TextBox 1">
            <a:extLst>
              <a:ext uri="{FF2B5EF4-FFF2-40B4-BE49-F238E27FC236}">
                <a16:creationId xmlns:a16="http://schemas.microsoft.com/office/drawing/2014/main" id="{4BAAA065-62E9-B5E5-E589-D04291810AEF}"/>
              </a:ext>
            </a:extLst>
          </p:cNvPr>
          <p:cNvSpPr txBox="1"/>
          <p:nvPr/>
        </p:nvSpPr>
        <p:spPr>
          <a:xfrm>
            <a:off x="6084169" y="1058633"/>
            <a:ext cx="2864072"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378"/>
            <a:r>
              <a:rPr lang="en-GB" sz="2000" dirty="0">
                <a:solidFill>
                  <a:srgbClr val="002F5D"/>
                </a:solidFill>
                <a:latin typeface="Calibri"/>
              </a:rPr>
              <a:t>Complements the 5 Guiding Principles of Trauma Informed Care:</a:t>
            </a:r>
          </a:p>
          <a:p>
            <a:pPr marL="285743" indent="-285743" defTabSz="914378">
              <a:buFont typeface="Arial" panose="020B0604020202020204" pitchFamily="34" charset="0"/>
              <a:buChar char="•"/>
            </a:pPr>
            <a:r>
              <a:rPr lang="en-GB" sz="2000" dirty="0">
                <a:solidFill>
                  <a:srgbClr val="002F5D"/>
                </a:solidFill>
                <a:latin typeface="Calibri"/>
              </a:rPr>
              <a:t>Safety</a:t>
            </a:r>
          </a:p>
          <a:p>
            <a:pPr marL="285743" indent="-285743" defTabSz="914378">
              <a:buFont typeface="Arial" panose="020B0604020202020204" pitchFamily="34" charset="0"/>
              <a:buChar char="•"/>
            </a:pPr>
            <a:r>
              <a:rPr lang="en-GB" sz="2000" dirty="0">
                <a:solidFill>
                  <a:srgbClr val="002F5D"/>
                </a:solidFill>
                <a:latin typeface="Calibri"/>
              </a:rPr>
              <a:t>Trustworthiness</a:t>
            </a:r>
          </a:p>
          <a:p>
            <a:pPr marL="285743" indent="-285743" defTabSz="914378">
              <a:buFont typeface="Arial" panose="020B0604020202020204" pitchFamily="34" charset="0"/>
              <a:buChar char="•"/>
            </a:pPr>
            <a:r>
              <a:rPr lang="en-GB" sz="2000" dirty="0">
                <a:solidFill>
                  <a:srgbClr val="002F5D"/>
                </a:solidFill>
                <a:latin typeface="Calibri"/>
              </a:rPr>
              <a:t>Choice</a:t>
            </a:r>
          </a:p>
          <a:p>
            <a:pPr marL="285743" indent="-285743" defTabSz="914378">
              <a:buFont typeface="Arial" panose="020B0604020202020204" pitchFamily="34" charset="0"/>
              <a:buChar char="•"/>
            </a:pPr>
            <a:r>
              <a:rPr lang="en-GB" sz="2000" dirty="0">
                <a:solidFill>
                  <a:srgbClr val="002F5D"/>
                </a:solidFill>
                <a:latin typeface="Calibri"/>
              </a:rPr>
              <a:t>Collaboration</a:t>
            </a:r>
          </a:p>
          <a:p>
            <a:pPr marL="285743" indent="-285743" defTabSz="914378">
              <a:buFont typeface="Arial" panose="020B0604020202020204" pitchFamily="34" charset="0"/>
              <a:buChar char="•"/>
            </a:pPr>
            <a:r>
              <a:rPr lang="en-GB" sz="2000" dirty="0">
                <a:solidFill>
                  <a:srgbClr val="002F5D"/>
                </a:solidFill>
                <a:latin typeface="Calibri"/>
              </a:rPr>
              <a:t>Empowerment</a:t>
            </a:r>
          </a:p>
        </p:txBody>
      </p:sp>
      <p:sp>
        <p:nvSpPr>
          <p:cNvPr id="7" name="TextBox 6">
            <a:extLst>
              <a:ext uri="{FF2B5EF4-FFF2-40B4-BE49-F238E27FC236}">
                <a16:creationId xmlns:a16="http://schemas.microsoft.com/office/drawing/2014/main" id="{8CC00088-5781-5523-044C-5E2DEB306EFC}"/>
              </a:ext>
            </a:extLst>
          </p:cNvPr>
          <p:cNvSpPr txBox="1"/>
          <p:nvPr/>
        </p:nvSpPr>
        <p:spPr>
          <a:xfrm>
            <a:off x="2492767" y="3625638"/>
            <a:ext cx="4646487" cy="923330"/>
          </a:xfrm>
          <a:prstGeom prst="rect">
            <a:avLst/>
          </a:prstGeom>
          <a:noFill/>
        </p:spPr>
        <p:txBody>
          <a:bodyPr wrap="square">
            <a:spAutoFit/>
          </a:bodyPr>
          <a:lstStyle/>
          <a:p>
            <a:pPr defTabSz="685800" fontAlgn="auto">
              <a:spcBef>
                <a:spcPts val="0"/>
              </a:spcBef>
              <a:spcAft>
                <a:spcPts val="0"/>
              </a:spcAft>
              <a:defRPr/>
            </a:pPr>
            <a:r>
              <a:rPr lang="en-GB" sz="1350" b="1" i="1" dirty="0">
                <a:solidFill>
                  <a:srgbClr val="002F5D"/>
                </a:solidFill>
                <a:latin typeface="Calibri"/>
                <a:cs typeface="Calibri"/>
              </a:rPr>
              <a:t>Human Rights </a:t>
            </a:r>
            <a:r>
              <a:rPr lang="en-GB" sz="1350" i="1" dirty="0">
                <a:solidFill>
                  <a:srgbClr val="002F5D"/>
                </a:solidFill>
                <a:latin typeface="Calibri"/>
                <a:cs typeface="Calibri"/>
              </a:rPr>
              <a:t>underpin safeguarding practice – helps us to get the balance right between empowering individuals to be in control of their own lives, promoting their safety and the protection of others</a:t>
            </a:r>
          </a:p>
        </p:txBody>
      </p:sp>
    </p:spTree>
    <p:extLst>
      <p:ext uri="{BB962C8B-B14F-4D97-AF65-F5344CB8AC3E}">
        <p14:creationId xmlns:p14="http://schemas.microsoft.com/office/powerpoint/2010/main" val="21367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0996" y="997718"/>
            <a:ext cx="8582008" cy="648072"/>
          </a:xfrm>
        </p:spPr>
        <p:txBody>
          <a:bodyPr/>
          <a:lstStyle/>
          <a:p>
            <a:pPr fontAlgn="auto">
              <a:spcAft>
                <a:spcPts val="0"/>
              </a:spcAft>
              <a:defRPr/>
            </a:pPr>
            <a:endParaRPr lang="en-GB" altLang="ja-JP" sz="2800" b="0" dirty="0">
              <a:solidFill>
                <a:srgbClr val="002060"/>
              </a:solidFill>
              <a:latin typeface="Calibri" panose="020F0502020204030204" pitchFamily="34" charset="0"/>
            </a:endParaRPr>
          </a:p>
          <a:p>
            <a:pPr fontAlgn="auto">
              <a:spcAft>
                <a:spcPts val="0"/>
              </a:spcAft>
              <a:defRPr/>
            </a:pPr>
            <a:endParaRPr lang="en-GB" sz="3600" b="0" dirty="0">
              <a:solidFill>
                <a:schemeClr val="tx1"/>
              </a:solidFill>
            </a:endParaRPr>
          </a:p>
        </p:txBody>
      </p:sp>
      <p:cxnSp>
        <p:nvCxnSpPr>
          <p:cNvPr id="5" name="Straight Connector 4"/>
          <p:cNvCxnSpPr>
            <a:cxnSpLocks noChangeShapeType="1"/>
          </p:cNvCxnSpPr>
          <p:nvPr/>
        </p:nvCxnSpPr>
        <p:spPr bwMode="auto">
          <a:xfrm>
            <a:off x="2339752" y="1203598"/>
            <a:ext cx="0" cy="33334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H="1">
            <a:off x="0" y="4537075"/>
            <a:ext cx="9144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2" descr="https://ukwest1-mediap.svc.ms/transform/thumbnail?provider=spo&amp;inputFormat=png&amp;cs=fFNQTw&amp;docid=https%3A%2F%2Fcccandpcc.sharepoint.com%3A443%2F_api%2Fv2.0%2Fdrives%2Fb!mdtWNcWlkk6fEmjSeiSh54ACfMYIICdHmSaW1d4I5-lrdNq1cCAEQqDFQYRsbWWa%2Fitems%2F01CHCFAZ6VEMFTPL23RVDYZEHICGFCNV5K%3Fversion%3DPublished&amp;access_token=eyJ0eXAiOiJKV1QiLCJhbGciOiJub25lIn0.eyJhdWQiOiIwMDAwMDAwMy0wMDAwLTBmZjEtY2UwMC0wMDAwMDAwMDAwMDAvY2NjYW5kcGNjLnNoYXJlcG9pbnQuY29tQGUzMjdiMzY0LTA0MWUtNGM1MS04MmYyLWM5MDZhNzhmOWNjOSIsImlzcyI6IjAwMDAwMDAzLTAwMDAtMGZmMS1jZTAwLTAwMDAwMDAwMDAwMCIsIm5iZiI6IjE2MDA5MzgwMDAiLCJleHAiOiIxNjAwOTU5NjAwIiwiZW5kcG9pbnR1cmwiOiJhM1hXKzh1YXh1RXd5eGRiUU94Si9Ba2x4bDJkTGhsbWtHd0plNkNRdTA4PSIsImVuZHBvaW50dXJsTGVuZ3RoIjoiMTE2IiwiaXNsb29wYmFjayI6IlRydWUiLCJ2ZXIiOiJoYXNoZWRwcm9vZnRva2VuIiwic2l0ZWlkIjoiTXpVMU5tUmlPVGt0WVRWak5TMDBaVGt5TFRsbU1USXROamhrTWpkaE1qUmhNV1UzIiwic2lnbmluX3N0YXRlIjoiW1wia21zaVwiXSIsIm5hbWVpZCI6IjAjLmZ8bWVtYmVyc2hpcHxqYW1lcy5jb2RsaW5nQGNjY2FuZHBjYy5vbm1pY3Jvc29mdC5jb20iLCJuaWkiOiJtaWNyb3NvZnQuc2hhcmVwb2ludCIsImlzdXNlciI6InRydWUiLCJjYWNoZWtleSI6IjBoLmZ8bWVtYmVyc2hpcHwxMDAzMjAwMGJkMjE3Y2VhQGxpdmUuY29tIiwidHQiOiIwIiwidXNlUGVyc2lzdGVudENvb2tpZSI6IjMifQ.V29yNTd2RWZ2RmlleU1vMWdvb1J6SGVkRTNWZjdXSVl2UEIyS0pzSVV6WT0&amp;encodeFailures=1&amp;srcWidth=&amp;srcHeight=&amp;width=1920&amp;height=420&amp;action=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1" y="4670948"/>
            <a:ext cx="1927969" cy="421743"/>
          </a:xfrm>
          <a:prstGeom prst="rect">
            <a:avLst/>
          </a:prstGeom>
          <a:noFill/>
          <a:extLst>
            <a:ext uri="{909E8E84-426E-40DD-AFC4-6F175D3DCCD1}">
              <a14:hiddenFill xmlns:a14="http://schemas.microsoft.com/office/drawing/2010/main">
                <a:solidFill>
                  <a:srgbClr val="FFFFFF"/>
                </a:solidFill>
              </a14:hiddenFill>
            </a:ext>
          </a:extLst>
        </p:spPr>
      </p:pic>
      <p:pic>
        <p:nvPicPr>
          <p:cNvPr id="13" name="A5D02DA5-4DF6-4BBB-BF80-03707BBB7024" descr="FD17659F-6519-4239-A341-85A792CB3B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56" y="1562199"/>
            <a:ext cx="1696436" cy="21397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844" y="263681"/>
            <a:ext cx="1914740" cy="1200329"/>
          </a:xfrm>
          <a:prstGeom prst="rect">
            <a:avLst/>
          </a:prstGeom>
        </p:spPr>
        <p:txBody>
          <a:bodyPr wrap="square" rtlCol="0">
            <a:spAutoFit/>
          </a:bodyPr>
          <a:lstStyle/>
          <a:p>
            <a:pPr fontAlgn="auto">
              <a:spcAft>
                <a:spcPts val="0"/>
              </a:spcAft>
            </a:pPr>
            <a:r>
              <a:rPr lang="en-GB" sz="2400" dirty="0"/>
              <a:t>Making Safeguarding Personal….</a:t>
            </a:r>
          </a:p>
        </p:txBody>
      </p:sp>
      <p:sp>
        <p:nvSpPr>
          <p:cNvPr id="15" name="Content Placeholder 2"/>
          <p:cNvSpPr txBox="1">
            <a:spLocks/>
          </p:cNvSpPr>
          <p:nvPr/>
        </p:nvSpPr>
        <p:spPr>
          <a:xfrm>
            <a:off x="2555776" y="203705"/>
            <a:ext cx="6073125" cy="93991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GB" altLang="en-US" sz="2000" dirty="0">
                <a:solidFill>
                  <a:srgbClr val="002060"/>
                </a:solidFill>
                <a:latin typeface="Calibri" panose="020F0502020204030204" pitchFamily="34" charset="0"/>
              </a:rPr>
              <a:t>‘…engages the person in a conversation about how best to respond to </a:t>
            </a:r>
            <a:r>
              <a:rPr lang="en-GB" altLang="en-US" sz="2000" b="1" i="1" dirty="0">
                <a:solidFill>
                  <a:srgbClr val="002060"/>
                </a:solidFill>
                <a:latin typeface="Calibri" panose="020F0502020204030204" pitchFamily="34" charset="0"/>
              </a:rPr>
              <a:t>their</a:t>
            </a:r>
            <a:r>
              <a:rPr lang="en-GB" altLang="en-US" sz="2000" dirty="0">
                <a:solidFill>
                  <a:srgbClr val="002060"/>
                </a:solidFill>
                <a:latin typeface="Calibri" panose="020F0502020204030204" pitchFamily="34" charset="0"/>
              </a:rPr>
              <a:t> safeguarding situation’</a:t>
            </a:r>
          </a:p>
          <a:p>
            <a:pPr marL="0" indent="0" algn="r">
              <a:buFont typeface="Arial" charset="0"/>
              <a:buNone/>
            </a:pPr>
            <a:r>
              <a:rPr lang="en-GB" altLang="en-US" sz="1400" i="1" dirty="0" err="1">
                <a:solidFill>
                  <a:srgbClr val="002060"/>
                </a:solidFill>
                <a:latin typeface="Calibri" panose="020F0502020204030204" pitchFamily="34" charset="0"/>
              </a:rPr>
              <a:t>DoH&amp;SC</a:t>
            </a:r>
            <a:r>
              <a:rPr lang="en-GB" altLang="en-US" sz="1400" i="1" dirty="0">
                <a:solidFill>
                  <a:srgbClr val="002060"/>
                </a:solidFill>
                <a:latin typeface="Calibri" panose="020F0502020204030204" pitchFamily="34" charset="0"/>
              </a:rPr>
              <a:t> Care&amp; Support Statutory Guidance 2020 </a:t>
            </a:r>
          </a:p>
          <a:p>
            <a:pPr marL="0" indent="0" algn="r">
              <a:buFont typeface="Arial" charset="0"/>
              <a:buNone/>
            </a:pPr>
            <a:endParaRPr lang="en-GB" altLang="en-US" sz="2000" dirty="0">
              <a:solidFill>
                <a:srgbClr val="002060"/>
              </a:solidFill>
              <a:latin typeface="Calibri" panose="020F0502020204030204" pitchFamily="34" charset="0"/>
            </a:endParaRPr>
          </a:p>
        </p:txBody>
      </p:sp>
      <p:sp>
        <p:nvSpPr>
          <p:cNvPr id="17" name="TextBox 16"/>
          <p:cNvSpPr txBox="1"/>
          <p:nvPr/>
        </p:nvSpPr>
        <p:spPr>
          <a:xfrm>
            <a:off x="2638713" y="1326205"/>
            <a:ext cx="6206327" cy="2862322"/>
          </a:xfrm>
          <a:prstGeom prst="rect">
            <a:avLst/>
          </a:prstGeom>
          <a:solidFill>
            <a:schemeClr val="bg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Font typeface="Wingdings" charset="2"/>
              <a:buChar char="Ø"/>
              <a:defRPr/>
            </a:pPr>
            <a:r>
              <a:rPr lang="en-GB" sz="2000" b="1" dirty="0">
                <a:solidFill>
                  <a:srgbClr val="002060"/>
                </a:solidFill>
                <a:cs typeface="Calibri"/>
              </a:rPr>
              <a:t>What difference is wanted or desired by the adult?</a:t>
            </a:r>
            <a:br>
              <a:rPr lang="en-GB" sz="2000" b="1" dirty="0">
                <a:solidFill>
                  <a:srgbClr val="002060"/>
                </a:solidFill>
                <a:cs typeface="Calibri"/>
              </a:rPr>
            </a:br>
            <a:br>
              <a:rPr lang="en-GB" sz="2000" b="1" dirty="0">
                <a:solidFill>
                  <a:srgbClr val="002060"/>
                </a:solidFill>
                <a:cs typeface="Calibri"/>
              </a:rPr>
            </a:br>
            <a:br>
              <a:rPr lang="en-GB" sz="2000" b="1" dirty="0">
                <a:solidFill>
                  <a:srgbClr val="002060"/>
                </a:solidFill>
                <a:cs typeface="Calibri"/>
              </a:rPr>
            </a:br>
            <a:endParaRPr lang="en-GB" sz="2000" dirty="0">
              <a:solidFill>
                <a:srgbClr val="002060"/>
              </a:solidFill>
              <a:cs typeface="Calibri"/>
            </a:endParaRPr>
          </a:p>
          <a:p>
            <a:pPr eaLnBrk="1" hangingPunct="1">
              <a:buFont typeface="Wingdings" charset="2"/>
              <a:buChar char="ü"/>
              <a:defRPr/>
            </a:pPr>
            <a:r>
              <a:rPr lang="en-GB" sz="2000" dirty="0">
                <a:solidFill>
                  <a:srgbClr val="002060"/>
                </a:solidFill>
                <a:cs typeface="Calibri"/>
              </a:rPr>
              <a:t>How can you and others facilitate or enable that difference? </a:t>
            </a:r>
            <a:r>
              <a:rPr lang="en-GB" sz="2000" i="1" dirty="0">
                <a:solidFill>
                  <a:srgbClr val="002060"/>
                </a:solidFill>
                <a:cs typeface="Calibri"/>
              </a:rPr>
              <a:t>Consider advocacy</a:t>
            </a:r>
            <a:br>
              <a:rPr lang="en-GB" sz="2000" i="1" dirty="0">
                <a:solidFill>
                  <a:srgbClr val="002060"/>
                </a:solidFill>
                <a:cs typeface="Calibri"/>
              </a:rPr>
            </a:br>
            <a:endParaRPr lang="en-GB" sz="2000" i="1" dirty="0">
              <a:solidFill>
                <a:srgbClr val="002060"/>
              </a:solidFill>
              <a:cs typeface="Calibri"/>
            </a:endParaRPr>
          </a:p>
          <a:p>
            <a:pPr eaLnBrk="1" hangingPunct="1">
              <a:buFont typeface="Wingdings" charset="2"/>
              <a:buChar char="ü"/>
              <a:defRPr/>
            </a:pPr>
            <a:r>
              <a:rPr lang="en-GB" sz="2000" dirty="0">
                <a:solidFill>
                  <a:srgbClr val="002060"/>
                </a:solidFill>
                <a:cs typeface="Calibri"/>
              </a:rPr>
              <a:t>How will the adult know that a difference has been achieved? </a:t>
            </a:r>
          </a:p>
        </p:txBody>
      </p:sp>
      <p:sp>
        <p:nvSpPr>
          <p:cNvPr id="18" name="TextBox 17"/>
          <p:cNvSpPr txBox="1"/>
          <p:nvPr/>
        </p:nvSpPr>
        <p:spPr>
          <a:xfrm>
            <a:off x="3923928" y="1729170"/>
            <a:ext cx="5112568" cy="584775"/>
          </a:xfrm>
          <a:prstGeom prst="rect">
            <a:avLst/>
          </a:prstGeom>
          <a:solidFill>
            <a:schemeClr val="bg1">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mr-IN" sz="1600" dirty="0"/>
              <a:t>…</a:t>
            </a:r>
            <a:r>
              <a:rPr lang="en-GB" sz="1600" dirty="0"/>
              <a:t>use your </a:t>
            </a:r>
            <a:r>
              <a:rPr lang="en-GB" sz="1600" b="1" dirty="0"/>
              <a:t>professional curiosity </a:t>
            </a:r>
            <a:r>
              <a:rPr lang="en-GB" sz="1600" dirty="0"/>
              <a:t>and judgement </a:t>
            </a:r>
            <a:r>
              <a:rPr lang="mr-IN" sz="1600" dirty="0"/>
              <a:t>–</a:t>
            </a:r>
            <a:r>
              <a:rPr lang="en-GB" sz="1600" dirty="0"/>
              <a:t> consider the </a:t>
            </a:r>
            <a:r>
              <a:rPr lang="en-GB" sz="1600" b="1" dirty="0"/>
              <a:t>‘lived experience</a:t>
            </a:r>
            <a:r>
              <a:rPr lang="en-GB" sz="1600" dirty="0"/>
              <a:t>’</a:t>
            </a:r>
            <a:endParaRPr lang="en-US" sz="1600" dirty="0"/>
          </a:p>
        </p:txBody>
      </p:sp>
      <p:sp>
        <p:nvSpPr>
          <p:cNvPr id="3" name="TextBox 2">
            <a:extLst>
              <a:ext uri="{FF2B5EF4-FFF2-40B4-BE49-F238E27FC236}">
                <a16:creationId xmlns:a16="http://schemas.microsoft.com/office/drawing/2014/main" id="{B0CFBD35-A6E7-7321-4873-301C03136FD3}"/>
              </a:ext>
            </a:extLst>
          </p:cNvPr>
          <p:cNvSpPr txBox="1"/>
          <p:nvPr/>
        </p:nvSpPr>
        <p:spPr>
          <a:xfrm>
            <a:off x="57390" y="3769800"/>
            <a:ext cx="2115767" cy="646331"/>
          </a:xfrm>
          <a:prstGeom prst="rect">
            <a:avLst/>
          </a:prstGeom>
          <a:solidFill>
            <a:schemeClr val="bg1">
              <a:lumMod val="20000"/>
              <a:lumOff val="80000"/>
            </a:schemeClr>
          </a:solidFill>
        </p:spPr>
        <p:txBody>
          <a:bodyPr wrap="square" rtlCol="0">
            <a:spAutoFit/>
          </a:bodyPr>
          <a:lstStyle/>
          <a:p>
            <a:pPr fontAlgn="auto">
              <a:spcAft>
                <a:spcPts val="0"/>
              </a:spcAft>
            </a:pPr>
            <a:r>
              <a:rPr lang="en-GB" b="1" dirty="0"/>
              <a:t>Are you culturally competent/aware?</a:t>
            </a:r>
          </a:p>
        </p:txBody>
      </p:sp>
      <p:sp>
        <p:nvSpPr>
          <p:cNvPr id="7" name="TextBox 6">
            <a:extLst>
              <a:ext uri="{FF2B5EF4-FFF2-40B4-BE49-F238E27FC236}">
                <a16:creationId xmlns:a16="http://schemas.microsoft.com/office/drawing/2014/main" id="{1E1D887B-502B-B8A0-8E60-4E1AEB19B972}"/>
              </a:ext>
            </a:extLst>
          </p:cNvPr>
          <p:cNvSpPr txBox="1"/>
          <p:nvPr/>
        </p:nvSpPr>
        <p:spPr>
          <a:xfrm>
            <a:off x="0" y="4606876"/>
            <a:ext cx="712721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Reflection: Consider how this works when working with domestic abuse?</a:t>
            </a:r>
          </a:p>
        </p:txBody>
      </p:sp>
    </p:spTree>
    <p:extLst>
      <p:ext uri="{BB962C8B-B14F-4D97-AF65-F5344CB8AC3E}">
        <p14:creationId xmlns:p14="http://schemas.microsoft.com/office/powerpoint/2010/main" val="9525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linds(horizont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fade">
                                      <p:cBhvr>
                                        <p:cTn id="23" dur="500"/>
                                        <p:tgtEl>
                                          <p:spTgt spid="1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Master title">
  <a:themeElements>
    <a:clrScheme name="Custom 15">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00A0E2"/>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 titl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3.xml><?xml version="1.0" encoding="utf-8"?>
<a:theme xmlns:a="http://schemas.openxmlformats.org/drawingml/2006/main" name="1_Office Theme">
  <a:themeElements>
    <a:clrScheme name="Custom 13">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00A0E2"/>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ster titl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5.xml><?xml version="1.0" encoding="utf-8"?>
<a:theme xmlns:a="http://schemas.openxmlformats.org/drawingml/2006/main" name="2_Office Theme">
  <a:themeElements>
    <a:clrScheme name="Custom 14">
      <a:dk1>
        <a:srgbClr val="002F5D"/>
      </a:dk1>
      <a:lt1>
        <a:srgbClr val="FFFFFF"/>
      </a:lt1>
      <a:dk2>
        <a:srgbClr val="855723"/>
      </a:dk2>
      <a:lt2>
        <a:srgbClr val="FADF00"/>
      </a:lt2>
      <a:accent1>
        <a:srgbClr val="ED8000"/>
      </a:accent1>
      <a:accent2>
        <a:srgbClr val="AE0055"/>
      </a:accent2>
      <a:accent3>
        <a:srgbClr val="668E3C"/>
      </a:accent3>
      <a:accent4>
        <a:srgbClr val="61207F"/>
      </a:accent4>
      <a:accent5>
        <a:srgbClr val="00A0E2"/>
      </a:accent5>
      <a:accent6>
        <a:srgbClr val="D8D8D8"/>
      </a:accent6>
      <a:hlink>
        <a:srgbClr val="00A0E2"/>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GSS">
  <a:themeElements>
    <a:clrScheme name="LGSS">
      <a:dk1>
        <a:sysClr val="windowText" lastClr="000000"/>
      </a:dk1>
      <a:lt1>
        <a:srgbClr val="FFFFFF"/>
      </a:lt1>
      <a:dk2>
        <a:srgbClr val="34737A"/>
      </a:dk2>
      <a:lt2>
        <a:srgbClr val="78C486"/>
      </a:lt2>
      <a:accent1>
        <a:srgbClr val="0B1833"/>
      </a:accent1>
      <a:accent2>
        <a:srgbClr val="213E5F"/>
      </a:accent2>
      <a:accent3>
        <a:srgbClr val="189E99"/>
      </a:accent3>
      <a:accent4>
        <a:srgbClr val="ECF8F7"/>
      </a:accent4>
      <a:accent5>
        <a:srgbClr val="F9D444"/>
      </a:accent5>
      <a:accent6>
        <a:srgbClr val="C09102"/>
      </a:accent6>
      <a:hlink>
        <a:srgbClr val="F9D444"/>
      </a:hlink>
      <a:folHlink>
        <a:srgbClr val="C091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SS template" id="{4DA0D3F8-0C9D-4D87-8B35-F53BB22C4639}" vid="{F1D3BE38-7027-4CE9-90B7-7D2F0453D026}"/>
    </a:ext>
  </a:extLst>
</a:theme>
</file>

<file path=ppt/theme/theme7.xml><?xml version="1.0" encoding="utf-8"?>
<a:theme xmlns:a="http://schemas.openxmlformats.org/drawingml/2006/main" name="3_Master title">
  <a:themeElements>
    <a:clrScheme name="Custom 15">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00A0E2"/>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8.xml><?xml version="1.0" encoding="utf-8"?>
<a:theme xmlns:a="http://schemas.openxmlformats.org/drawingml/2006/main" name="Office Them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4006</TotalTime>
  <Words>3138</Words>
  <Application>Microsoft Office PowerPoint</Application>
  <PresentationFormat>On-screen Show (16:9)</PresentationFormat>
  <Paragraphs>275</Paragraphs>
  <Slides>33</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33</vt:i4>
      </vt:variant>
    </vt:vector>
  </HeadingPairs>
  <TitlesOfParts>
    <vt:vector size="46" baseType="lpstr">
      <vt:lpstr>Arial</vt:lpstr>
      <vt:lpstr>Calibri</vt:lpstr>
      <vt:lpstr>Calibri Light</vt:lpstr>
      <vt:lpstr>Symbol</vt:lpstr>
      <vt:lpstr>Wingdings</vt:lpstr>
      <vt:lpstr>Master title</vt:lpstr>
      <vt:lpstr>1_Master title</vt:lpstr>
      <vt:lpstr>1_Office Theme</vt:lpstr>
      <vt:lpstr>2_Master title</vt:lpstr>
      <vt:lpstr>2_Office Theme</vt:lpstr>
      <vt:lpstr>LGSS</vt:lpstr>
      <vt:lpstr>3_Master title</vt:lpstr>
      <vt:lpstr>Office Theme</vt:lpstr>
      <vt:lpstr>PowerPoint Presentation</vt:lpstr>
      <vt:lpstr>Safeguarding Adults and Domestic Abuse - </vt:lpstr>
      <vt:lpstr>Opening Question</vt:lpstr>
      <vt:lpstr>PowerPoint Presentation</vt:lpstr>
      <vt:lpstr>Question</vt:lpstr>
      <vt:lpstr>PowerPoint Presentation</vt:lpstr>
      <vt:lpstr>PowerPoint Presentation</vt:lpstr>
      <vt:lpstr>PowerPoint Presentation</vt:lpstr>
      <vt:lpstr>PowerPoint Presentation</vt:lpstr>
      <vt:lpstr>Consider: Care Act s68.3 (Safeguarding Enquiries/SAR’s)</vt:lpstr>
      <vt:lpstr>PowerPoint Presentation</vt:lpstr>
      <vt:lpstr>PowerPoint Presentation</vt:lpstr>
      <vt:lpstr>PowerPoint Presentation</vt:lpstr>
      <vt:lpstr>PowerPoint Presentation</vt:lpstr>
      <vt:lpstr>Types of Abuse H&amp;SC Care &amp; Support Statutory Guidance S.14.17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vt:lpstr>
    </vt:vector>
  </TitlesOfParts>
  <Company>Leicestershire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Bradshaw</dc:creator>
  <cp:lastModifiedBy>Amanda Warburton</cp:lastModifiedBy>
  <cp:revision>162</cp:revision>
  <cp:lastPrinted>2020-10-11T16:48:46Z</cp:lastPrinted>
  <dcterms:created xsi:type="dcterms:W3CDTF">2017-03-20T16:23:25Z</dcterms:created>
  <dcterms:modified xsi:type="dcterms:W3CDTF">2023-10-13T07:29:59Z</dcterms:modified>
</cp:coreProperties>
</file>