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7" r:id="rId4"/>
  </p:sldMasterIdLst>
  <p:notesMasterIdLst>
    <p:notesMasterId r:id="rId18"/>
  </p:notesMasterIdLst>
  <p:sldIdLst>
    <p:sldId id="256" r:id="rId5"/>
    <p:sldId id="261" r:id="rId6"/>
    <p:sldId id="276" r:id="rId7"/>
    <p:sldId id="274" r:id="rId8"/>
    <p:sldId id="264" r:id="rId9"/>
    <p:sldId id="277" r:id="rId10"/>
    <p:sldId id="265" r:id="rId11"/>
    <p:sldId id="268" r:id="rId12"/>
    <p:sldId id="271" r:id="rId13"/>
    <p:sldId id="272" r:id="rId14"/>
    <p:sldId id="273" r:id="rId15"/>
    <p:sldId id="270"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B4DE7-FD03-4D9D-B294-4E5F10FF0D15}" v="4" dt="2024-01-31T14:49:23.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6"/>
    <p:restoredTop sz="62594"/>
  </p:normalViewPr>
  <p:slideViewPr>
    <p:cSldViewPr snapToGrid="0" snapToObjects="1">
      <p:cViewPr varScale="1">
        <p:scale>
          <a:sx n="42" d="100"/>
          <a:sy n="42" d="100"/>
        </p:scale>
        <p:origin x="146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164C6-1CEB-6144-8B28-B3E0A6D48D38}"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4998C-6FA1-D645-A63C-73C56DCD9B93}" type="slidenum">
              <a:rPr lang="en-US" smtClean="0"/>
              <a:t>‹#›</a:t>
            </a:fld>
            <a:endParaRPr lang="en-US"/>
          </a:p>
        </p:txBody>
      </p:sp>
    </p:spTree>
    <p:extLst>
      <p:ext uri="{BB962C8B-B14F-4D97-AF65-F5344CB8AC3E}">
        <p14:creationId xmlns:p14="http://schemas.microsoft.com/office/powerpoint/2010/main" val="219003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4998C-6FA1-D645-A63C-73C56DCD9B93}" type="slidenum">
              <a:rPr lang="en-US" smtClean="0"/>
              <a:t>1</a:t>
            </a:fld>
            <a:endParaRPr lang="en-US"/>
          </a:p>
        </p:txBody>
      </p:sp>
    </p:spTree>
    <p:extLst>
      <p:ext uri="{BB962C8B-B14F-4D97-AF65-F5344CB8AC3E}">
        <p14:creationId xmlns:p14="http://schemas.microsoft.com/office/powerpoint/2010/main" val="275166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4998C-6FA1-D645-A63C-73C56DCD9B93}" type="slidenum">
              <a:rPr lang="en-US" smtClean="0"/>
              <a:t>10</a:t>
            </a:fld>
            <a:endParaRPr lang="en-US"/>
          </a:p>
        </p:txBody>
      </p:sp>
    </p:spTree>
    <p:extLst>
      <p:ext uri="{BB962C8B-B14F-4D97-AF65-F5344CB8AC3E}">
        <p14:creationId xmlns:p14="http://schemas.microsoft.com/office/powerpoint/2010/main" val="384761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4998C-6FA1-D645-A63C-73C56DCD9B93}" type="slidenum">
              <a:rPr lang="en-US" smtClean="0"/>
              <a:t>11</a:t>
            </a:fld>
            <a:endParaRPr lang="en-US"/>
          </a:p>
        </p:txBody>
      </p:sp>
    </p:spTree>
    <p:extLst>
      <p:ext uri="{BB962C8B-B14F-4D97-AF65-F5344CB8AC3E}">
        <p14:creationId xmlns:p14="http://schemas.microsoft.com/office/powerpoint/2010/main" val="281401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4998C-6FA1-D645-A63C-73C56DCD9B93}" type="slidenum">
              <a:rPr lang="en-US" smtClean="0"/>
              <a:t>12</a:t>
            </a:fld>
            <a:endParaRPr lang="en-US"/>
          </a:p>
        </p:txBody>
      </p:sp>
    </p:spTree>
    <p:extLst>
      <p:ext uri="{BB962C8B-B14F-4D97-AF65-F5344CB8AC3E}">
        <p14:creationId xmlns:p14="http://schemas.microsoft.com/office/powerpoint/2010/main" val="72306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 6 people in the UK have some level of Deafness</a:t>
            </a:r>
          </a:p>
          <a:p>
            <a:endParaRPr lang="en-US" dirty="0"/>
          </a:p>
          <a:p>
            <a:endParaRPr lang="en-US" dirty="0"/>
          </a:p>
          <a:p>
            <a:r>
              <a:rPr lang="en-US" dirty="0"/>
              <a:t>Types of Deafness – Hearing gone deaf or born Deaf. Deaf from birth = Sign language usually or some form of device. Hearing and gone deaf means hearing aids possible and more speech and relying on English</a:t>
            </a:r>
          </a:p>
          <a:p>
            <a:endParaRPr lang="en-US" dirty="0"/>
          </a:p>
        </p:txBody>
      </p:sp>
      <p:sp>
        <p:nvSpPr>
          <p:cNvPr id="4" name="Slide Number Placeholder 3"/>
          <p:cNvSpPr>
            <a:spLocks noGrp="1"/>
          </p:cNvSpPr>
          <p:nvPr>
            <p:ph type="sldNum" sz="quarter" idx="5"/>
          </p:nvPr>
        </p:nvSpPr>
        <p:spPr/>
        <p:txBody>
          <a:bodyPr/>
          <a:lstStyle/>
          <a:p>
            <a:fld id="{5B44998C-6FA1-D645-A63C-73C56DCD9B93}" type="slidenum">
              <a:rPr lang="en-US" smtClean="0"/>
              <a:t>2</a:t>
            </a:fld>
            <a:endParaRPr lang="en-US"/>
          </a:p>
        </p:txBody>
      </p:sp>
    </p:spTree>
    <p:extLst>
      <p:ext uri="{BB962C8B-B14F-4D97-AF65-F5344CB8AC3E}">
        <p14:creationId xmlns:p14="http://schemas.microsoft.com/office/powerpoint/2010/main" val="991949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team of Advocates who support people with a variety of other issues including Care reviews, assessments, Police, Court processes, benefit appeals and applications, financial difficulties and housing. The connection we have with the Deaf community means that self-referrals are most common with our service. </a:t>
            </a:r>
          </a:p>
          <a:p>
            <a:r>
              <a:rPr lang="en-US" dirty="0"/>
              <a:t>We run the freedom course and soon Emma will be involved in that too. CDA worked closely with Misbah previously at Women’s Aid to ensure the course stuck to the original course material as much as possible. We run this in a very visual way and many women that have been on the course have made close friendships with other attendees, been able to share their story for the first time and many have gone on to leave the relationships after the course. We offer safety planning and 1:1 discussions throughout the course and ensure that the women are supported to remain safe. </a:t>
            </a:r>
          </a:p>
          <a:p>
            <a:endParaRPr lang="en-US" dirty="0"/>
          </a:p>
          <a:p>
            <a:r>
              <a:rPr lang="en-US" dirty="0"/>
              <a:t>Support Deaf, profound, BSL and hearing loss (age related hearing loss) </a:t>
            </a:r>
          </a:p>
        </p:txBody>
      </p:sp>
      <p:sp>
        <p:nvSpPr>
          <p:cNvPr id="4" name="Slide Number Placeholder 3"/>
          <p:cNvSpPr>
            <a:spLocks noGrp="1"/>
          </p:cNvSpPr>
          <p:nvPr>
            <p:ph type="sldNum" sz="quarter" idx="5"/>
          </p:nvPr>
        </p:nvSpPr>
        <p:spPr/>
        <p:txBody>
          <a:bodyPr/>
          <a:lstStyle/>
          <a:p>
            <a:fld id="{5B44998C-6FA1-D645-A63C-73C56DCD9B93}" type="slidenum">
              <a:rPr lang="en-US" smtClean="0"/>
              <a:t>3</a:t>
            </a:fld>
            <a:endParaRPr lang="en-US"/>
          </a:p>
        </p:txBody>
      </p:sp>
    </p:spTree>
    <p:extLst>
      <p:ext uri="{BB962C8B-B14F-4D97-AF65-F5344CB8AC3E}">
        <p14:creationId xmlns:p14="http://schemas.microsoft.com/office/powerpoint/2010/main" val="372794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statistics to show how prevalent domestic abuse is in the deaf community. The Deaf community experience a much higher rate of mental health issues and of domestic abuse. Support is harder to access and can take much longer for people to reach out because of the additional barriers, wait length for interpreters can be up to 3 weeks at the moment. Imagine someone on the cusp of leaving or reporting abuse and about to make that decision, only to be told, they can be heard in 3 weeks time by police, IDVA or Social Care. </a:t>
            </a:r>
          </a:p>
          <a:p>
            <a:r>
              <a:rPr lang="en-US" dirty="0"/>
              <a:t>Our service was set up because we feel this isn’t a good enough provision for Deaf people. The Deaf community can contact us in BSL, using speech to text or can contact staff who are experienced at supporting people with hearing loss and get a response within 24 hours. </a:t>
            </a:r>
          </a:p>
          <a:p>
            <a:r>
              <a:rPr lang="en-US" dirty="0"/>
              <a:t>We are really keen to have referrals from the IDVA team and any other teams quickly so that we can start to close the gap between the wait times that hearing people experience and the wait time that Deaf people experience. </a:t>
            </a:r>
          </a:p>
          <a:p>
            <a:r>
              <a:rPr lang="en-US" dirty="0"/>
              <a:t>We also run the freedom course will talk more about this later. </a:t>
            </a:r>
          </a:p>
        </p:txBody>
      </p:sp>
      <p:sp>
        <p:nvSpPr>
          <p:cNvPr id="4" name="Slide Number Placeholder 3"/>
          <p:cNvSpPr>
            <a:spLocks noGrp="1"/>
          </p:cNvSpPr>
          <p:nvPr>
            <p:ph type="sldNum" sz="quarter" idx="5"/>
          </p:nvPr>
        </p:nvSpPr>
        <p:spPr/>
        <p:txBody>
          <a:bodyPr/>
          <a:lstStyle/>
          <a:p>
            <a:fld id="{5B44998C-6FA1-D645-A63C-73C56DCD9B93}" type="slidenum">
              <a:rPr lang="en-US" smtClean="0"/>
              <a:t>4</a:t>
            </a:fld>
            <a:endParaRPr lang="en-US"/>
          </a:p>
        </p:txBody>
      </p:sp>
    </p:spTree>
    <p:extLst>
      <p:ext uri="{BB962C8B-B14F-4D97-AF65-F5344CB8AC3E}">
        <p14:creationId xmlns:p14="http://schemas.microsoft.com/office/powerpoint/2010/main" val="200993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4998C-6FA1-D645-A63C-73C56DCD9B93}" type="slidenum">
              <a:rPr lang="en-US" smtClean="0"/>
              <a:t>5</a:t>
            </a:fld>
            <a:endParaRPr lang="en-US"/>
          </a:p>
        </p:txBody>
      </p:sp>
    </p:spTree>
    <p:extLst>
      <p:ext uri="{BB962C8B-B14F-4D97-AF65-F5344CB8AC3E}">
        <p14:creationId xmlns:p14="http://schemas.microsoft.com/office/powerpoint/2010/main" val="414165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4998C-6FA1-D645-A63C-73C56DCD9B93}" type="slidenum">
              <a:rPr lang="en-US" smtClean="0"/>
              <a:t>6</a:t>
            </a:fld>
            <a:endParaRPr lang="en-US"/>
          </a:p>
        </p:txBody>
      </p:sp>
    </p:spTree>
    <p:extLst>
      <p:ext uri="{BB962C8B-B14F-4D97-AF65-F5344CB8AC3E}">
        <p14:creationId xmlns:p14="http://schemas.microsoft.com/office/powerpoint/2010/main" val="280406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Booking Interpreter: You’re relevant agency? The Big Word. </a:t>
            </a:r>
            <a:br>
              <a:rPr lang="en-US" dirty="0"/>
            </a:br>
            <a:r>
              <a:rPr lang="en-US" dirty="0"/>
              <a:t>How much notice do you need to book a BSL Interpreter? </a:t>
            </a:r>
            <a:br>
              <a:rPr lang="en-US" dirty="0"/>
            </a:br>
            <a:r>
              <a:rPr lang="en-US" dirty="0"/>
              <a:t>How many Deaf, BSL users are in UK?  Around 151,000</a:t>
            </a:r>
          </a:p>
          <a:p>
            <a:r>
              <a:rPr lang="en-US" dirty="0"/>
              <a:t>How Many BSL Interpreters do you think there are in UK? 754 (Roughly 201 Deaf people per Interpreter) </a:t>
            </a:r>
          </a:p>
          <a:p>
            <a:endParaRPr lang="en-US" dirty="0"/>
          </a:p>
          <a:p>
            <a:r>
              <a:rPr lang="en-US" dirty="0"/>
              <a:t>Be patient – Explain some jargon or some process that may have been misunderstood. Example: Solicitor writes on paper “I had enough information” </a:t>
            </a:r>
            <a:br>
              <a:rPr lang="en-US" dirty="0"/>
            </a:br>
            <a:r>
              <a:rPr lang="en-US" dirty="0"/>
              <a:t>Deaf woman+ Mental Health reads “Had enough” and went mad. </a:t>
            </a:r>
          </a:p>
          <a:p>
            <a:endParaRPr lang="en-US" dirty="0"/>
          </a:p>
          <a:p>
            <a:r>
              <a:rPr lang="en-US" dirty="0"/>
              <a:t>Get an Advocate or IDVA in to support. Example of couple who had 24hours without communication. BSL is vital even if waiting for interpreter service, we can support to give conversation, emotional support and practical options. This helps to reduce stress, anxiety, depression and isolation. </a:t>
            </a:r>
          </a:p>
          <a:p>
            <a:r>
              <a:rPr lang="en-US" dirty="0"/>
              <a:t>We can attend police stations, Interviews, witness statements, home visits, SARC and any other place. Similar to appropriate adult but can support long term like IDVA even in non-DV cases.</a:t>
            </a:r>
          </a:p>
          <a:p>
            <a:endParaRPr lang="en-US" dirty="0"/>
          </a:p>
        </p:txBody>
      </p:sp>
      <p:sp>
        <p:nvSpPr>
          <p:cNvPr id="4" name="Slide Number Placeholder 3"/>
          <p:cNvSpPr>
            <a:spLocks noGrp="1"/>
          </p:cNvSpPr>
          <p:nvPr>
            <p:ph type="sldNum" sz="quarter" idx="5"/>
          </p:nvPr>
        </p:nvSpPr>
        <p:spPr/>
        <p:txBody>
          <a:bodyPr/>
          <a:lstStyle/>
          <a:p>
            <a:fld id="{5B44998C-6FA1-D645-A63C-73C56DCD9B93}" type="slidenum">
              <a:rPr lang="en-US" smtClean="0"/>
              <a:t>7</a:t>
            </a:fld>
            <a:endParaRPr lang="en-US"/>
          </a:p>
        </p:txBody>
      </p:sp>
    </p:spTree>
    <p:extLst>
      <p:ext uri="{BB962C8B-B14F-4D97-AF65-F5344CB8AC3E}">
        <p14:creationId xmlns:p14="http://schemas.microsoft.com/office/powerpoint/2010/main" val="159507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4998C-6FA1-D645-A63C-73C56DCD9B93}" type="slidenum">
              <a:rPr lang="en-US" smtClean="0"/>
              <a:t>8</a:t>
            </a:fld>
            <a:endParaRPr lang="en-US"/>
          </a:p>
        </p:txBody>
      </p:sp>
    </p:spTree>
    <p:extLst>
      <p:ext uri="{BB962C8B-B14F-4D97-AF65-F5344CB8AC3E}">
        <p14:creationId xmlns:p14="http://schemas.microsoft.com/office/powerpoint/2010/main" val="178080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Apologies in advance because the pictures used to show how signs go, are always very odd! Don’t know why they can’t make a normal looking person do it :D</a:t>
            </a:r>
          </a:p>
          <a:p>
            <a:endParaRPr lang="en-US" dirty="0"/>
          </a:p>
        </p:txBody>
      </p:sp>
      <p:sp>
        <p:nvSpPr>
          <p:cNvPr id="4" name="Slide Number Placeholder 3"/>
          <p:cNvSpPr>
            <a:spLocks noGrp="1"/>
          </p:cNvSpPr>
          <p:nvPr>
            <p:ph type="sldNum" sz="quarter" idx="5"/>
          </p:nvPr>
        </p:nvSpPr>
        <p:spPr/>
        <p:txBody>
          <a:bodyPr/>
          <a:lstStyle/>
          <a:p>
            <a:fld id="{5B44998C-6FA1-D645-A63C-73C56DCD9B93}" type="slidenum">
              <a:rPr lang="en-US" smtClean="0"/>
              <a:t>9</a:t>
            </a:fld>
            <a:endParaRPr lang="en-US"/>
          </a:p>
        </p:txBody>
      </p:sp>
    </p:spTree>
    <p:extLst>
      <p:ext uri="{BB962C8B-B14F-4D97-AF65-F5344CB8AC3E}">
        <p14:creationId xmlns:p14="http://schemas.microsoft.com/office/powerpoint/2010/main" val="91793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55A4-F099-5D4D-963C-DA80A6317B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961826A-0E1E-A54C-9A98-94615A8296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84D17EA-169C-4942-9853-6610F279C3E2}"/>
              </a:ext>
            </a:extLst>
          </p:cNvPr>
          <p:cNvSpPr>
            <a:spLocks noGrp="1"/>
          </p:cNvSpPr>
          <p:nvPr>
            <p:ph type="dt" sz="half" idx="10"/>
          </p:nvPr>
        </p:nvSpPr>
        <p:spPr/>
        <p:txBody>
          <a:bodyPr/>
          <a:lstStyle/>
          <a:p>
            <a:fld id="{19B3A918-49C1-4A41-AAE2-ED628D79F10F}" type="datetimeFigureOut">
              <a:rPr lang="en-US" smtClean="0"/>
              <a:t>1/31/2024</a:t>
            </a:fld>
            <a:endParaRPr lang="en-US"/>
          </a:p>
        </p:txBody>
      </p:sp>
      <p:sp>
        <p:nvSpPr>
          <p:cNvPr id="5" name="Footer Placeholder 4">
            <a:extLst>
              <a:ext uri="{FF2B5EF4-FFF2-40B4-BE49-F238E27FC236}">
                <a16:creationId xmlns:a16="http://schemas.microsoft.com/office/drawing/2014/main" id="{EA0B8920-6EA7-0645-9D03-3EDF8D5BD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7BEE4-BA87-EF49-81FF-5613D2FE2AF7}"/>
              </a:ext>
            </a:extLst>
          </p:cNvPr>
          <p:cNvSpPr>
            <a:spLocks noGrp="1"/>
          </p:cNvSpPr>
          <p:nvPr>
            <p:ph type="sldNum" sz="quarter" idx="12"/>
          </p:nvPr>
        </p:nvSpPr>
        <p:spPr/>
        <p:txBody>
          <a:bodyPr/>
          <a:lstStyle/>
          <a:p>
            <a:fld id="{41975840-A16D-5542-9C0B-2FDB35F5DD38}" type="slidenum">
              <a:rPr lang="en-US" smtClean="0"/>
              <a:t>‹#›</a:t>
            </a:fld>
            <a:endParaRPr lang="en-US"/>
          </a:p>
        </p:txBody>
      </p:sp>
    </p:spTree>
    <p:extLst>
      <p:ext uri="{BB962C8B-B14F-4D97-AF65-F5344CB8AC3E}">
        <p14:creationId xmlns:p14="http://schemas.microsoft.com/office/powerpoint/2010/main" val="113672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1EDD-15F0-9347-896A-0CCD51EA993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D7C96A8-DDB1-E641-A2FB-FF6520BB0D5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B135DB-1407-AD48-A336-940EBE442452}"/>
              </a:ext>
            </a:extLst>
          </p:cNvPr>
          <p:cNvSpPr>
            <a:spLocks noGrp="1"/>
          </p:cNvSpPr>
          <p:nvPr>
            <p:ph type="dt" sz="half" idx="10"/>
          </p:nvPr>
        </p:nvSpPr>
        <p:spPr/>
        <p:txBody>
          <a:bodyPr/>
          <a:lstStyle/>
          <a:p>
            <a:fld id="{19B3A918-49C1-4A41-AAE2-ED628D79F10F}" type="datetimeFigureOut">
              <a:rPr lang="en-US" smtClean="0"/>
              <a:t>1/31/2024</a:t>
            </a:fld>
            <a:endParaRPr lang="en-US"/>
          </a:p>
        </p:txBody>
      </p:sp>
      <p:sp>
        <p:nvSpPr>
          <p:cNvPr id="5" name="Footer Placeholder 4">
            <a:extLst>
              <a:ext uri="{FF2B5EF4-FFF2-40B4-BE49-F238E27FC236}">
                <a16:creationId xmlns:a16="http://schemas.microsoft.com/office/drawing/2014/main" id="{6B67526D-5B54-8E40-B055-8DF88B8E7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BFA28-5CA7-6249-90E4-257279437E70}"/>
              </a:ext>
            </a:extLst>
          </p:cNvPr>
          <p:cNvSpPr>
            <a:spLocks noGrp="1"/>
          </p:cNvSpPr>
          <p:nvPr>
            <p:ph type="sldNum" sz="quarter" idx="12"/>
          </p:nvPr>
        </p:nvSpPr>
        <p:spPr/>
        <p:txBody>
          <a:bodyPr/>
          <a:lstStyle/>
          <a:p>
            <a:fld id="{41975840-A16D-5542-9C0B-2FDB35F5DD38}" type="slidenum">
              <a:rPr lang="en-US" smtClean="0"/>
              <a:t>‹#›</a:t>
            </a:fld>
            <a:endParaRPr lang="en-US"/>
          </a:p>
        </p:txBody>
      </p:sp>
    </p:spTree>
    <p:extLst>
      <p:ext uri="{BB962C8B-B14F-4D97-AF65-F5344CB8AC3E}">
        <p14:creationId xmlns:p14="http://schemas.microsoft.com/office/powerpoint/2010/main" val="221477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105F26-846C-144F-8DF3-6A0A6A7FE1D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518184-0ED6-6548-973C-262D7E5966C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650439-95C1-B948-94EC-6A3464C85358}"/>
              </a:ext>
            </a:extLst>
          </p:cNvPr>
          <p:cNvSpPr>
            <a:spLocks noGrp="1"/>
          </p:cNvSpPr>
          <p:nvPr>
            <p:ph type="dt" sz="half" idx="10"/>
          </p:nvPr>
        </p:nvSpPr>
        <p:spPr/>
        <p:txBody>
          <a:bodyPr/>
          <a:lstStyle/>
          <a:p>
            <a:fld id="{19B3A918-49C1-4A41-AAE2-ED628D79F10F}" type="datetimeFigureOut">
              <a:rPr lang="en-US" smtClean="0"/>
              <a:t>1/31/2024</a:t>
            </a:fld>
            <a:endParaRPr lang="en-US"/>
          </a:p>
        </p:txBody>
      </p:sp>
      <p:sp>
        <p:nvSpPr>
          <p:cNvPr id="5" name="Footer Placeholder 4">
            <a:extLst>
              <a:ext uri="{FF2B5EF4-FFF2-40B4-BE49-F238E27FC236}">
                <a16:creationId xmlns:a16="http://schemas.microsoft.com/office/drawing/2014/main" id="{B04CFD2F-B122-244F-8CE1-4894D1957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25E1A-EB7C-4B44-88A2-B7BCDBB0A718}"/>
              </a:ext>
            </a:extLst>
          </p:cNvPr>
          <p:cNvSpPr>
            <a:spLocks noGrp="1"/>
          </p:cNvSpPr>
          <p:nvPr>
            <p:ph type="sldNum" sz="quarter" idx="12"/>
          </p:nvPr>
        </p:nvSpPr>
        <p:spPr/>
        <p:txBody>
          <a:bodyPr/>
          <a:lstStyle/>
          <a:p>
            <a:fld id="{41975840-A16D-5542-9C0B-2FDB35F5DD38}" type="slidenum">
              <a:rPr lang="en-US" smtClean="0"/>
              <a:t>‹#›</a:t>
            </a:fld>
            <a:endParaRPr lang="en-US"/>
          </a:p>
        </p:txBody>
      </p:sp>
    </p:spTree>
    <p:extLst>
      <p:ext uri="{BB962C8B-B14F-4D97-AF65-F5344CB8AC3E}">
        <p14:creationId xmlns:p14="http://schemas.microsoft.com/office/powerpoint/2010/main" val="287468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B436-5B84-414A-AF5F-631E1F78F1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64C22A6-BB0D-B942-8A91-4B050AE9AA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C183BE-FC70-DE43-BD93-C17772F3FC98}"/>
              </a:ext>
            </a:extLst>
          </p:cNvPr>
          <p:cNvSpPr>
            <a:spLocks noGrp="1"/>
          </p:cNvSpPr>
          <p:nvPr>
            <p:ph type="dt" sz="half" idx="10"/>
          </p:nvPr>
        </p:nvSpPr>
        <p:spPr/>
        <p:txBody>
          <a:bodyPr/>
          <a:lstStyle/>
          <a:p>
            <a:fld id="{19B3A918-49C1-4A41-AAE2-ED628D79F10F}" type="datetimeFigureOut">
              <a:rPr lang="en-US" smtClean="0"/>
              <a:t>1/31/2024</a:t>
            </a:fld>
            <a:endParaRPr lang="en-US"/>
          </a:p>
        </p:txBody>
      </p:sp>
      <p:sp>
        <p:nvSpPr>
          <p:cNvPr id="5" name="Footer Placeholder 4">
            <a:extLst>
              <a:ext uri="{FF2B5EF4-FFF2-40B4-BE49-F238E27FC236}">
                <a16:creationId xmlns:a16="http://schemas.microsoft.com/office/drawing/2014/main" id="{22A95F8A-B7BB-5140-9091-E369B8B2A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DB6D5-D214-684F-82A9-9D65B3987F5F}"/>
              </a:ext>
            </a:extLst>
          </p:cNvPr>
          <p:cNvSpPr>
            <a:spLocks noGrp="1"/>
          </p:cNvSpPr>
          <p:nvPr>
            <p:ph type="sldNum" sz="quarter" idx="12"/>
          </p:nvPr>
        </p:nvSpPr>
        <p:spPr/>
        <p:txBody>
          <a:bodyPr/>
          <a:lstStyle/>
          <a:p>
            <a:fld id="{41975840-A16D-5542-9C0B-2FDB35F5DD38}" type="slidenum">
              <a:rPr lang="en-US" smtClean="0"/>
              <a:t>‹#›</a:t>
            </a:fld>
            <a:endParaRPr lang="en-US"/>
          </a:p>
        </p:txBody>
      </p:sp>
    </p:spTree>
    <p:extLst>
      <p:ext uri="{BB962C8B-B14F-4D97-AF65-F5344CB8AC3E}">
        <p14:creationId xmlns:p14="http://schemas.microsoft.com/office/powerpoint/2010/main" val="377732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CC3A-503B-BA4A-A852-AC631F5505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80626E-8CE8-4049-958E-35AF16535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54E80A-3993-8740-AEE9-D63854E3455E}"/>
              </a:ext>
            </a:extLst>
          </p:cNvPr>
          <p:cNvSpPr>
            <a:spLocks noGrp="1"/>
          </p:cNvSpPr>
          <p:nvPr>
            <p:ph type="dt" sz="half" idx="10"/>
          </p:nvPr>
        </p:nvSpPr>
        <p:spPr/>
        <p:txBody>
          <a:bodyPr/>
          <a:lstStyle/>
          <a:p>
            <a:fld id="{19B3A918-49C1-4A41-AAE2-ED628D79F10F}" type="datetimeFigureOut">
              <a:rPr lang="en-US" smtClean="0"/>
              <a:t>1/31/2024</a:t>
            </a:fld>
            <a:endParaRPr lang="en-US"/>
          </a:p>
        </p:txBody>
      </p:sp>
      <p:sp>
        <p:nvSpPr>
          <p:cNvPr id="5" name="Footer Placeholder 4">
            <a:extLst>
              <a:ext uri="{FF2B5EF4-FFF2-40B4-BE49-F238E27FC236}">
                <a16:creationId xmlns:a16="http://schemas.microsoft.com/office/drawing/2014/main" id="{AB7A11D1-9444-0345-9216-A96AE9A50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8AB44-F4CA-1D4B-AFE4-48C2FDACC4D9}"/>
              </a:ext>
            </a:extLst>
          </p:cNvPr>
          <p:cNvSpPr>
            <a:spLocks noGrp="1"/>
          </p:cNvSpPr>
          <p:nvPr>
            <p:ph type="sldNum" sz="quarter" idx="12"/>
          </p:nvPr>
        </p:nvSpPr>
        <p:spPr/>
        <p:txBody>
          <a:bodyPr/>
          <a:lstStyle/>
          <a:p>
            <a:fld id="{41975840-A16D-5542-9C0B-2FDB35F5DD38}" type="slidenum">
              <a:rPr lang="en-US" smtClean="0"/>
              <a:t>‹#›</a:t>
            </a:fld>
            <a:endParaRPr lang="en-US"/>
          </a:p>
        </p:txBody>
      </p:sp>
    </p:spTree>
    <p:extLst>
      <p:ext uri="{BB962C8B-B14F-4D97-AF65-F5344CB8AC3E}">
        <p14:creationId xmlns:p14="http://schemas.microsoft.com/office/powerpoint/2010/main" val="8410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98C6-8C37-B847-A8FC-C49B74CDF8A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3E88D5-A49B-DF48-80FA-1C997A4CFC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E532B8-655D-544C-9B9D-4BA309E4B00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33176EE-D792-7743-A5F0-7C31B39F5164}"/>
              </a:ext>
            </a:extLst>
          </p:cNvPr>
          <p:cNvSpPr>
            <a:spLocks noGrp="1"/>
          </p:cNvSpPr>
          <p:nvPr>
            <p:ph type="dt" sz="half" idx="10"/>
          </p:nvPr>
        </p:nvSpPr>
        <p:spPr/>
        <p:txBody>
          <a:bodyPr/>
          <a:lstStyle/>
          <a:p>
            <a:fld id="{19B3A918-49C1-4A41-AAE2-ED628D79F10F}" type="datetimeFigureOut">
              <a:rPr lang="en-US" smtClean="0"/>
              <a:t>1/31/2024</a:t>
            </a:fld>
            <a:endParaRPr lang="en-US"/>
          </a:p>
        </p:txBody>
      </p:sp>
      <p:sp>
        <p:nvSpPr>
          <p:cNvPr id="6" name="Footer Placeholder 5">
            <a:extLst>
              <a:ext uri="{FF2B5EF4-FFF2-40B4-BE49-F238E27FC236}">
                <a16:creationId xmlns:a16="http://schemas.microsoft.com/office/drawing/2014/main" id="{844FCE14-48F0-F948-8529-4D793ACE9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895A7-49A8-EA49-89B1-48DF1BD726FC}"/>
              </a:ext>
            </a:extLst>
          </p:cNvPr>
          <p:cNvSpPr>
            <a:spLocks noGrp="1"/>
          </p:cNvSpPr>
          <p:nvPr>
            <p:ph type="sldNum" sz="quarter" idx="12"/>
          </p:nvPr>
        </p:nvSpPr>
        <p:spPr/>
        <p:txBody>
          <a:bodyPr/>
          <a:lstStyle/>
          <a:p>
            <a:fld id="{41975840-A16D-5542-9C0B-2FDB35F5DD38}" type="slidenum">
              <a:rPr lang="en-US" smtClean="0"/>
              <a:t>‹#›</a:t>
            </a:fld>
            <a:endParaRPr lang="en-US"/>
          </a:p>
        </p:txBody>
      </p:sp>
    </p:spTree>
    <p:extLst>
      <p:ext uri="{BB962C8B-B14F-4D97-AF65-F5344CB8AC3E}">
        <p14:creationId xmlns:p14="http://schemas.microsoft.com/office/powerpoint/2010/main" val="20405943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3B21-B010-314F-9FA2-77AA8425BF9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4D899A-2701-4B4E-8EC8-8172FF8654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901F648-3C57-7545-A7E2-EB791A8E9B4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B870661-D535-8349-A998-75642F7B3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AEEA94-3A5C-8B48-8E7A-5D7F49DB14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72C006E-F89E-BF46-A572-3E56C1721683}"/>
              </a:ext>
            </a:extLst>
          </p:cNvPr>
          <p:cNvSpPr>
            <a:spLocks noGrp="1"/>
          </p:cNvSpPr>
          <p:nvPr>
            <p:ph type="dt" sz="half" idx="10"/>
          </p:nvPr>
        </p:nvSpPr>
        <p:spPr/>
        <p:txBody>
          <a:bodyPr/>
          <a:lstStyle/>
          <a:p>
            <a:fld id="{19B3A918-49C1-4A41-AAE2-ED628D79F10F}" type="datetimeFigureOut">
              <a:rPr lang="en-US" smtClean="0"/>
              <a:t>1/31/2024</a:t>
            </a:fld>
            <a:endParaRPr lang="en-US"/>
          </a:p>
        </p:txBody>
      </p:sp>
      <p:sp>
        <p:nvSpPr>
          <p:cNvPr id="8" name="Footer Placeholder 7">
            <a:extLst>
              <a:ext uri="{FF2B5EF4-FFF2-40B4-BE49-F238E27FC236}">
                <a16:creationId xmlns:a16="http://schemas.microsoft.com/office/drawing/2014/main" id="{E1C3EF2F-A77B-3946-B748-1278FB5C42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68EB0-CFEA-0F4F-924E-7FA5E1762CD1}"/>
              </a:ext>
            </a:extLst>
          </p:cNvPr>
          <p:cNvSpPr>
            <a:spLocks noGrp="1"/>
          </p:cNvSpPr>
          <p:nvPr>
            <p:ph type="sldNum" sz="quarter" idx="12"/>
          </p:nvPr>
        </p:nvSpPr>
        <p:spPr/>
        <p:txBody>
          <a:bodyPr/>
          <a:lstStyle/>
          <a:p>
            <a:fld id="{41975840-A16D-5542-9C0B-2FDB35F5DD38}" type="slidenum">
              <a:rPr lang="en-US" smtClean="0"/>
              <a:t>‹#›</a:t>
            </a:fld>
            <a:endParaRPr lang="en-US"/>
          </a:p>
        </p:txBody>
      </p:sp>
    </p:spTree>
    <p:extLst>
      <p:ext uri="{BB962C8B-B14F-4D97-AF65-F5344CB8AC3E}">
        <p14:creationId xmlns:p14="http://schemas.microsoft.com/office/powerpoint/2010/main" val="6678371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9F70-26F6-CC46-A1EC-712E4B6299D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CD6040A-6F3A-D94C-A83B-7AEF44EA9238}"/>
              </a:ext>
            </a:extLst>
          </p:cNvPr>
          <p:cNvSpPr>
            <a:spLocks noGrp="1"/>
          </p:cNvSpPr>
          <p:nvPr>
            <p:ph type="dt" sz="half" idx="10"/>
          </p:nvPr>
        </p:nvSpPr>
        <p:spPr/>
        <p:txBody>
          <a:bodyPr/>
          <a:lstStyle/>
          <a:p>
            <a:fld id="{19B3A918-49C1-4A41-AAE2-ED628D79F10F}" type="datetimeFigureOut">
              <a:rPr lang="en-US" smtClean="0"/>
              <a:t>1/31/2024</a:t>
            </a:fld>
            <a:endParaRPr lang="en-US"/>
          </a:p>
        </p:txBody>
      </p:sp>
      <p:sp>
        <p:nvSpPr>
          <p:cNvPr id="4" name="Footer Placeholder 3">
            <a:extLst>
              <a:ext uri="{FF2B5EF4-FFF2-40B4-BE49-F238E27FC236}">
                <a16:creationId xmlns:a16="http://schemas.microsoft.com/office/drawing/2014/main" id="{51ED3BA3-5F6E-2840-B7C9-D19BD98018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0CDFC1-DB28-6C47-B926-FD2249C05ACA}"/>
              </a:ext>
            </a:extLst>
          </p:cNvPr>
          <p:cNvSpPr>
            <a:spLocks noGrp="1"/>
          </p:cNvSpPr>
          <p:nvPr>
            <p:ph type="sldNum" sz="quarter" idx="12"/>
          </p:nvPr>
        </p:nvSpPr>
        <p:spPr/>
        <p:txBody>
          <a:bodyPr/>
          <a:lstStyle/>
          <a:p>
            <a:fld id="{41975840-A16D-5542-9C0B-2FDB35F5DD38}" type="slidenum">
              <a:rPr lang="en-US" smtClean="0"/>
              <a:t>‹#›</a:t>
            </a:fld>
            <a:endParaRPr lang="en-US"/>
          </a:p>
        </p:txBody>
      </p:sp>
    </p:spTree>
    <p:extLst>
      <p:ext uri="{BB962C8B-B14F-4D97-AF65-F5344CB8AC3E}">
        <p14:creationId xmlns:p14="http://schemas.microsoft.com/office/powerpoint/2010/main" val="226685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5930D-62C5-7848-B2CE-B2E43429D114}"/>
              </a:ext>
            </a:extLst>
          </p:cNvPr>
          <p:cNvSpPr>
            <a:spLocks noGrp="1"/>
          </p:cNvSpPr>
          <p:nvPr>
            <p:ph type="dt" sz="half" idx="10"/>
          </p:nvPr>
        </p:nvSpPr>
        <p:spPr/>
        <p:txBody>
          <a:bodyPr/>
          <a:lstStyle/>
          <a:p>
            <a:fld id="{19B3A918-49C1-4A41-AAE2-ED628D79F10F}" type="datetimeFigureOut">
              <a:rPr lang="en-US" smtClean="0"/>
              <a:t>1/31/2024</a:t>
            </a:fld>
            <a:endParaRPr lang="en-US"/>
          </a:p>
        </p:txBody>
      </p:sp>
      <p:sp>
        <p:nvSpPr>
          <p:cNvPr id="3" name="Footer Placeholder 2">
            <a:extLst>
              <a:ext uri="{FF2B5EF4-FFF2-40B4-BE49-F238E27FC236}">
                <a16:creationId xmlns:a16="http://schemas.microsoft.com/office/drawing/2014/main" id="{6D910EFA-F20E-2E44-9099-3644FC733B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52BECC-62E6-B147-8E65-5BD31926C8E2}"/>
              </a:ext>
            </a:extLst>
          </p:cNvPr>
          <p:cNvSpPr>
            <a:spLocks noGrp="1"/>
          </p:cNvSpPr>
          <p:nvPr>
            <p:ph type="sldNum" sz="quarter" idx="12"/>
          </p:nvPr>
        </p:nvSpPr>
        <p:spPr/>
        <p:txBody>
          <a:bodyPr/>
          <a:lstStyle/>
          <a:p>
            <a:fld id="{41975840-A16D-5542-9C0B-2FDB35F5DD38}" type="slidenum">
              <a:rPr lang="en-US" smtClean="0"/>
              <a:t>‹#›</a:t>
            </a:fld>
            <a:endParaRPr lang="en-US"/>
          </a:p>
        </p:txBody>
      </p:sp>
    </p:spTree>
    <p:extLst>
      <p:ext uri="{BB962C8B-B14F-4D97-AF65-F5344CB8AC3E}">
        <p14:creationId xmlns:p14="http://schemas.microsoft.com/office/powerpoint/2010/main" val="254519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270A-B3D0-944C-AEFA-EE6C4E2CF8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2EC9AD3-3E7C-2C4D-9B15-1AA852A90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E7562C3-72B0-A34A-B091-F24ADA7F4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87204A-F3B5-A644-9587-CC21C9F3E017}"/>
              </a:ext>
            </a:extLst>
          </p:cNvPr>
          <p:cNvSpPr>
            <a:spLocks noGrp="1"/>
          </p:cNvSpPr>
          <p:nvPr>
            <p:ph type="dt" sz="half" idx="10"/>
          </p:nvPr>
        </p:nvSpPr>
        <p:spPr/>
        <p:txBody>
          <a:bodyPr/>
          <a:lstStyle/>
          <a:p>
            <a:fld id="{19B3A918-49C1-4A41-AAE2-ED628D79F10F}" type="datetimeFigureOut">
              <a:rPr lang="en-US" smtClean="0"/>
              <a:t>1/31/2024</a:t>
            </a:fld>
            <a:endParaRPr lang="en-US"/>
          </a:p>
        </p:txBody>
      </p:sp>
      <p:sp>
        <p:nvSpPr>
          <p:cNvPr id="6" name="Footer Placeholder 5">
            <a:extLst>
              <a:ext uri="{FF2B5EF4-FFF2-40B4-BE49-F238E27FC236}">
                <a16:creationId xmlns:a16="http://schemas.microsoft.com/office/drawing/2014/main" id="{8C826B8D-6723-4A4B-9740-E7F15583F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EFDA0-4237-4845-B6B7-1EC52DDDF403}"/>
              </a:ext>
            </a:extLst>
          </p:cNvPr>
          <p:cNvSpPr>
            <a:spLocks noGrp="1"/>
          </p:cNvSpPr>
          <p:nvPr>
            <p:ph type="sldNum" sz="quarter" idx="12"/>
          </p:nvPr>
        </p:nvSpPr>
        <p:spPr/>
        <p:txBody>
          <a:bodyPr/>
          <a:lstStyle/>
          <a:p>
            <a:fld id="{41975840-A16D-5542-9C0B-2FDB35F5DD38}" type="slidenum">
              <a:rPr lang="en-US" smtClean="0"/>
              <a:t>‹#›</a:t>
            </a:fld>
            <a:endParaRPr lang="en-US"/>
          </a:p>
        </p:txBody>
      </p:sp>
    </p:spTree>
    <p:extLst>
      <p:ext uri="{BB962C8B-B14F-4D97-AF65-F5344CB8AC3E}">
        <p14:creationId xmlns:p14="http://schemas.microsoft.com/office/powerpoint/2010/main" val="199310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A42C-2646-2B47-B34C-5CDDCC7C94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147B94B-5775-9941-8C23-191D719D5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34E0D8-4C32-094D-8BDC-DFEBA0B49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3239E5-2114-E943-A6EF-5E796FA39B9D}"/>
              </a:ext>
            </a:extLst>
          </p:cNvPr>
          <p:cNvSpPr>
            <a:spLocks noGrp="1"/>
          </p:cNvSpPr>
          <p:nvPr>
            <p:ph type="dt" sz="half" idx="10"/>
          </p:nvPr>
        </p:nvSpPr>
        <p:spPr/>
        <p:txBody>
          <a:bodyPr/>
          <a:lstStyle/>
          <a:p>
            <a:fld id="{19B3A918-49C1-4A41-AAE2-ED628D79F10F}" type="datetimeFigureOut">
              <a:rPr lang="en-US" smtClean="0"/>
              <a:t>1/31/2024</a:t>
            </a:fld>
            <a:endParaRPr lang="en-US"/>
          </a:p>
        </p:txBody>
      </p:sp>
      <p:sp>
        <p:nvSpPr>
          <p:cNvPr id="6" name="Footer Placeholder 5">
            <a:extLst>
              <a:ext uri="{FF2B5EF4-FFF2-40B4-BE49-F238E27FC236}">
                <a16:creationId xmlns:a16="http://schemas.microsoft.com/office/drawing/2014/main" id="{67E66496-5458-684A-A3AB-7C2464C5C3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FB503C-BCD0-5347-926D-3D689FB0CD48}"/>
              </a:ext>
            </a:extLst>
          </p:cNvPr>
          <p:cNvSpPr>
            <a:spLocks noGrp="1"/>
          </p:cNvSpPr>
          <p:nvPr>
            <p:ph type="sldNum" sz="quarter" idx="12"/>
          </p:nvPr>
        </p:nvSpPr>
        <p:spPr/>
        <p:txBody>
          <a:bodyPr/>
          <a:lstStyle/>
          <a:p>
            <a:fld id="{41975840-A16D-5542-9C0B-2FDB35F5DD38}" type="slidenum">
              <a:rPr lang="en-US" smtClean="0"/>
              <a:t>‹#›</a:t>
            </a:fld>
            <a:endParaRPr lang="en-US"/>
          </a:p>
        </p:txBody>
      </p:sp>
    </p:spTree>
    <p:extLst>
      <p:ext uri="{BB962C8B-B14F-4D97-AF65-F5344CB8AC3E}">
        <p14:creationId xmlns:p14="http://schemas.microsoft.com/office/powerpoint/2010/main" val="133283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F3836-EBD7-584D-AC85-B73A89E79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35CFA92-D5F3-1749-B209-B30F84970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B19860-C70B-4A49-BDF5-AC8D2BA63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3A918-49C1-4A41-AAE2-ED628D79F10F}" type="datetimeFigureOut">
              <a:rPr lang="en-US" smtClean="0"/>
              <a:t>1/31/2024</a:t>
            </a:fld>
            <a:endParaRPr lang="en-US"/>
          </a:p>
        </p:txBody>
      </p:sp>
      <p:sp>
        <p:nvSpPr>
          <p:cNvPr id="5" name="Footer Placeholder 4">
            <a:extLst>
              <a:ext uri="{FF2B5EF4-FFF2-40B4-BE49-F238E27FC236}">
                <a16:creationId xmlns:a16="http://schemas.microsoft.com/office/drawing/2014/main" id="{E7CA70D0-7F5E-FC49-BB30-FA5DF00EC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9A40D5-8973-F44F-9C4D-0A7FF2090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75840-A16D-5542-9C0B-2FDB35F5DD38}" type="slidenum">
              <a:rPr lang="en-US" smtClean="0"/>
              <a:t>‹#›</a:t>
            </a:fld>
            <a:endParaRPr lang="en-US"/>
          </a:p>
        </p:txBody>
      </p:sp>
    </p:spTree>
    <p:extLst>
      <p:ext uri="{BB962C8B-B14F-4D97-AF65-F5344CB8AC3E}">
        <p14:creationId xmlns:p14="http://schemas.microsoft.com/office/powerpoint/2010/main" val="2299164479"/>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www.cambsdeaf.org/" TargetMode="External"/><Relationship Id="rId2" Type="http://schemas.openxmlformats.org/officeDocument/2006/relationships/hyperlink" Target="mailto:Rachael.dance@cambsdeaf.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B990-CE41-2F49-B9FB-F273BF4D25C1}"/>
              </a:ext>
            </a:extLst>
          </p:cNvPr>
          <p:cNvSpPr>
            <a:spLocks noGrp="1"/>
          </p:cNvSpPr>
          <p:nvPr>
            <p:ph type="ctrTitle"/>
          </p:nvPr>
        </p:nvSpPr>
        <p:spPr>
          <a:xfrm>
            <a:off x="1230983" y="1126250"/>
            <a:ext cx="8067995" cy="3976102"/>
          </a:xfrm>
        </p:spPr>
        <p:txBody>
          <a:bodyPr>
            <a:normAutofit fontScale="90000"/>
          </a:bodyPr>
          <a:lstStyle/>
          <a:p>
            <a:r>
              <a:rPr lang="en-US" dirty="0"/>
              <a:t>Cambridgeshire Deaf Association</a:t>
            </a:r>
            <a:br>
              <a:rPr lang="en-US" dirty="0"/>
            </a:br>
            <a:r>
              <a:rPr lang="en-US" dirty="0"/>
              <a:t>IDVA Service for Deaf people</a:t>
            </a:r>
            <a:br>
              <a:rPr lang="en-US" dirty="0"/>
            </a:br>
            <a:endParaRPr lang="en-US" dirty="0"/>
          </a:p>
        </p:txBody>
      </p:sp>
      <p:pic>
        <p:nvPicPr>
          <p:cNvPr id="4" name="Content Placeholder 4">
            <a:extLst>
              <a:ext uri="{FF2B5EF4-FFF2-40B4-BE49-F238E27FC236}">
                <a16:creationId xmlns:a16="http://schemas.microsoft.com/office/drawing/2014/main" id="{6945642A-74AD-CA4B-9352-0398349CB5CD}"/>
              </a:ext>
            </a:extLst>
          </p:cNvPr>
          <p:cNvPicPr>
            <a:picLocks noChangeAspect="1"/>
          </p:cNvPicPr>
          <p:nvPr/>
        </p:nvPicPr>
        <p:blipFill rotWithShape="1">
          <a:blip r:embed="rId3"/>
          <a:srcRect l="80183"/>
          <a:stretch/>
        </p:blipFill>
        <p:spPr>
          <a:xfrm>
            <a:off x="9754827" y="0"/>
            <a:ext cx="2412380" cy="6858000"/>
          </a:xfrm>
          <a:prstGeom prst="rect">
            <a:avLst/>
          </a:prstGeom>
        </p:spPr>
      </p:pic>
      <p:sp>
        <p:nvSpPr>
          <p:cNvPr id="5" name="TextBox 4">
            <a:extLst>
              <a:ext uri="{FF2B5EF4-FFF2-40B4-BE49-F238E27FC236}">
                <a16:creationId xmlns:a16="http://schemas.microsoft.com/office/drawing/2014/main" id="{01B87B42-A203-1045-8684-45768C0306BE}"/>
              </a:ext>
            </a:extLst>
          </p:cNvPr>
          <p:cNvSpPr txBox="1"/>
          <p:nvPr/>
        </p:nvSpPr>
        <p:spPr>
          <a:xfrm>
            <a:off x="4710665" y="4819684"/>
            <a:ext cx="4588313" cy="1754326"/>
          </a:xfrm>
          <a:prstGeom prst="rect">
            <a:avLst/>
          </a:prstGeom>
          <a:noFill/>
        </p:spPr>
        <p:txBody>
          <a:bodyPr wrap="square" rtlCol="0">
            <a:spAutoFit/>
          </a:bodyPr>
          <a:lstStyle/>
          <a:p>
            <a:pPr algn="r"/>
            <a:r>
              <a:rPr lang="en-US" b="1" dirty="0"/>
              <a:t>Rachael Dance</a:t>
            </a:r>
          </a:p>
          <a:p>
            <a:pPr algn="r"/>
            <a:r>
              <a:rPr lang="en-US" i="1" dirty="0"/>
              <a:t>Registered Sign Language Interpreter</a:t>
            </a:r>
          </a:p>
          <a:p>
            <a:pPr algn="r"/>
            <a:r>
              <a:rPr lang="en-US" i="1" dirty="0"/>
              <a:t>Deafblind Advocate &amp; Interpreter</a:t>
            </a:r>
          </a:p>
          <a:p>
            <a:pPr algn="r"/>
            <a:r>
              <a:rPr lang="en-US" i="1" dirty="0"/>
              <a:t>Deaf Advocate</a:t>
            </a:r>
          </a:p>
          <a:p>
            <a:pPr algn="r"/>
            <a:r>
              <a:rPr lang="en-US" i="1" dirty="0"/>
              <a:t>Independent Deaf Domestic Violence Advisor</a:t>
            </a:r>
          </a:p>
          <a:p>
            <a:pPr algn="r"/>
            <a:endParaRPr lang="en-US" dirty="0"/>
          </a:p>
        </p:txBody>
      </p:sp>
      <p:pic>
        <p:nvPicPr>
          <p:cNvPr id="6" name="Picture 4" descr="CDA – Cambridgeshire Deaf Association">
            <a:extLst>
              <a:ext uri="{FF2B5EF4-FFF2-40B4-BE49-F238E27FC236}">
                <a16:creationId xmlns:a16="http://schemas.microsoft.com/office/drawing/2014/main" id="{B86ADF9E-802B-7094-D3AB-7F82B1A65E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7" t="3376" r="53005" b="-3822"/>
          <a:stretch/>
        </p:blipFill>
        <p:spPr bwMode="auto">
          <a:xfrm>
            <a:off x="267573" y="155237"/>
            <a:ext cx="1950720" cy="200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551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a:extLst>
              <a:ext uri="{FF2B5EF4-FFF2-40B4-BE49-F238E27FC236}">
                <a16:creationId xmlns:a16="http://schemas.microsoft.com/office/drawing/2014/main" id="{46157BA8-E66C-8145-89D3-83892D08C0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30" t="7433" r="17175" b="69966"/>
          <a:stretch/>
        </p:blipFill>
        <p:spPr bwMode="auto">
          <a:xfrm>
            <a:off x="484907" y="401782"/>
            <a:ext cx="9076053" cy="184265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D4377111-6E8E-D24B-80AB-83D04041DD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84" t="29032" r="4077" b="47944"/>
          <a:stretch/>
        </p:blipFill>
        <p:spPr bwMode="auto">
          <a:xfrm>
            <a:off x="535718" y="2303318"/>
            <a:ext cx="10419768" cy="184265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2DA93F30-65F5-944A-9828-E98B144F10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58" t="73582" r="43392" b="4469"/>
          <a:stretch/>
        </p:blipFill>
        <p:spPr bwMode="auto">
          <a:xfrm>
            <a:off x="484907" y="4232562"/>
            <a:ext cx="4732270" cy="184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98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1BCCA0-5DFD-954A-BA44-12FAD3B33718}"/>
              </a:ext>
            </a:extLst>
          </p:cNvPr>
          <p:cNvPicPr>
            <a:picLocks noChangeAspect="1"/>
          </p:cNvPicPr>
          <p:nvPr/>
        </p:nvPicPr>
        <p:blipFill rotWithShape="1">
          <a:blip r:embed="rId3"/>
          <a:srcRect b="66868"/>
          <a:stretch/>
        </p:blipFill>
        <p:spPr>
          <a:xfrm>
            <a:off x="157323" y="228600"/>
            <a:ext cx="7284777" cy="2725882"/>
          </a:xfrm>
          <a:prstGeom prst="rect">
            <a:avLst/>
          </a:prstGeom>
        </p:spPr>
      </p:pic>
      <p:pic>
        <p:nvPicPr>
          <p:cNvPr id="6" name="Picture 5">
            <a:extLst>
              <a:ext uri="{FF2B5EF4-FFF2-40B4-BE49-F238E27FC236}">
                <a16:creationId xmlns:a16="http://schemas.microsoft.com/office/drawing/2014/main" id="{9D4DF591-96F5-BF4E-964E-DAD5FFE1DD71}"/>
              </a:ext>
            </a:extLst>
          </p:cNvPr>
          <p:cNvPicPr>
            <a:picLocks noChangeAspect="1"/>
          </p:cNvPicPr>
          <p:nvPr/>
        </p:nvPicPr>
        <p:blipFill rotWithShape="1">
          <a:blip r:embed="rId3"/>
          <a:srcRect l="405" t="33232" r="35878" b="33232"/>
          <a:stretch/>
        </p:blipFill>
        <p:spPr>
          <a:xfrm>
            <a:off x="7448985" y="228600"/>
            <a:ext cx="4585691" cy="2725882"/>
          </a:xfrm>
          <a:prstGeom prst="rect">
            <a:avLst/>
          </a:prstGeom>
        </p:spPr>
      </p:pic>
      <p:pic>
        <p:nvPicPr>
          <p:cNvPr id="7" name="Picture 6">
            <a:extLst>
              <a:ext uri="{FF2B5EF4-FFF2-40B4-BE49-F238E27FC236}">
                <a16:creationId xmlns:a16="http://schemas.microsoft.com/office/drawing/2014/main" id="{2593F535-0076-3943-8E02-A32DF4EB584C}"/>
              </a:ext>
            </a:extLst>
          </p:cNvPr>
          <p:cNvPicPr>
            <a:picLocks noChangeAspect="1"/>
          </p:cNvPicPr>
          <p:nvPr/>
        </p:nvPicPr>
        <p:blipFill rotWithShape="1">
          <a:blip r:embed="rId3"/>
          <a:srcRect t="66465"/>
          <a:stretch/>
        </p:blipFill>
        <p:spPr>
          <a:xfrm>
            <a:off x="157323" y="3428999"/>
            <a:ext cx="7197006" cy="2725881"/>
          </a:xfrm>
          <a:prstGeom prst="rect">
            <a:avLst/>
          </a:prstGeom>
        </p:spPr>
      </p:pic>
      <p:pic>
        <p:nvPicPr>
          <p:cNvPr id="8" name="Picture 7">
            <a:extLst>
              <a:ext uri="{FF2B5EF4-FFF2-40B4-BE49-F238E27FC236}">
                <a16:creationId xmlns:a16="http://schemas.microsoft.com/office/drawing/2014/main" id="{2D88E716-DBC9-B147-96F1-7F4BED34C1D6}"/>
              </a:ext>
            </a:extLst>
          </p:cNvPr>
          <p:cNvPicPr>
            <a:picLocks noChangeAspect="1"/>
          </p:cNvPicPr>
          <p:nvPr/>
        </p:nvPicPr>
        <p:blipFill rotWithShape="1">
          <a:blip r:embed="rId3"/>
          <a:srcRect l="72628" t="32727" b="33737"/>
          <a:stretch/>
        </p:blipFill>
        <p:spPr>
          <a:xfrm>
            <a:off x="7470532" y="3127780"/>
            <a:ext cx="2187617" cy="3027100"/>
          </a:xfrm>
          <a:prstGeom prst="rect">
            <a:avLst/>
          </a:prstGeom>
        </p:spPr>
      </p:pic>
      <p:pic>
        <p:nvPicPr>
          <p:cNvPr id="14338" name="Picture 2" descr="angry anger cross temper bsl sign language deaf community ks12 Illustration">
            <a:extLst>
              <a:ext uri="{FF2B5EF4-FFF2-40B4-BE49-F238E27FC236}">
                <a16:creationId xmlns:a16="http://schemas.microsoft.com/office/drawing/2014/main" id="{CE0B47CD-E429-D84B-915E-A5FE67AAE5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918" r="38571"/>
          <a:stretch/>
        </p:blipFill>
        <p:spPr bwMode="auto">
          <a:xfrm>
            <a:off x="9989126" y="3071898"/>
            <a:ext cx="1607129" cy="35696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5A73A5A-5ECB-8748-8771-87BEA3F7D8C7}"/>
              </a:ext>
            </a:extLst>
          </p:cNvPr>
          <p:cNvSpPr txBox="1"/>
          <p:nvPr/>
        </p:nvSpPr>
        <p:spPr>
          <a:xfrm>
            <a:off x="11042072" y="5638801"/>
            <a:ext cx="734047" cy="369332"/>
          </a:xfrm>
          <a:prstGeom prst="rect">
            <a:avLst/>
          </a:prstGeom>
          <a:noFill/>
        </p:spPr>
        <p:txBody>
          <a:bodyPr wrap="none" rtlCol="0">
            <a:spAutoFit/>
          </a:bodyPr>
          <a:lstStyle/>
          <a:p>
            <a:r>
              <a:rPr lang="en-US" dirty="0"/>
              <a:t>Angry</a:t>
            </a:r>
          </a:p>
        </p:txBody>
      </p:sp>
    </p:spTree>
    <p:extLst>
      <p:ext uri="{BB962C8B-B14F-4D97-AF65-F5344CB8AC3E}">
        <p14:creationId xmlns:p14="http://schemas.microsoft.com/office/powerpoint/2010/main" val="394142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535F8E-8C17-F64F-9416-8012C23B15BE}"/>
              </a:ext>
            </a:extLst>
          </p:cNvPr>
          <p:cNvSpPr>
            <a:spLocks noGrp="1"/>
          </p:cNvSpPr>
          <p:nvPr>
            <p:ph type="title"/>
          </p:nvPr>
        </p:nvSpPr>
        <p:spPr>
          <a:xfrm>
            <a:off x="2800558" y="257159"/>
            <a:ext cx="4426527" cy="1325563"/>
          </a:xfrm>
        </p:spPr>
        <p:txBody>
          <a:bodyPr/>
          <a:lstStyle/>
          <a:p>
            <a:pPr algn="ctr"/>
            <a:r>
              <a:rPr lang="en-US" dirty="0"/>
              <a:t>Any Questions? </a:t>
            </a:r>
          </a:p>
        </p:txBody>
      </p:sp>
      <p:pic>
        <p:nvPicPr>
          <p:cNvPr id="15362" name="Picture 2" descr="BSL QUESTION SIGNS: Handy Mobi by Cath Smith">
            <a:extLst>
              <a:ext uri="{FF2B5EF4-FFF2-40B4-BE49-F238E27FC236}">
                <a16:creationId xmlns:a16="http://schemas.microsoft.com/office/drawing/2014/main" id="{4100029B-29CE-4D42-8AAC-9045F12554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91" t="24364" r="20545" b="9309"/>
          <a:stretch/>
        </p:blipFill>
        <p:spPr bwMode="auto">
          <a:xfrm>
            <a:off x="3122675" y="1628442"/>
            <a:ext cx="3782291" cy="4211783"/>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4">
            <a:extLst>
              <a:ext uri="{FF2B5EF4-FFF2-40B4-BE49-F238E27FC236}">
                <a16:creationId xmlns:a16="http://schemas.microsoft.com/office/drawing/2014/main" id="{AD7CA454-0341-CE4A-9F93-6E3CCD6024CC}"/>
              </a:ext>
            </a:extLst>
          </p:cNvPr>
          <p:cNvPicPr>
            <a:picLocks noChangeAspect="1"/>
          </p:cNvPicPr>
          <p:nvPr/>
        </p:nvPicPr>
        <p:blipFill rotWithShape="1">
          <a:blip r:embed="rId4"/>
          <a:srcRect l="80183"/>
          <a:stretch/>
        </p:blipFill>
        <p:spPr>
          <a:xfrm>
            <a:off x="9779620" y="0"/>
            <a:ext cx="2412380" cy="6858000"/>
          </a:xfrm>
          <a:prstGeom prst="rect">
            <a:avLst/>
          </a:prstGeom>
        </p:spPr>
      </p:pic>
    </p:spTree>
    <p:extLst>
      <p:ext uri="{BB962C8B-B14F-4D97-AF65-F5344CB8AC3E}">
        <p14:creationId xmlns:p14="http://schemas.microsoft.com/office/powerpoint/2010/main" val="8563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6D41-2F0D-0B01-834A-B368CE8B76A8}"/>
              </a:ext>
            </a:extLst>
          </p:cNvPr>
          <p:cNvSpPr>
            <a:spLocks noGrp="1"/>
          </p:cNvSpPr>
          <p:nvPr>
            <p:ph type="title"/>
          </p:nvPr>
        </p:nvSpPr>
        <p:spPr/>
        <p:txBody>
          <a:bodyPr/>
          <a:lstStyle/>
          <a:p>
            <a:r>
              <a:rPr lang="en-US" dirty="0"/>
              <a:t>Contact Details/ Referrals: </a:t>
            </a:r>
          </a:p>
        </p:txBody>
      </p:sp>
      <p:sp>
        <p:nvSpPr>
          <p:cNvPr id="3" name="Content Placeholder 2">
            <a:extLst>
              <a:ext uri="{FF2B5EF4-FFF2-40B4-BE49-F238E27FC236}">
                <a16:creationId xmlns:a16="http://schemas.microsoft.com/office/drawing/2014/main" id="{95A07C09-FDA3-D5FE-22C5-77F8C58012B8}"/>
              </a:ext>
            </a:extLst>
          </p:cNvPr>
          <p:cNvSpPr>
            <a:spLocks noGrp="1"/>
          </p:cNvSpPr>
          <p:nvPr>
            <p:ph idx="1"/>
          </p:nvPr>
        </p:nvSpPr>
        <p:spPr/>
        <p:txBody>
          <a:bodyPr/>
          <a:lstStyle/>
          <a:p>
            <a:r>
              <a:rPr lang="en-US" dirty="0">
                <a:hlinkClick r:id="rId2"/>
              </a:rPr>
              <a:t>Rachael.dance@cambsdeaf.org</a:t>
            </a:r>
            <a:endParaRPr lang="en-US" dirty="0"/>
          </a:p>
          <a:p>
            <a:r>
              <a:rPr lang="en-US" dirty="0">
                <a:hlinkClick r:id="rId3"/>
              </a:rPr>
              <a:t>www.cambsdeaf.org</a:t>
            </a:r>
            <a:r>
              <a:rPr lang="en-US" dirty="0"/>
              <a:t> &gt; Get Support &gt; Advocacy &amp; Casework</a:t>
            </a:r>
          </a:p>
          <a:p>
            <a:pPr marL="0" indent="0">
              <a:buNone/>
            </a:pPr>
            <a:r>
              <a:rPr lang="en-US" dirty="0"/>
              <a:t>(Contact Line – Domestic abuse support or Advocacy meeting) </a:t>
            </a:r>
          </a:p>
          <a:p>
            <a:pPr marL="0" indent="0">
              <a:buNone/>
            </a:pPr>
            <a:endParaRPr lang="en-US" dirty="0"/>
          </a:p>
          <a:p>
            <a:pPr marL="0" indent="0">
              <a:buNone/>
            </a:pPr>
            <a:r>
              <a:rPr lang="en-US" dirty="0"/>
              <a:t>07387 266153 (My direct number) </a:t>
            </a:r>
          </a:p>
          <a:p>
            <a:pPr marL="0" indent="0">
              <a:buNone/>
            </a:pPr>
            <a:r>
              <a:rPr lang="en-US" dirty="0"/>
              <a:t>07429 231230 (Duty Text Number) </a:t>
            </a:r>
          </a:p>
        </p:txBody>
      </p:sp>
    </p:spTree>
    <p:extLst>
      <p:ext uri="{BB962C8B-B14F-4D97-AF65-F5344CB8AC3E}">
        <p14:creationId xmlns:p14="http://schemas.microsoft.com/office/powerpoint/2010/main" val="260657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Deaf">
            <a:extLst>
              <a:ext uri="{FF2B5EF4-FFF2-40B4-BE49-F238E27FC236}">
                <a16:creationId xmlns:a16="http://schemas.microsoft.com/office/drawing/2014/main" id="{5DEF107C-C3A6-4C49-957C-B11AFECC0F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400" y="469024"/>
            <a:ext cx="914400" cy="914400"/>
          </a:xfrm>
          <a:prstGeom prst="rect">
            <a:avLst/>
          </a:prstGeom>
        </p:spPr>
      </p:pic>
      <p:sp>
        <p:nvSpPr>
          <p:cNvPr id="12" name="TextBox 11">
            <a:extLst>
              <a:ext uri="{FF2B5EF4-FFF2-40B4-BE49-F238E27FC236}">
                <a16:creationId xmlns:a16="http://schemas.microsoft.com/office/drawing/2014/main" id="{050DAB1B-821F-CE41-94BA-06C1E9B04C10}"/>
              </a:ext>
            </a:extLst>
          </p:cNvPr>
          <p:cNvSpPr txBox="1"/>
          <p:nvPr/>
        </p:nvSpPr>
        <p:spPr>
          <a:xfrm>
            <a:off x="1826174" y="560054"/>
            <a:ext cx="7071231" cy="1015663"/>
          </a:xfrm>
          <a:prstGeom prst="rect">
            <a:avLst/>
          </a:prstGeom>
          <a:noFill/>
        </p:spPr>
        <p:txBody>
          <a:bodyPr wrap="none" rtlCol="0">
            <a:spAutoFit/>
          </a:bodyPr>
          <a:lstStyle/>
          <a:p>
            <a:r>
              <a:rPr lang="en-US" sz="2000" dirty="0"/>
              <a:t>1 in 6 people across the UK are affected by some level of Deafness</a:t>
            </a:r>
          </a:p>
          <a:p>
            <a:endParaRPr lang="en-US" sz="2000" dirty="0"/>
          </a:p>
          <a:p>
            <a:r>
              <a:rPr lang="en-US" sz="2000" dirty="0"/>
              <a:t>This equates to 11million people</a:t>
            </a:r>
          </a:p>
        </p:txBody>
      </p:sp>
      <p:pic>
        <p:nvPicPr>
          <p:cNvPr id="14" name="Graphic 13" descr="Sign Language">
            <a:extLst>
              <a:ext uri="{FF2B5EF4-FFF2-40B4-BE49-F238E27FC236}">
                <a16:creationId xmlns:a16="http://schemas.microsoft.com/office/drawing/2014/main" id="{5DB8B0B3-62AE-A146-B85B-7A476A6C11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518" y="2110054"/>
            <a:ext cx="1080655" cy="1080655"/>
          </a:xfrm>
          <a:prstGeom prst="rect">
            <a:avLst/>
          </a:prstGeom>
        </p:spPr>
      </p:pic>
      <p:sp>
        <p:nvSpPr>
          <p:cNvPr id="15" name="TextBox 14">
            <a:extLst>
              <a:ext uri="{FF2B5EF4-FFF2-40B4-BE49-F238E27FC236}">
                <a16:creationId xmlns:a16="http://schemas.microsoft.com/office/drawing/2014/main" id="{8F9940D2-EB0B-8A46-A0A0-6006D300CD4A}"/>
              </a:ext>
            </a:extLst>
          </p:cNvPr>
          <p:cNvSpPr txBox="1"/>
          <p:nvPr/>
        </p:nvSpPr>
        <p:spPr>
          <a:xfrm>
            <a:off x="1826173" y="2235692"/>
            <a:ext cx="6894260" cy="1015663"/>
          </a:xfrm>
          <a:prstGeom prst="rect">
            <a:avLst/>
          </a:prstGeom>
          <a:noFill/>
        </p:spPr>
        <p:txBody>
          <a:bodyPr wrap="none" rtlCol="0">
            <a:spAutoFit/>
          </a:bodyPr>
          <a:lstStyle/>
          <a:p>
            <a:r>
              <a:rPr lang="en-US" sz="2000" dirty="0"/>
              <a:t>Almost 5 million of these people are of working age</a:t>
            </a:r>
          </a:p>
          <a:p>
            <a:endParaRPr lang="en-US" sz="2000" dirty="0"/>
          </a:p>
          <a:p>
            <a:r>
              <a:rPr lang="en-US" sz="2000" dirty="0"/>
              <a:t>2/3 of people feel isolated at work due to not being able to hear.</a:t>
            </a:r>
          </a:p>
        </p:txBody>
      </p:sp>
      <p:pic>
        <p:nvPicPr>
          <p:cNvPr id="17" name="Graphic 16" descr="Deaf">
            <a:extLst>
              <a:ext uri="{FF2B5EF4-FFF2-40B4-BE49-F238E27FC236}">
                <a16:creationId xmlns:a16="http://schemas.microsoft.com/office/drawing/2014/main" id="{6F8A0F28-AC26-9C4C-A7A2-93785C9B38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518" y="3837789"/>
            <a:ext cx="1080654" cy="1080654"/>
          </a:xfrm>
          <a:prstGeom prst="rect">
            <a:avLst/>
          </a:prstGeom>
        </p:spPr>
      </p:pic>
      <p:sp>
        <p:nvSpPr>
          <p:cNvPr id="18" name="TextBox 17">
            <a:extLst>
              <a:ext uri="{FF2B5EF4-FFF2-40B4-BE49-F238E27FC236}">
                <a16:creationId xmlns:a16="http://schemas.microsoft.com/office/drawing/2014/main" id="{3413DA21-C666-164A-BA5B-88FCE1C5A070}"/>
              </a:ext>
            </a:extLst>
          </p:cNvPr>
          <p:cNvSpPr txBox="1"/>
          <p:nvPr/>
        </p:nvSpPr>
        <p:spPr>
          <a:xfrm>
            <a:off x="1826172" y="4082352"/>
            <a:ext cx="5117363" cy="400110"/>
          </a:xfrm>
          <a:prstGeom prst="rect">
            <a:avLst/>
          </a:prstGeom>
          <a:noFill/>
        </p:spPr>
        <p:txBody>
          <a:bodyPr wrap="none" rtlCol="0">
            <a:spAutoFit/>
          </a:bodyPr>
          <a:lstStyle/>
          <a:p>
            <a:r>
              <a:rPr lang="en-US" sz="2000" dirty="0"/>
              <a:t>2 Million people in the UK are hearing aid users</a:t>
            </a:r>
          </a:p>
        </p:txBody>
      </p:sp>
      <p:pic>
        <p:nvPicPr>
          <p:cNvPr id="21" name="Graphic 20" descr="Sign Language">
            <a:extLst>
              <a:ext uri="{FF2B5EF4-FFF2-40B4-BE49-F238E27FC236}">
                <a16:creationId xmlns:a16="http://schemas.microsoft.com/office/drawing/2014/main" id="{6CF0A257-AC8C-E040-A5DF-1F362B6D8B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6973" y="5308321"/>
            <a:ext cx="1080655" cy="1080655"/>
          </a:xfrm>
          <a:prstGeom prst="rect">
            <a:avLst/>
          </a:prstGeom>
        </p:spPr>
      </p:pic>
      <p:sp>
        <p:nvSpPr>
          <p:cNvPr id="19" name="TextBox 18">
            <a:extLst>
              <a:ext uri="{FF2B5EF4-FFF2-40B4-BE49-F238E27FC236}">
                <a16:creationId xmlns:a16="http://schemas.microsoft.com/office/drawing/2014/main" id="{8C1FBF07-955F-1B49-BD41-E3848BF66F30}"/>
              </a:ext>
            </a:extLst>
          </p:cNvPr>
          <p:cNvSpPr txBox="1"/>
          <p:nvPr/>
        </p:nvSpPr>
        <p:spPr>
          <a:xfrm>
            <a:off x="1826172" y="5562965"/>
            <a:ext cx="6398546" cy="1015663"/>
          </a:xfrm>
          <a:prstGeom prst="rect">
            <a:avLst/>
          </a:prstGeom>
          <a:noFill/>
        </p:spPr>
        <p:txBody>
          <a:bodyPr wrap="none" rtlCol="0">
            <a:spAutoFit/>
          </a:bodyPr>
          <a:lstStyle/>
          <a:p>
            <a:r>
              <a:rPr lang="en-US" sz="2000" dirty="0"/>
              <a:t>Roughly 151,000 people in the UK use British Sign Language</a:t>
            </a:r>
          </a:p>
          <a:p>
            <a:r>
              <a:rPr lang="en-US" sz="2000" dirty="0"/>
              <a:t>Not including Interpreters, translators etc.</a:t>
            </a:r>
          </a:p>
          <a:p>
            <a:endParaRPr lang="en-US" sz="2000" dirty="0"/>
          </a:p>
        </p:txBody>
      </p:sp>
      <p:pic>
        <p:nvPicPr>
          <p:cNvPr id="23" name="Content Placeholder 4">
            <a:extLst>
              <a:ext uri="{FF2B5EF4-FFF2-40B4-BE49-F238E27FC236}">
                <a16:creationId xmlns:a16="http://schemas.microsoft.com/office/drawing/2014/main" id="{24525EA9-3325-A046-9472-E9C9F5DFAAB9}"/>
              </a:ext>
            </a:extLst>
          </p:cNvPr>
          <p:cNvPicPr>
            <a:picLocks noGrp="1" noChangeAspect="1"/>
          </p:cNvPicPr>
          <p:nvPr>
            <p:ph idx="1"/>
          </p:nvPr>
        </p:nvPicPr>
        <p:blipFill rotWithShape="1">
          <a:blip r:embed="rId7"/>
          <a:srcRect l="80183"/>
          <a:stretch/>
        </p:blipFill>
        <p:spPr>
          <a:xfrm>
            <a:off x="9779620" y="0"/>
            <a:ext cx="2412380" cy="6858000"/>
          </a:xfrm>
        </p:spPr>
      </p:pic>
    </p:spTree>
    <p:extLst>
      <p:ext uri="{BB962C8B-B14F-4D97-AF65-F5344CB8AC3E}">
        <p14:creationId xmlns:p14="http://schemas.microsoft.com/office/powerpoint/2010/main" val="411267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592E-F69B-3613-D7C7-B0E0F28F3787}"/>
              </a:ext>
            </a:extLst>
          </p:cNvPr>
          <p:cNvSpPr>
            <a:spLocks noGrp="1"/>
          </p:cNvSpPr>
          <p:nvPr>
            <p:ph type="title"/>
          </p:nvPr>
        </p:nvSpPr>
        <p:spPr>
          <a:xfrm>
            <a:off x="1455267" y="233161"/>
            <a:ext cx="5257800" cy="1325563"/>
          </a:xfrm>
        </p:spPr>
        <p:txBody>
          <a:bodyPr/>
          <a:lstStyle/>
          <a:p>
            <a:r>
              <a:rPr lang="en-US" b="1" dirty="0"/>
              <a:t>Our Service and Team</a:t>
            </a:r>
          </a:p>
        </p:txBody>
      </p:sp>
      <p:pic>
        <p:nvPicPr>
          <p:cNvPr id="1026" name="Picture 2" descr="Profile photo for Rachael">
            <a:extLst>
              <a:ext uri="{FF2B5EF4-FFF2-40B4-BE49-F238E27FC236}">
                <a16:creationId xmlns:a16="http://schemas.microsoft.com/office/drawing/2014/main" id="{E286BCC5-7B47-2AD6-D25C-77C47E244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3" y="2354733"/>
            <a:ext cx="3113180" cy="31131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e photo for Emma McAllister">
            <a:extLst>
              <a:ext uri="{FF2B5EF4-FFF2-40B4-BE49-F238E27FC236}">
                <a16:creationId xmlns:a16="http://schemas.microsoft.com/office/drawing/2014/main" id="{38BF70E9-F9C8-E57F-47DE-DE017F935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048" y="625291"/>
            <a:ext cx="3113180" cy="31131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A2CB69-020D-CE51-2E9C-070CC4E7F816}"/>
              </a:ext>
            </a:extLst>
          </p:cNvPr>
          <p:cNvSpPr txBox="1"/>
          <p:nvPr/>
        </p:nvSpPr>
        <p:spPr>
          <a:xfrm>
            <a:off x="3922803" y="1811837"/>
            <a:ext cx="2790264" cy="4524315"/>
          </a:xfrm>
          <a:prstGeom prst="rect">
            <a:avLst/>
          </a:prstGeom>
          <a:noFill/>
        </p:spPr>
        <p:txBody>
          <a:bodyPr wrap="square" rtlCol="0">
            <a:spAutoFit/>
          </a:bodyPr>
          <a:lstStyle/>
          <a:p>
            <a:r>
              <a:rPr lang="en-US" sz="2400" b="1" dirty="0"/>
              <a:t>Rachael</a:t>
            </a:r>
          </a:p>
          <a:p>
            <a:endParaRPr lang="en-US" sz="2400" dirty="0"/>
          </a:p>
          <a:p>
            <a:r>
              <a:rPr lang="en-US" sz="2400" dirty="0"/>
              <a:t>Service Manager</a:t>
            </a:r>
          </a:p>
          <a:p>
            <a:r>
              <a:rPr lang="en-US" sz="2400" dirty="0"/>
              <a:t>Qualified IDVA</a:t>
            </a:r>
          </a:p>
          <a:p>
            <a:endParaRPr lang="en-US" sz="2400" dirty="0"/>
          </a:p>
          <a:p>
            <a:r>
              <a:rPr lang="en-US" sz="2400" dirty="0"/>
              <a:t>Qualified Advocate (Care Act) </a:t>
            </a:r>
          </a:p>
          <a:p>
            <a:endParaRPr lang="en-US" sz="2400" dirty="0"/>
          </a:p>
          <a:p>
            <a:r>
              <a:rPr lang="en-US" sz="2400" dirty="0"/>
              <a:t>Qualified IDVA</a:t>
            </a:r>
          </a:p>
          <a:p>
            <a:endParaRPr lang="en-US" sz="2400" dirty="0"/>
          </a:p>
          <a:p>
            <a:r>
              <a:rPr lang="en-US" sz="2400" dirty="0"/>
              <a:t>Freedom Program Facilitator</a:t>
            </a:r>
          </a:p>
        </p:txBody>
      </p:sp>
      <p:sp>
        <p:nvSpPr>
          <p:cNvPr id="5" name="TextBox 4">
            <a:extLst>
              <a:ext uri="{FF2B5EF4-FFF2-40B4-BE49-F238E27FC236}">
                <a16:creationId xmlns:a16="http://schemas.microsoft.com/office/drawing/2014/main" id="{97F0269A-2316-12C9-4E4B-2AF5D587C654}"/>
              </a:ext>
            </a:extLst>
          </p:cNvPr>
          <p:cNvSpPr txBox="1"/>
          <p:nvPr/>
        </p:nvSpPr>
        <p:spPr>
          <a:xfrm>
            <a:off x="7765220" y="3738471"/>
            <a:ext cx="3532835" cy="2677656"/>
          </a:xfrm>
          <a:prstGeom prst="rect">
            <a:avLst/>
          </a:prstGeom>
          <a:noFill/>
        </p:spPr>
        <p:txBody>
          <a:bodyPr wrap="square" rtlCol="0">
            <a:spAutoFit/>
          </a:bodyPr>
          <a:lstStyle/>
          <a:p>
            <a:pPr algn="ctr"/>
            <a:r>
              <a:rPr lang="en-US" sz="2400" b="1" dirty="0"/>
              <a:t>Emma</a:t>
            </a:r>
          </a:p>
          <a:p>
            <a:pPr algn="ctr"/>
            <a:r>
              <a:rPr lang="en-US" sz="2400" dirty="0"/>
              <a:t>Native BSL User, Profoundly Deaf</a:t>
            </a:r>
          </a:p>
          <a:p>
            <a:pPr algn="ctr"/>
            <a:endParaRPr lang="en-US" sz="2400" dirty="0"/>
          </a:p>
          <a:p>
            <a:pPr algn="ctr"/>
            <a:r>
              <a:rPr lang="en-US" sz="2400" dirty="0"/>
              <a:t>Training Advocate </a:t>
            </a:r>
          </a:p>
          <a:p>
            <a:pPr algn="ctr"/>
            <a:endParaRPr lang="en-US" sz="2400" dirty="0"/>
          </a:p>
          <a:p>
            <a:pPr algn="ctr"/>
            <a:r>
              <a:rPr lang="en-US" sz="2400" dirty="0"/>
              <a:t>Qualified </a:t>
            </a:r>
            <a:r>
              <a:rPr lang="en-US" sz="2000" dirty="0"/>
              <a:t>IDVA</a:t>
            </a:r>
          </a:p>
        </p:txBody>
      </p:sp>
    </p:spTree>
    <p:extLst>
      <p:ext uri="{BB962C8B-B14F-4D97-AF65-F5344CB8AC3E}">
        <p14:creationId xmlns:p14="http://schemas.microsoft.com/office/powerpoint/2010/main" val="249308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atistics demonstrating the different risks faced by disabled people experiencing domestic abuse">
            <a:extLst>
              <a:ext uri="{FF2B5EF4-FFF2-40B4-BE49-F238E27FC236}">
                <a16:creationId xmlns:a16="http://schemas.microsoft.com/office/drawing/2014/main" id="{B2BBC286-C489-B84D-B722-3BC9D7B43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56" y="72284"/>
            <a:ext cx="11725887" cy="671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4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F5F0-6834-8646-B83B-64262D9504AC}"/>
              </a:ext>
            </a:extLst>
          </p:cNvPr>
          <p:cNvSpPr>
            <a:spLocks noGrp="1"/>
          </p:cNvSpPr>
          <p:nvPr>
            <p:ph type="title"/>
          </p:nvPr>
        </p:nvSpPr>
        <p:spPr>
          <a:xfrm>
            <a:off x="184569" y="1985311"/>
            <a:ext cx="12007431" cy="2393526"/>
          </a:xfrm>
        </p:spPr>
        <p:txBody>
          <a:bodyPr>
            <a:normAutofit/>
          </a:bodyPr>
          <a:lstStyle/>
          <a:p>
            <a:pPr algn="ctr"/>
            <a:r>
              <a:rPr lang="en-GB" sz="6600" dirty="0">
                <a:latin typeface="ACADEMY ENGRAVED LET PLAIN:1.0" panose="02000000000000000000" pitchFamily="2" charset="0"/>
              </a:rPr>
              <a:t>“</a:t>
            </a:r>
            <a:r>
              <a:rPr lang="en-GB" sz="3600" b="1" dirty="0"/>
              <a:t>Deaf women are at twice the risk of being abused and getting support is 4 times more difficult</a:t>
            </a:r>
            <a:r>
              <a:rPr lang="en-GB" sz="3600" dirty="0"/>
              <a:t>. </a:t>
            </a:r>
            <a:r>
              <a:rPr lang="en-GB" sz="2000" dirty="0"/>
              <a:t>  </a:t>
            </a:r>
            <a:r>
              <a:rPr lang="en-GB" sz="6600" dirty="0">
                <a:latin typeface="ACADEMY ENGRAVED LET PLAIN:1.0" panose="02000000000000000000" pitchFamily="2" charset="0"/>
              </a:rPr>
              <a:t>”</a:t>
            </a:r>
            <a:endParaRPr lang="en-US" dirty="0">
              <a:latin typeface="ACADEMY ENGRAVED LET PLAIN:1.0" panose="02000000000000000000" pitchFamily="2" charset="0"/>
            </a:endParaRPr>
          </a:p>
        </p:txBody>
      </p:sp>
      <p:sp>
        <p:nvSpPr>
          <p:cNvPr id="5" name="TextBox 4">
            <a:extLst>
              <a:ext uri="{FF2B5EF4-FFF2-40B4-BE49-F238E27FC236}">
                <a16:creationId xmlns:a16="http://schemas.microsoft.com/office/drawing/2014/main" id="{6B81EF33-F5C9-CF42-BD1B-D793EABED361}"/>
              </a:ext>
            </a:extLst>
          </p:cNvPr>
          <p:cNvSpPr txBox="1"/>
          <p:nvPr/>
        </p:nvSpPr>
        <p:spPr>
          <a:xfrm>
            <a:off x="8083653" y="6052344"/>
            <a:ext cx="4366341" cy="646331"/>
          </a:xfrm>
          <a:prstGeom prst="rect">
            <a:avLst/>
          </a:prstGeom>
          <a:noFill/>
        </p:spPr>
        <p:txBody>
          <a:bodyPr wrap="square">
            <a:spAutoFit/>
          </a:bodyPr>
          <a:lstStyle/>
          <a:p>
            <a:r>
              <a:rPr lang="en-US" dirty="0">
                <a:solidFill>
                  <a:schemeClr val="bg1">
                    <a:lumMod val="65000"/>
                  </a:schemeClr>
                </a:solidFill>
              </a:rPr>
              <a:t>https://</a:t>
            </a:r>
            <a:r>
              <a:rPr lang="en-US" dirty="0" err="1">
                <a:solidFill>
                  <a:schemeClr val="bg1">
                    <a:lumMod val="65000"/>
                  </a:schemeClr>
                </a:solidFill>
              </a:rPr>
              <a:t>signhealth.org.uk</a:t>
            </a:r>
            <a:r>
              <a:rPr lang="en-US" dirty="0">
                <a:solidFill>
                  <a:schemeClr val="bg1">
                    <a:lumMod val="65000"/>
                  </a:schemeClr>
                </a:solidFill>
              </a:rPr>
              <a:t>/for-professionals/domestic-abuse-service/</a:t>
            </a:r>
          </a:p>
        </p:txBody>
      </p:sp>
      <p:sp>
        <p:nvSpPr>
          <p:cNvPr id="6" name="TextBox 5">
            <a:extLst>
              <a:ext uri="{FF2B5EF4-FFF2-40B4-BE49-F238E27FC236}">
                <a16:creationId xmlns:a16="http://schemas.microsoft.com/office/drawing/2014/main" id="{4433181C-D9FA-0448-B4FF-C3E34A1AA214}"/>
              </a:ext>
            </a:extLst>
          </p:cNvPr>
          <p:cNvSpPr txBox="1"/>
          <p:nvPr/>
        </p:nvSpPr>
        <p:spPr>
          <a:xfrm>
            <a:off x="743950" y="604251"/>
            <a:ext cx="4553234" cy="338554"/>
          </a:xfrm>
          <a:prstGeom prst="rect">
            <a:avLst/>
          </a:prstGeom>
          <a:noFill/>
        </p:spPr>
        <p:txBody>
          <a:bodyPr wrap="none" rtlCol="0">
            <a:spAutoFit/>
          </a:bodyPr>
          <a:lstStyle/>
          <a:p>
            <a:r>
              <a:rPr lang="en-US" sz="1600" b="1" dirty="0">
                <a:solidFill>
                  <a:srgbClr val="C00000"/>
                </a:solidFill>
              </a:rPr>
              <a:t>“He’s my husband so I have to have sex with him…”</a:t>
            </a:r>
          </a:p>
        </p:txBody>
      </p:sp>
      <p:sp>
        <p:nvSpPr>
          <p:cNvPr id="7" name="TextBox 6">
            <a:extLst>
              <a:ext uri="{FF2B5EF4-FFF2-40B4-BE49-F238E27FC236}">
                <a16:creationId xmlns:a16="http://schemas.microsoft.com/office/drawing/2014/main" id="{ADF6C2A8-4027-E142-B8B7-53E34AD84992}"/>
              </a:ext>
            </a:extLst>
          </p:cNvPr>
          <p:cNvSpPr txBox="1"/>
          <p:nvPr/>
        </p:nvSpPr>
        <p:spPr>
          <a:xfrm>
            <a:off x="6929897" y="508188"/>
            <a:ext cx="5074787" cy="338554"/>
          </a:xfrm>
          <a:prstGeom prst="rect">
            <a:avLst/>
          </a:prstGeom>
          <a:noFill/>
        </p:spPr>
        <p:txBody>
          <a:bodyPr wrap="none" rtlCol="0">
            <a:spAutoFit/>
          </a:bodyPr>
          <a:lstStyle/>
          <a:p>
            <a:r>
              <a:rPr lang="en-US" sz="1600" b="1" dirty="0">
                <a:solidFill>
                  <a:srgbClr val="C00000"/>
                </a:solidFill>
              </a:rPr>
              <a:t>“It’s not really rape, just forced me to have sex with him” </a:t>
            </a:r>
          </a:p>
        </p:txBody>
      </p:sp>
      <p:sp>
        <p:nvSpPr>
          <p:cNvPr id="8" name="TextBox 7">
            <a:extLst>
              <a:ext uri="{FF2B5EF4-FFF2-40B4-BE49-F238E27FC236}">
                <a16:creationId xmlns:a16="http://schemas.microsoft.com/office/drawing/2014/main" id="{605222DA-8DBF-8E45-85CA-08E9FC9DB62A}"/>
              </a:ext>
            </a:extLst>
          </p:cNvPr>
          <p:cNvSpPr txBox="1"/>
          <p:nvPr/>
        </p:nvSpPr>
        <p:spPr>
          <a:xfrm>
            <a:off x="4745175" y="5649074"/>
            <a:ext cx="6676956" cy="338554"/>
          </a:xfrm>
          <a:prstGeom prst="rect">
            <a:avLst/>
          </a:prstGeom>
          <a:noFill/>
        </p:spPr>
        <p:txBody>
          <a:bodyPr wrap="none" rtlCol="0">
            <a:spAutoFit/>
          </a:bodyPr>
          <a:lstStyle/>
          <a:p>
            <a:r>
              <a:rPr lang="en-US" sz="1600" b="1" dirty="0">
                <a:solidFill>
                  <a:srgbClr val="C00000"/>
                </a:solidFill>
              </a:rPr>
              <a:t>“She’s looking after me because she told me I can’t work because I’m Deaf…”</a:t>
            </a:r>
          </a:p>
        </p:txBody>
      </p:sp>
      <p:sp>
        <p:nvSpPr>
          <p:cNvPr id="9" name="TextBox 8">
            <a:extLst>
              <a:ext uri="{FF2B5EF4-FFF2-40B4-BE49-F238E27FC236}">
                <a16:creationId xmlns:a16="http://schemas.microsoft.com/office/drawing/2014/main" id="{58292562-08D5-3441-954F-C15EE8A52C90}"/>
              </a:ext>
            </a:extLst>
          </p:cNvPr>
          <p:cNvSpPr txBox="1"/>
          <p:nvPr/>
        </p:nvSpPr>
        <p:spPr>
          <a:xfrm>
            <a:off x="7182167" y="4013981"/>
            <a:ext cx="5009833" cy="923330"/>
          </a:xfrm>
          <a:prstGeom prst="rect">
            <a:avLst/>
          </a:prstGeom>
          <a:noFill/>
        </p:spPr>
        <p:txBody>
          <a:bodyPr wrap="none" rtlCol="0">
            <a:spAutoFit/>
          </a:bodyPr>
          <a:lstStyle/>
          <a:p>
            <a:pPr algn="ctr"/>
            <a:r>
              <a:rPr lang="en-US" b="1" dirty="0">
                <a:solidFill>
                  <a:srgbClr val="C00000"/>
                </a:solidFill>
              </a:rPr>
              <a:t>“My Family really liked him. </a:t>
            </a:r>
          </a:p>
          <a:p>
            <a:pPr algn="ctr"/>
            <a:r>
              <a:rPr lang="en-US" b="1" dirty="0">
                <a:solidFill>
                  <a:srgbClr val="C00000"/>
                </a:solidFill>
              </a:rPr>
              <a:t>They told me I wouldn’t find another hearing man </a:t>
            </a:r>
          </a:p>
          <a:p>
            <a:pPr algn="ctr"/>
            <a:r>
              <a:rPr lang="en-US" b="1" dirty="0">
                <a:solidFill>
                  <a:srgbClr val="C00000"/>
                </a:solidFill>
              </a:rPr>
              <a:t>who would put up with my Deafness"</a:t>
            </a:r>
          </a:p>
        </p:txBody>
      </p:sp>
      <p:sp>
        <p:nvSpPr>
          <p:cNvPr id="10" name="TextBox 9">
            <a:extLst>
              <a:ext uri="{FF2B5EF4-FFF2-40B4-BE49-F238E27FC236}">
                <a16:creationId xmlns:a16="http://schemas.microsoft.com/office/drawing/2014/main" id="{E454D17B-CEB8-2C48-8C77-14D9B14A6F6D}"/>
              </a:ext>
            </a:extLst>
          </p:cNvPr>
          <p:cNvSpPr txBox="1"/>
          <p:nvPr/>
        </p:nvSpPr>
        <p:spPr>
          <a:xfrm>
            <a:off x="5852547" y="1470648"/>
            <a:ext cx="5832046" cy="646331"/>
          </a:xfrm>
          <a:prstGeom prst="rect">
            <a:avLst/>
          </a:prstGeom>
          <a:noFill/>
        </p:spPr>
        <p:txBody>
          <a:bodyPr wrap="none" rtlCol="0">
            <a:spAutoFit/>
          </a:bodyPr>
          <a:lstStyle/>
          <a:p>
            <a:r>
              <a:rPr lang="en-US" b="1" dirty="0">
                <a:solidFill>
                  <a:srgbClr val="C00000"/>
                </a:solidFill>
              </a:rPr>
              <a:t>“My parents have all my PIP, It’s for them to look after me. </a:t>
            </a:r>
          </a:p>
          <a:p>
            <a:r>
              <a:rPr lang="en-US" b="1" dirty="0">
                <a:solidFill>
                  <a:srgbClr val="C00000"/>
                </a:solidFill>
              </a:rPr>
              <a:t>They told me I couldn’t manage it because I’m Deaf.”</a:t>
            </a:r>
          </a:p>
        </p:txBody>
      </p:sp>
      <p:sp>
        <p:nvSpPr>
          <p:cNvPr id="11" name="TextBox 10">
            <a:extLst>
              <a:ext uri="{FF2B5EF4-FFF2-40B4-BE49-F238E27FC236}">
                <a16:creationId xmlns:a16="http://schemas.microsoft.com/office/drawing/2014/main" id="{6E5FCAE4-19FB-CC4B-8F01-52563A091EAB}"/>
              </a:ext>
            </a:extLst>
          </p:cNvPr>
          <p:cNvSpPr txBox="1"/>
          <p:nvPr/>
        </p:nvSpPr>
        <p:spPr>
          <a:xfrm>
            <a:off x="202470" y="4575803"/>
            <a:ext cx="6893426" cy="861774"/>
          </a:xfrm>
          <a:prstGeom prst="rect">
            <a:avLst/>
          </a:prstGeom>
          <a:noFill/>
        </p:spPr>
        <p:txBody>
          <a:bodyPr wrap="none" rtlCol="0">
            <a:spAutoFit/>
          </a:bodyPr>
          <a:lstStyle/>
          <a:p>
            <a:r>
              <a:rPr lang="en-US" sz="1600" b="1" dirty="0">
                <a:solidFill>
                  <a:srgbClr val="C00000"/>
                </a:solidFill>
              </a:rPr>
              <a:t>“I had no one to turn to. </a:t>
            </a:r>
          </a:p>
          <a:p>
            <a:r>
              <a:rPr lang="en-US" sz="1600" b="1" dirty="0">
                <a:solidFill>
                  <a:srgbClr val="C00000"/>
                </a:solidFill>
              </a:rPr>
              <a:t>He told everyone my signing wasn’t good enough so he communicated for me. </a:t>
            </a:r>
          </a:p>
          <a:p>
            <a:r>
              <a:rPr lang="en-US" sz="1600" b="1" dirty="0">
                <a:solidFill>
                  <a:srgbClr val="C00000"/>
                </a:solidFill>
              </a:rPr>
              <a:t>I can’t call the police and didn’t have any support. I had to stay.”</a:t>
            </a:r>
          </a:p>
        </p:txBody>
      </p:sp>
      <p:sp>
        <p:nvSpPr>
          <p:cNvPr id="12" name="TextBox 11">
            <a:extLst>
              <a:ext uri="{FF2B5EF4-FFF2-40B4-BE49-F238E27FC236}">
                <a16:creationId xmlns:a16="http://schemas.microsoft.com/office/drawing/2014/main" id="{1571FB02-DB6B-3B42-9AFC-6EDBBE85EFCB}"/>
              </a:ext>
            </a:extLst>
          </p:cNvPr>
          <p:cNvSpPr txBox="1"/>
          <p:nvPr/>
        </p:nvSpPr>
        <p:spPr>
          <a:xfrm>
            <a:off x="743950" y="1574193"/>
            <a:ext cx="3794051" cy="584775"/>
          </a:xfrm>
          <a:prstGeom prst="rect">
            <a:avLst/>
          </a:prstGeom>
          <a:noFill/>
        </p:spPr>
        <p:txBody>
          <a:bodyPr wrap="none" rtlCol="0">
            <a:spAutoFit/>
          </a:bodyPr>
          <a:lstStyle/>
          <a:p>
            <a:pPr algn="ctr"/>
            <a:r>
              <a:rPr lang="en-US" sz="1600" b="1" dirty="0">
                <a:solidFill>
                  <a:srgbClr val="C00000"/>
                </a:solidFill>
              </a:rPr>
              <a:t>“They won’t let you keep the kids if I leave</a:t>
            </a:r>
          </a:p>
          <a:p>
            <a:pPr algn="ctr"/>
            <a:r>
              <a:rPr lang="en-US" sz="1600" b="1" dirty="0">
                <a:solidFill>
                  <a:srgbClr val="C00000"/>
                </a:solidFill>
              </a:rPr>
              <a:t>Because you’re Deaf.” </a:t>
            </a:r>
          </a:p>
        </p:txBody>
      </p:sp>
      <p:sp>
        <p:nvSpPr>
          <p:cNvPr id="14" name="TextBox 13">
            <a:extLst>
              <a:ext uri="{FF2B5EF4-FFF2-40B4-BE49-F238E27FC236}">
                <a16:creationId xmlns:a16="http://schemas.microsoft.com/office/drawing/2014/main" id="{43BE11C9-4172-A247-8F47-6D1D0963B570}"/>
              </a:ext>
            </a:extLst>
          </p:cNvPr>
          <p:cNvSpPr txBox="1"/>
          <p:nvPr/>
        </p:nvSpPr>
        <p:spPr>
          <a:xfrm>
            <a:off x="323850" y="6061483"/>
            <a:ext cx="6210300" cy="646331"/>
          </a:xfrm>
          <a:prstGeom prst="rect">
            <a:avLst/>
          </a:prstGeom>
          <a:noFill/>
        </p:spPr>
        <p:txBody>
          <a:bodyPr wrap="square">
            <a:spAutoFit/>
          </a:bodyPr>
          <a:lstStyle/>
          <a:p>
            <a:r>
              <a:rPr lang="en-US" dirty="0">
                <a:solidFill>
                  <a:schemeClr val="bg2">
                    <a:lumMod val="75000"/>
                  </a:schemeClr>
                </a:solidFill>
              </a:rPr>
              <a:t>https://</a:t>
            </a:r>
            <a:r>
              <a:rPr lang="en-US" dirty="0" err="1">
                <a:solidFill>
                  <a:schemeClr val="bg2">
                    <a:lumMod val="75000"/>
                  </a:schemeClr>
                </a:solidFill>
              </a:rPr>
              <a:t>safelives.org.uk</a:t>
            </a:r>
            <a:r>
              <a:rPr lang="en-US" dirty="0">
                <a:solidFill>
                  <a:schemeClr val="bg2">
                    <a:lumMod val="75000"/>
                  </a:schemeClr>
                </a:solidFill>
              </a:rPr>
              <a:t>/knowledge-hub/spotlights/spotlight-2-disabled-people-and-domestic-abuse</a:t>
            </a:r>
          </a:p>
        </p:txBody>
      </p:sp>
    </p:spTree>
    <p:extLst>
      <p:ext uri="{BB962C8B-B14F-4D97-AF65-F5344CB8AC3E}">
        <p14:creationId xmlns:p14="http://schemas.microsoft.com/office/powerpoint/2010/main" val="418028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1106-2268-0D27-CE4E-758EB4972F96}"/>
              </a:ext>
            </a:extLst>
          </p:cNvPr>
          <p:cNvSpPr>
            <a:spLocks noGrp="1"/>
          </p:cNvSpPr>
          <p:nvPr>
            <p:ph type="title"/>
          </p:nvPr>
        </p:nvSpPr>
        <p:spPr/>
        <p:txBody>
          <a:bodyPr/>
          <a:lstStyle/>
          <a:p>
            <a:r>
              <a:rPr lang="en-US" dirty="0"/>
              <a:t>Freedom Course: </a:t>
            </a:r>
          </a:p>
        </p:txBody>
      </p:sp>
      <p:pic>
        <p:nvPicPr>
          <p:cNvPr id="10" name="Picture 9">
            <a:extLst>
              <a:ext uri="{FF2B5EF4-FFF2-40B4-BE49-F238E27FC236}">
                <a16:creationId xmlns:a16="http://schemas.microsoft.com/office/drawing/2014/main" id="{9306C100-3C12-B17E-1F8A-2D4782C27A1F}"/>
              </a:ext>
            </a:extLst>
          </p:cNvPr>
          <p:cNvPicPr>
            <a:picLocks noChangeAspect="1"/>
          </p:cNvPicPr>
          <p:nvPr/>
        </p:nvPicPr>
        <p:blipFill>
          <a:blip r:embed="rId3"/>
          <a:stretch>
            <a:fillRect/>
          </a:stretch>
        </p:blipFill>
        <p:spPr>
          <a:xfrm>
            <a:off x="645459" y="1840426"/>
            <a:ext cx="5450541" cy="4087906"/>
          </a:xfrm>
          <a:prstGeom prst="rect">
            <a:avLst/>
          </a:prstGeom>
        </p:spPr>
      </p:pic>
      <p:pic>
        <p:nvPicPr>
          <p:cNvPr id="14" name="Picture 13">
            <a:extLst>
              <a:ext uri="{FF2B5EF4-FFF2-40B4-BE49-F238E27FC236}">
                <a16:creationId xmlns:a16="http://schemas.microsoft.com/office/drawing/2014/main" id="{304507B4-7782-D379-F55F-431FE00D0B83}"/>
              </a:ext>
            </a:extLst>
          </p:cNvPr>
          <p:cNvPicPr>
            <a:picLocks noChangeAspect="1"/>
          </p:cNvPicPr>
          <p:nvPr/>
        </p:nvPicPr>
        <p:blipFill rotWithShape="1">
          <a:blip r:embed="rId4"/>
          <a:srcRect l="10682" t="9697" r="6489" b="10000"/>
          <a:stretch/>
        </p:blipFill>
        <p:spPr>
          <a:xfrm>
            <a:off x="7871012" y="1177037"/>
            <a:ext cx="3675529" cy="4751295"/>
          </a:xfrm>
          <a:prstGeom prst="rect">
            <a:avLst/>
          </a:prstGeom>
        </p:spPr>
      </p:pic>
    </p:spTree>
    <p:extLst>
      <p:ext uri="{BB962C8B-B14F-4D97-AF65-F5344CB8AC3E}">
        <p14:creationId xmlns:p14="http://schemas.microsoft.com/office/powerpoint/2010/main" val="258951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4B96D260-26D1-E14C-80B7-29A3BD454E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2114" b="58261"/>
          <a:stretch/>
        </p:blipFill>
        <p:spPr bwMode="auto">
          <a:xfrm>
            <a:off x="571737" y="4746950"/>
            <a:ext cx="1720131" cy="181950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3371CD30-3770-C840-90FF-ADE15AEED5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32" t="32657" r="29781" b="31014"/>
          <a:stretch/>
        </p:blipFill>
        <p:spPr bwMode="auto">
          <a:xfrm>
            <a:off x="6966789" y="472141"/>
            <a:ext cx="4505009" cy="276778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E1E7EA3-DA7E-5049-BE22-125916CB60FA}"/>
              </a:ext>
            </a:extLst>
          </p:cNvPr>
          <p:cNvSpPr/>
          <p:nvPr/>
        </p:nvSpPr>
        <p:spPr>
          <a:xfrm>
            <a:off x="254565" y="472141"/>
            <a:ext cx="6731779" cy="769441"/>
          </a:xfrm>
          <a:prstGeom prst="rect">
            <a:avLst/>
          </a:prstGeom>
          <a:noFill/>
        </p:spPr>
        <p:txBody>
          <a:bodyPr wrap="none" lIns="91440" tIns="45720" rIns="91440" bIns="45720">
            <a:spAutoFit/>
          </a:bodyPr>
          <a:lstStyle/>
          <a:p>
            <a:pPr algn="ctr"/>
            <a:r>
              <a:rPr lang="en-GB" sz="4400" b="0" cap="none" spc="0" dirty="0">
                <a:ln w="0">
                  <a:solidFill>
                    <a:srgbClr val="C54747"/>
                  </a:solidFill>
                </a:ln>
                <a:solidFill>
                  <a:srgbClr val="C00000"/>
                </a:solidFill>
                <a:effectLst>
                  <a:outerShdw blurRad="38100" dist="25400" dir="5400000" algn="ctr" rotWithShape="0">
                    <a:srgbClr val="6E747A">
                      <a:alpha val="43000"/>
                    </a:srgbClr>
                  </a:outerShdw>
                </a:effectLst>
              </a:rPr>
              <a:t>What Can Professionals Do? </a:t>
            </a:r>
          </a:p>
        </p:txBody>
      </p:sp>
      <p:pic>
        <p:nvPicPr>
          <p:cNvPr id="7182" name="Picture 14" descr="Functional Communication Cards (FCT) on a Pulley – Hands in Autism®">
            <a:extLst>
              <a:ext uri="{FF2B5EF4-FFF2-40B4-BE49-F238E27FC236}">
                <a16:creationId xmlns:a16="http://schemas.microsoft.com/office/drawing/2014/main" id="{CEAD3DF1-97EB-3B4C-882E-28C9BACB4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692" y="3574773"/>
            <a:ext cx="1824795" cy="28812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pread the word | Shout 85258">
            <a:extLst>
              <a:ext uri="{FF2B5EF4-FFF2-40B4-BE49-F238E27FC236}">
                <a16:creationId xmlns:a16="http://schemas.microsoft.com/office/drawing/2014/main" id="{630E0C76-7D2A-074E-9EC2-A71BAA80B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8164" y="4755776"/>
            <a:ext cx="2180145" cy="18241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E22A22-3CC6-AA43-AFD2-A29DCF15D606}"/>
              </a:ext>
            </a:extLst>
          </p:cNvPr>
          <p:cNvSpPr txBox="1"/>
          <p:nvPr/>
        </p:nvSpPr>
        <p:spPr>
          <a:xfrm>
            <a:off x="793189" y="1418783"/>
            <a:ext cx="5654533" cy="3170099"/>
          </a:xfrm>
          <a:prstGeom prst="rect">
            <a:avLst/>
          </a:prstGeom>
          <a:noFill/>
        </p:spPr>
        <p:txBody>
          <a:bodyPr wrap="square" rtlCol="0">
            <a:spAutoFit/>
          </a:bodyPr>
          <a:lstStyle/>
          <a:p>
            <a:pPr marL="285750" indent="-285750">
              <a:buFontTx/>
              <a:buChar char="-"/>
            </a:pPr>
            <a:r>
              <a:rPr lang="en-US" sz="2000" dirty="0"/>
              <a:t>Book a BSL Interpreter or Speech to Text reporter</a:t>
            </a:r>
            <a:br>
              <a:rPr lang="en-US" sz="2000" dirty="0"/>
            </a:br>
            <a:r>
              <a:rPr lang="en-US" sz="2000" dirty="0"/>
              <a:t>(Know how to book them before you need to)</a:t>
            </a:r>
          </a:p>
          <a:p>
            <a:endParaRPr lang="en-US" sz="2000" dirty="0"/>
          </a:p>
          <a:p>
            <a:pPr marL="285750" indent="-285750">
              <a:buFontTx/>
              <a:buChar char="-"/>
            </a:pPr>
            <a:r>
              <a:rPr lang="en-US" sz="2000" dirty="0"/>
              <a:t>Use Basic English to communicate things urgently. Not vital information. – Miscommunication</a:t>
            </a:r>
          </a:p>
          <a:p>
            <a:pPr marL="285750" indent="-285750">
              <a:buFontTx/>
              <a:buChar char="-"/>
            </a:pPr>
            <a:endParaRPr lang="en-US" sz="2000" dirty="0"/>
          </a:p>
          <a:p>
            <a:pPr marL="285750" indent="-285750">
              <a:buFontTx/>
              <a:buChar char="-"/>
            </a:pPr>
            <a:r>
              <a:rPr lang="en-US" sz="2000" dirty="0"/>
              <a:t>Consider barriers – EG: Screens/layouts in court, </a:t>
            </a:r>
          </a:p>
          <a:p>
            <a:endParaRPr lang="en-US" sz="2000" dirty="0"/>
          </a:p>
          <a:p>
            <a:pPr marL="285750" indent="-285750">
              <a:buFontTx/>
              <a:buChar char="-"/>
            </a:pPr>
            <a:r>
              <a:rPr lang="en-US" sz="2000" b="1" dirty="0">
                <a:solidFill>
                  <a:srgbClr val="C00000"/>
                </a:solidFill>
              </a:rPr>
              <a:t>Refer to relevant services: CDA IDVA service, SHOUT, Sigh Health Psychological therapies etc.</a:t>
            </a:r>
          </a:p>
        </p:txBody>
      </p:sp>
      <p:pic>
        <p:nvPicPr>
          <p:cNvPr id="1028" name="Picture 4" descr="CDA – Cambridgeshire Deaf Association">
            <a:extLst>
              <a:ext uri="{FF2B5EF4-FFF2-40B4-BE49-F238E27FC236}">
                <a16:creationId xmlns:a16="http://schemas.microsoft.com/office/drawing/2014/main" id="{E0D942B6-D0C1-1946-8FE6-4A94F9D4507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07" t="3376" r="53005" b="-3822"/>
          <a:stretch/>
        </p:blipFill>
        <p:spPr bwMode="auto">
          <a:xfrm>
            <a:off x="8990949" y="4014005"/>
            <a:ext cx="1950720" cy="200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72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Learn the BSL alphabet | Deaf Action">
            <a:extLst>
              <a:ext uri="{FF2B5EF4-FFF2-40B4-BE49-F238E27FC236}">
                <a16:creationId xmlns:a16="http://schemas.microsoft.com/office/drawing/2014/main" id="{8065663B-3C8E-AC41-8BD3-0338F1A8B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42" y="0"/>
            <a:ext cx="11383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27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esson Plan - &amp;quot;Don&amp;#39;t Talk to Me!&amp;quot; - British Sign Language - Learn BSL Online">
            <a:extLst>
              <a:ext uri="{FF2B5EF4-FFF2-40B4-BE49-F238E27FC236}">
                <a16:creationId xmlns:a16="http://schemas.microsoft.com/office/drawing/2014/main" id="{5E12A6C3-0E05-D44C-B20A-E4B8634CE1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0" t="14140" r="1626" b="15960"/>
          <a:stretch/>
        </p:blipFill>
        <p:spPr bwMode="auto">
          <a:xfrm>
            <a:off x="193963" y="235527"/>
            <a:ext cx="11827017" cy="602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026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C6CD0E82793449ED47C3CF6282433" ma:contentTypeVersion="15" ma:contentTypeDescription="Create a new document." ma:contentTypeScope="" ma:versionID="74ee81d8c0027ab81204d2cee67ab07d">
  <xsd:schema xmlns:xsd="http://www.w3.org/2001/XMLSchema" xmlns:xs="http://www.w3.org/2001/XMLSchema" xmlns:p="http://schemas.microsoft.com/office/2006/metadata/properties" xmlns:ns2="e03f1ec9-c093-457b-b641-a820afd68a41" xmlns:ns3="4cfe6d6a-b25a-4f26-b3f6-3acf040ecce9" targetNamespace="http://schemas.microsoft.com/office/2006/metadata/properties" ma:root="true" ma:fieldsID="cbc85f201ef9b665593c0d49545e5c6c" ns2:_="" ns3:_="">
    <xsd:import namespace="e03f1ec9-c093-457b-b641-a820afd68a41"/>
    <xsd:import namespace="4cfe6d6a-b25a-4f26-b3f6-3acf040ecc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f1ec9-c093-457b-b641-a820afd68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fe6d6a-b25a-4f26-b3f6-3acf040ecce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addde20-7cd9-41f9-a1c4-c1d7f9749efe}" ma:internalName="TaxCatchAll" ma:showField="CatchAllData" ma:web="4cfe6d6a-b25a-4f26-b3f6-3acf040ecc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03f1ec9-c093-457b-b641-a820afd68a41">
      <Terms xmlns="http://schemas.microsoft.com/office/infopath/2007/PartnerControls"/>
    </lcf76f155ced4ddcb4097134ff3c332f>
    <TaxCatchAll xmlns="4cfe6d6a-b25a-4f26-b3f6-3acf040ecc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E86E20-0463-4547-BC9D-E8AD31FEE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3f1ec9-c093-457b-b641-a820afd68a41"/>
    <ds:schemaRef ds:uri="4cfe6d6a-b25a-4f26-b3f6-3acf040ec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71ABA6-FE3F-421D-9A0C-742C86A657EE}">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4cfe6d6a-b25a-4f26-b3f6-3acf040ecce9"/>
    <ds:schemaRef ds:uri="http://purl.org/dc/terms/"/>
    <ds:schemaRef ds:uri="http://schemas.microsoft.com/office/infopath/2007/PartnerControls"/>
    <ds:schemaRef ds:uri="http://www.w3.org/XML/1998/namespace"/>
    <ds:schemaRef ds:uri="http://purl.org/dc/dcmitype/"/>
    <ds:schemaRef ds:uri="e03f1ec9-c093-457b-b641-a820afd68a41"/>
  </ds:schemaRefs>
</ds:datastoreItem>
</file>

<file path=customXml/itemProps3.xml><?xml version="1.0" encoding="utf-8"?>
<ds:datastoreItem xmlns:ds="http://schemas.openxmlformats.org/officeDocument/2006/customXml" ds:itemID="{4590F29E-CA5A-43DF-94B0-7652F44ED4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21401</TotalTime>
  <Words>1120</Words>
  <Application>Microsoft Office PowerPoint</Application>
  <PresentationFormat>Widescreen</PresentationFormat>
  <Paragraphs>98</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ACADEMY ENGRAVED LET PLAIN:1.0</vt:lpstr>
      <vt:lpstr>Arial</vt:lpstr>
      <vt:lpstr>Calibri</vt:lpstr>
      <vt:lpstr>Calibri Light</vt:lpstr>
      <vt:lpstr>Office Theme</vt:lpstr>
      <vt:lpstr>Cambridgeshire Deaf Association IDVA Service for Deaf people </vt:lpstr>
      <vt:lpstr>PowerPoint Presentation</vt:lpstr>
      <vt:lpstr>Our Service and Team</vt:lpstr>
      <vt:lpstr>PowerPoint Presentation</vt:lpstr>
      <vt:lpstr>“Deaf women are at twice the risk of being abused and getting support is 4 times more difficult.   ”</vt:lpstr>
      <vt:lpstr>Freedom Course: </vt:lpstr>
      <vt:lpstr>PowerPoint Presentation</vt:lpstr>
      <vt:lpstr>PowerPoint Presentation</vt:lpstr>
      <vt:lpstr>PowerPoint Presentation</vt:lpstr>
      <vt:lpstr>PowerPoint Presentation</vt:lpstr>
      <vt:lpstr>PowerPoint Presentation</vt:lpstr>
      <vt:lpstr>Any Questions? </vt:lpstr>
      <vt:lpstr>Contact Details/ Referrals: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Deaf Awareness Training &amp; BSL Basics</dc:title>
  <dc:creator>Rachael Dance</dc:creator>
  <cp:lastModifiedBy>Amanda Warburton</cp:lastModifiedBy>
  <cp:revision>30</cp:revision>
  <cp:lastPrinted>2021-12-09T09:47:28Z</cp:lastPrinted>
  <dcterms:created xsi:type="dcterms:W3CDTF">2021-12-03T16:45:49Z</dcterms:created>
  <dcterms:modified xsi:type="dcterms:W3CDTF">2024-01-31T14:50:14Z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0x010100C57C6CD0E82793449ED47C3CF6282433</vt:lpwstr>
  </property>
</Properties>
</file>