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0.xml.rels><?xml version="1.0" encoding="UTF-8" standalone="yes"?>
<Relationships xmlns="http://schemas.openxmlformats.org/package/2006/relationships"><Relationship Id="rId3" Type="http://schemas.openxmlformats.org/officeDocument/2006/relationships/hyperlink" Target="https://safelives.org.uk/sites/default/files/resources/Domestic%20abuse%20guidance%20for%20virtual%20health%20settings-%20C19.pdf" TargetMode="External"/><Relationship Id="rId2" Type="http://schemas.openxmlformats.org/officeDocument/2006/relationships/hyperlink" Target="https://irisi.org/pathfinder-toolkit/" TargetMode="External"/><Relationship Id="rId1" Type="http://schemas.openxmlformats.org/officeDocument/2006/relationships/hyperlink" Target="https://www.nice.org.uk/Guidance/PH50"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https://safelives.org.uk/sites/default/files/resources/Domestic%20abuse%20guidance%20for%20virtual%20health%20settings-%20C19.pdf" TargetMode="External"/><Relationship Id="rId2" Type="http://schemas.openxmlformats.org/officeDocument/2006/relationships/hyperlink" Target="https://irisi.org/pathfinder-toolkit/" TargetMode="External"/><Relationship Id="rId1" Type="http://schemas.openxmlformats.org/officeDocument/2006/relationships/hyperlink" Target="https://www.nice.org.uk/Guidance/PH50"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41542-86A0-4C02-A8C9-ADFB78B3A75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E80D1A0-0B84-4481-A8F1-C2A3606461E9}">
      <dgm:prSet/>
      <dgm:spPr/>
      <dgm:t>
        <a:bodyPr/>
        <a:lstStyle/>
        <a:p>
          <a:r>
            <a:rPr lang="en-GB"/>
            <a:t>To provide clear information on what Domestic Abuse is and the behaviours that form domestic abuse</a:t>
          </a:r>
          <a:endParaRPr lang="en-US"/>
        </a:p>
      </dgm:t>
    </dgm:pt>
    <dgm:pt modelId="{B716EA92-F1DC-425F-BBBD-82BAC91405C0}" type="parTrans" cxnId="{3D85E8B2-0C63-4182-A950-73D56C0C1566}">
      <dgm:prSet/>
      <dgm:spPr/>
      <dgm:t>
        <a:bodyPr/>
        <a:lstStyle/>
        <a:p>
          <a:endParaRPr lang="en-US"/>
        </a:p>
      </dgm:t>
    </dgm:pt>
    <dgm:pt modelId="{9B704E27-D917-4C56-B0C2-B799D0F456D6}" type="sibTrans" cxnId="{3D85E8B2-0C63-4182-A950-73D56C0C1566}">
      <dgm:prSet/>
      <dgm:spPr/>
      <dgm:t>
        <a:bodyPr/>
        <a:lstStyle/>
        <a:p>
          <a:endParaRPr lang="en-US"/>
        </a:p>
      </dgm:t>
    </dgm:pt>
    <dgm:pt modelId="{4EBC1BFA-AF0B-4C45-9109-F234588BA6AD}">
      <dgm:prSet/>
      <dgm:spPr/>
      <dgm:t>
        <a:bodyPr/>
        <a:lstStyle/>
        <a:p>
          <a:r>
            <a:rPr lang="en-GB"/>
            <a:t>To explain the impact that DA has on child &amp; adult victims</a:t>
          </a:r>
          <a:endParaRPr lang="en-US"/>
        </a:p>
      </dgm:t>
    </dgm:pt>
    <dgm:pt modelId="{F29BEDCB-008B-48FD-98EC-90CBF9581A50}" type="parTrans" cxnId="{8FF5B41E-B76D-439C-B62C-2E17EC74C56C}">
      <dgm:prSet/>
      <dgm:spPr/>
      <dgm:t>
        <a:bodyPr/>
        <a:lstStyle/>
        <a:p>
          <a:endParaRPr lang="en-US"/>
        </a:p>
      </dgm:t>
    </dgm:pt>
    <dgm:pt modelId="{E92BA069-B56F-48FA-8353-8AA4E3CA1F67}" type="sibTrans" cxnId="{8FF5B41E-B76D-439C-B62C-2E17EC74C56C}">
      <dgm:prSet/>
      <dgm:spPr/>
      <dgm:t>
        <a:bodyPr/>
        <a:lstStyle/>
        <a:p>
          <a:endParaRPr lang="en-US"/>
        </a:p>
      </dgm:t>
    </dgm:pt>
    <dgm:pt modelId="{B0783A26-2C55-4F1C-B066-FC26A5326F1B}">
      <dgm:prSet/>
      <dgm:spPr/>
      <dgm:t>
        <a:bodyPr/>
        <a:lstStyle/>
        <a:p>
          <a:r>
            <a:rPr lang="en-GB"/>
            <a:t>To provide guidance and support to frontline practitioners</a:t>
          </a:r>
          <a:endParaRPr lang="en-US"/>
        </a:p>
      </dgm:t>
    </dgm:pt>
    <dgm:pt modelId="{11BB1F3A-5621-436F-B72A-7D7F92112555}" type="parTrans" cxnId="{405DD1B7-EE7E-4F1E-81E5-148300A84AA9}">
      <dgm:prSet/>
      <dgm:spPr/>
      <dgm:t>
        <a:bodyPr/>
        <a:lstStyle/>
        <a:p>
          <a:endParaRPr lang="en-US"/>
        </a:p>
      </dgm:t>
    </dgm:pt>
    <dgm:pt modelId="{19B2B9FE-E295-4089-9E09-7327A0D7F3E7}" type="sibTrans" cxnId="{405DD1B7-EE7E-4F1E-81E5-148300A84AA9}">
      <dgm:prSet/>
      <dgm:spPr/>
      <dgm:t>
        <a:bodyPr/>
        <a:lstStyle/>
        <a:p>
          <a:endParaRPr lang="en-US"/>
        </a:p>
      </dgm:t>
    </dgm:pt>
    <dgm:pt modelId="{671F4AFA-2374-4A1B-A372-F0A4097F22DD}">
      <dgm:prSet/>
      <dgm:spPr/>
      <dgm:t>
        <a:bodyPr/>
        <a:lstStyle/>
        <a:p>
          <a:r>
            <a:rPr lang="en-GB"/>
            <a:t>Promoting best practice and muti-agency working</a:t>
          </a:r>
          <a:endParaRPr lang="en-US"/>
        </a:p>
      </dgm:t>
    </dgm:pt>
    <dgm:pt modelId="{1BBC9F57-C825-46B6-8E68-C469E78B5660}" type="parTrans" cxnId="{A1FD8201-B707-4C74-BD7C-001B02F04B0B}">
      <dgm:prSet/>
      <dgm:spPr/>
      <dgm:t>
        <a:bodyPr/>
        <a:lstStyle/>
        <a:p>
          <a:endParaRPr lang="en-US"/>
        </a:p>
      </dgm:t>
    </dgm:pt>
    <dgm:pt modelId="{A83EEDBD-113B-484A-8213-9858B90B8830}" type="sibTrans" cxnId="{A1FD8201-B707-4C74-BD7C-001B02F04B0B}">
      <dgm:prSet/>
      <dgm:spPr/>
      <dgm:t>
        <a:bodyPr/>
        <a:lstStyle/>
        <a:p>
          <a:endParaRPr lang="en-US"/>
        </a:p>
      </dgm:t>
    </dgm:pt>
    <dgm:pt modelId="{FF29B129-6665-464C-A614-AA5D496B25EA}" type="pres">
      <dgm:prSet presAssocID="{F7941542-86A0-4C02-A8C9-ADFB78B3A758}" presName="linear" presStyleCnt="0">
        <dgm:presLayoutVars>
          <dgm:animLvl val="lvl"/>
          <dgm:resizeHandles val="exact"/>
        </dgm:presLayoutVars>
      </dgm:prSet>
      <dgm:spPr/>
    </dgm:pt>
    <dgm:pt modelId="{6192E89B-6B18-45DD-BEDC-BDD21B73B44D}" type="pres">
      <dgm:prSet presAssocID="{CE80D1A0-0B84-4481-A8F1-C2A3606461E9}" presName="parentText" presStyleLbl="node1" presStyleIdx="0" presStyleCnt="4">
        <dgm:presLayoutVars>
          <dgm:chMax val="0"/>
          <dgm:bulletEnabled val="1"/>
        </dgm:presLayoutVars>
      </dgm:prSet>
      <dgm:spPr/>
    </dgm:pt>
    <dgm:pt modelId="{2BBA8B73-D823-495C-95C6-92632B17F98E}" type="pres">
      <dgm:prSet presAssocID="{9B704E27-D917-4C56-B0C2-B799D0F456D6}" presName="spacer" presStyleCnt="0"/>
      <dgm:spPr/>
    </dgm:pt>
    <dgm:pt modelId="{4457B5AB-BA70-4E98-B820-6681718DFBBB}" type="pres">
      <dgm:prSet presAssocID="{4EBC1BFA-AF0B-4C45-9109-F234588BA6AD}" presName="parentText" presStyleLbl="node1" presStyleIdx="1" presStyleCnt="4">
        <dgm:presLayoutVars>
          <dgm:chMax val="0"/>
          <dgm:bulletEnabled val="1"/>
        </dgm:presLayoutVars>
      </dgm:prSet>
      <dgm:spPr/>
    </dgm:pt>
    <dgm:pt modelId="{C6818144-9574-4209-AB14-B74B82C830A9}" type="pres">
      <dgm:prSet presAssocID="{E92BA069-B56F-48FA-8353-8AA4E3CA1F67}" presName="spacer" presStyleCnt="0"/>
      <dgm:spPr/>
    </dgm:pt>
    <dgm:pt modelId="{F1AB133C-7AC7-4848-9FC9-5227754AAA4B}" type="pres">
      <dgm:prSet presAssocID="{B0783A26-2C55-4F1C-B066-FC26A5326F1B}" presName="parentText" presStyleLbl="node1" presStyleIdx="2" presStyleCnt="4">
        <dgm:presLayoutVars>
          <dgm:chMax val="0"/>
          <dgm:bulletEnabled val="1"/>
        </dgm:presLayoutVars>
      </dgm:prSet>
      <dgm:spPr/>
    </dgm:pt>
    <dgm:pt modelId="{2922820E-C4BA-41D3-A5BF-0F6D195A8DB2}" type="pres">
      <dgm:prSet presAssocID="{19B2B9FE-E295-4089-9E09-7327A0D7F3E7}" presName="spacer" presStyleCnt="0"/>
      <dgm:spPr/>
    </dgm:pt>
    <dgm:pt modelId="{B7959393-FED7-4152-9012-9AAFE80CAD22}" type="pres">
      <dgm:prSet presAssocID="{671F4AFA-2374-4A1B-A372-F0A4097F22DD}" presName="parentText" presStyleLbl="node1" presStyleIdx="3" presStyleCnt="4">
        <dgm:presLayoutVars>
          <dgm:chMax val="0"/>
          <dgm:bulletEnabled val="1"/>
        </dgm:presLayoutVars>
      </dgm:prSet>
      <dgm:spPr/>
    </dgm:pt>
  </dgm:ptLst>
  <dgm:cxnLst>
    <dgm:cxn modelId="{A1FD8201-B707-4C74-BD7C-001B02F04B0B}" srcId="{F7941542-86A0-4C02-A8C9-ADFB78B3A758}" destId="{671F4AFA-2374-4A1B-A372-F0A4097F22DD}" srcOrd="3" destOrd="0" parTransId="{1BBC9F57-C825-46B6-8E68-C469E78B5660}" sibTransId="{A83EEDBD-113B-484A-8213-9858B90B8830}"/>
    <dgm:cxn modelId="{559C9304-5F30-49A6-B9F3-3C991C95FCCB}" type="presOf" srcId="{B0783A26-2C55-4F1C-B066-FC26A5326F1B}" destId="{F1AB133C-7AC7-4848-9FC9-5227754AAA4B}" srcOrd="0" destOrd="0" presId="urn:microsoft.com/office/officeart/2005/8/layout/vList2"/>
    <dgm:cxn modelId="{2A60D216-23A1-4C00-9CFE-59E23C17E6AF}" type="presOf" srcId="{F7941542-86A0-4C02-A8C9-ADFB78B3A758}" destId="{FF29B129-6665-464C-A614-AA5D496B25EA}" srcOrd="0" destOrd="0" presId="urn:microsoft.com/office/officeart/2005/8/layout/vList2"/>
    <dgm:cxn modelId="{8FF5B41E-B76D-439C-B62C-2E17EC74C56C}" srcId="{F7941542-86A0-4C02-A8C9-ADFB78B3A758}" destId="{4EBC1BFA-AF0B-4C45-9109-F234588BA6AD}" srcOrd="1" destOrd="0" parTransId="{F29BEDCB-008B-48FD-98EC-90CBF9581A50}" sibTransId="{E92BA069-B56F-48FA-8353-8AA4E3CA1F67}"/>
    <dgm:cxn modelId="{2561113C-C4BA-4F6F-8993-D8B8903134BB}" type="presOf" srcId="{CE80D1A0-0B84-4481-A8F1-C2A3606461E9}" destId="{6192E89B-6B18-45DD-BEDC-BDD21B73B44D}" srcOrd="0" destOrd="0" presId="urn:microsoft.com/office/officeart/2005/8/layout/vList2"/>
    <dgm:cxn modelId="{CEC433AA-7AA1-46AE-9CCB-1F16006A2B54}" type="presOf" srcId="{4EBC1BFA-AF0B-4C45-9109-F234588BA6AD}" destId="{4457B5AB-BA70-4E98-B820-6681718DFBBB}" srcOrd="0" destOrd="0" presId="urn:microsoft.com/office/officeart/2005/8/layout/vList2"/>
    <dgm:cxn modelId="{3D85E8B2-0C63-4182-A950-73D56C0C1566}" srcId="{F7941542-86A0-4C02-A8C9-ADFB78B3A758}" destId="{CE80D1A0-0B84-4481-A8F1-C2A3606461E9}" srcOrd="0" destOrd="0" parTransId="{B716EA92-F1DC-425F-BBBD-82BAC91405C0}" sibTransId="{9B704E27-D917-4C56-B0C2-B799D0F456D6}"/>
    <dgm:cxn modelId="{405DD1B7-EE7E-4F1E-81E5-148300A84AA9}" srcId="{F7941542-86A0-4C02-A8C9-ADFB78B3A758}" destId="{B0783A26-2C55-4F1C-B066-FC26A5326F1B}" srcOrd="2" destOrd="0" parTransId="{11BB1F3A-5621-436F-B72A-7D7F92112555}" sibTransId="{19B2B9FE-E295-4089-9E09-7327A0D7F3E7}"/>
    <dgm:cxn modelId="{15DDBFEE-9FE8-4D3B-AC20-A23823C30983}" type="presOf" srcId="{671F4AFA-2374-4A1B-A372-F0A4097F22DD}" destId="{B7959393-FED7-4152-9012-9AAFE80CAD22}" srcOrd="0" destOrd="0" presId="urn:microsoft.com/office/officeart/2005/8/layout/vList2"/>
    <dgm:cxn modelId="{FB76918D-1FE7-4616-8A67-AAF64ECA5F6A}" type="presParOf" srcId="{FF29B129-6665-464C-A614-AA5D496B25EA}" destId="{6192E89B-6B18-45DD-BEDC-BDD21B73B44D}" srcOrd="0" destOrd="0" presId="urn:microsoft.com/office/officeart/2005/8/layout/vList2"/>
    <dgm:cxn modelId="{9FB8FC03-0AA7-4700-A32A-AF820E8A573F}" type="presParOf" srcId="{FF29B129-6665-464C-A614-AA5D496B25EA}" destId="{2BBA8B73-D823-495C-95C6-92632B17F98E}" srcOrd="1" destOrd="0" presId="urn:microsoft.com/office/officeart/2005/8/layout/vList2"/>
    <dgm:cxn modelId="{646FA549-6BB3-4F0A-9E9E-AFAC98A2C7D8}" type="presParOf" srcId="{FF29B129-6665-464C-A614-AA5D496B25EA}" destId="{4457B5AB-BA70-4E98-B820-6681718DFBBB}" srcOrd="2" destOrd="0" presId="urn:microsoft.com/office/officeart/2005/8/layout/vList2"/>
    <dgm:cxn modelId="{B85C6D86-2A07-4B94-90CF-53326ABD0AB9}" type="presParOf" srcId="{FF29B129-6665-464C-A614-AA5D496B25EA}" destId="{C6818144-9574-4209-AB14-B74B82C830A9}" srcOrd="3" destOrd="0" presId="urn:microsoft.com/office/officeart/2005/8/layout/vList2"/>
    <dgm:cxn modelId="{3711E46F-844C-47A1-BAB4-F8FC549E14F7}" type="presParOf" srcId="{FF29B129-6665-464C-A614-AA5D496B25EA}" destId="{F1AB133C-7AC7-4848-9FC9-5227754AAA4B}" srcOrd="4" destOrd="0" presId="urn:microsoft.com/office/officeart/2005/8/layout/vList2"/>
    <dgm:cxn modelId="{2A5149DE-F926-401F-8693-6FCA2F2ED565}" type="presParOf" srcId="{FF29B129-6665-464C-A614-AA5D496B25EA}" destId="{2922820E-C4BA-41D3-A5BF-0F6D195A8DB2}" srcOrd="5" destOrd="0" presId="urn:microsoft.com/office/officeart/2005/8/layout/vList2"/>
    <dgm:cxn modelId="{5EF8DAA1-E8BD-48B7-83E0-1E484BC5CBC8}" type="presParOf" srcId="{FF29B129-6665-464C-A614-AA5D496B25EA}" destId="{B7959393-FED7-4152-9012-9AAFE80CAD2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FC4A14-D66D-4A89-A905-3AC4987CFE8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A111CDA-FF14-4F86-A448-FB25D5E555BB}">
      <dgm:prSet/>
      <dgm:spPr/>
      <dgm:t>
        <a:bodyPr/>
        <a:lstStyle/>
        <a:p>
          <a:r>
            <a:rPr lang="en-GB" dirty="0"/>
            <a:t>ICB senior leadership  have statutory safeguarding responsibilities and are subject to  statutory requirement to contribute to needs assessment for safe accommodation.</a:t>
          </a:r>
          <a:endParaRPr lang="en-US" dirty="0"/>
        </a:p>
      </dgm:t>
    </dgm:pt>
    <dgm:pt modelId="{23D9E691-50E0-4889-9329-1276D088888E}" type="parTrans" cxnId="{221D38E8-5299-4B42-A94F-D70F57A1140C}">
      <dgm:prSet/>
      <dgm:spPr/>
      <dgm:t>
        <a:bodyPr/>
        <a:lstStyle/>
        <a:p>
          <a:endParaRPr lang="en-US"/>
        </a:p>
      </dgm:t>
    </dgm:pt>
    <dgm:pt modelId="{D6B29BE0-B861-48DB-95D8-A65B62F12DA6}" type="sibTrans" cxnId="{221D38E8-5299-4B42-A94F-D70F57A1140C}">
      <dgm:prSet/>
      <dgm:spPr/>
      <dgm:t>
        <a:bodyPr/>
        <a:lstStyle/>
        <a:p>
          <a:endParaRPr lang="en-US"/>
        </a:p>
      </dgm:t>
    </dgm:pt>
    <dgm:pt modelId="{5109F124-F812-4A40-B0FE-A6FDE3DA7489}">
      <dgm:prSet/>
      <dgm:spPr/>
      <dgm:t>
        <a:bodyPr/>
        <a:lstStyle/>
        <a:p>
          <a:r>
            <a:rPr lang="en-GB" dirty="0"/>
            <a:t>ICBs  have a statutory responsibility to develop a strategy addressing how the health, public health, and social care needs, identified in Joint Strategic Needs Assessments will be met by commissioners. </a:t>
          </a:r>
          <a:endParaRPr lang="en-US" dirty="0"/>
        </a:p>
      </dgm:t>
    </dgm:pt>
    <dgm:pt modelId="{BDF58F70-CD44-4052-A167-1CD075DE14D1}" type="parTrans" cxnId="{DE287FD9-5072-46A9-BA14-6C351565C36C}">
      <dgm:prSet/>
      <dgm:spPr/>
      <dgm:t>
        <a:bodyPr/>
        <a:lstStyle/>
        <a:p>
          <a:endParaRPr lang="en-US"/>
        </a:p>
      </dgm:t>
    </dgm:pt>
    <dgm:pt modelId="{0AC2462B-31E0-46DB-A4CE-B73751748EA6}" type="sibTrans" cxnId="{DE287FD9-5072-46A9-BA14-6C351565C36C}">
      <dgm:prSet/>
      <dgm:spPr/>
      <dgm:t>
        <a:bodyPr/>
        <a:lstStyle/>
        <a:p>
          <a:endParaRPr lang="en-US"/>
        </a:p>
      </dgm:t>
    </dgm:pt>
    <dgm:pt modelId="{2C51F240-F515-45E2-9A20-A9D12D0F1C9D}">
      <dgm:prSet/>
      <dgm:spPr/>
      <dgm:t>
        <a:bodyPr/>
        <a:lstStyle/>
        <a:p>
          <a:r>
            <a:rPr lang="en-GB" dirty="0"/>
            <a:t>All frontline staff should be trained to make enquiries into domestic abuse to ensure they are Making Every Contact Count.  See </a:t>
          </a:r>
          <a:r>
            <a:rPr lang="en-GB" dirty="0">
              <a:hlinkClick xmlns:r="http://schemas.openxmlformats.org/officeDocument/2006/relationships" r:id="rId1"/>
            </a:rPr>
            <a:t>NICE Guidance PH50 </a:t>
          </a:r>
          <a:r>
            <a:rPr lang="en-GB" dirty="0"/>
            <a:t>for NHS staff  and </a:t>
          </a:r>
          <a:r>
            <a:rPr lang="en-GB" dirty="0">
              <a:solidFill>
                <a:srgbClr val="FF0000"/>
              </a:solidFill>
              <a:hlinkClick xmlns:r="http://schemas.openxmlformats.org/officeDocument/2006/relationships" r:id="rId2"/>
            </a:rPr>
            <a:t>Pathfinder toolkit</a:t>
          </a:r>
          <a:endParaRPr lang="en-US" dirty="0">
            <a:solidFill>
              <a:srgbClr val="FF0000"/>
            </a:solidFill>
          </a:endParaRPr>
        </a:p>
      </dgm:t>
    </dgm:pt>
    <dgm:pt modelId="{1BC9C88E-50A8-4EF1-81F9-1E4F248EBE6F}" type="parTrans" cxnId="{2BC6D276-FDF7-4B34-BD66-4A0855162A9D}">
      <dgm:prSet/>
      <dgm:spPr/>
      <dgm:t>
        <a:bodyPr/>
        <a:lstStyle/>
        <a:p>
          <a:endParaRPr lang="en-US"/>
        </a:p>
      </dgm:t>
    </dgm:pt>
    <dgm:pt modelId="{41518CD7-5176-42D4-ACCB-E92B8D194C51}" type="sibTrans" cxnId="{2BC6D276-FDF7-4B34-BD66-4A0855162A9D}">
      <dgm:prSet/>
      <dgm:spPr/>
      <dgm:t>
        <a:bodyPr/>
        <a:lstStyle/>
        <a:p>
          <a:endParaRPr lang="en-US"/>
        </a:p>
      </dgm:t>
    </dgm:pt>
    <dgm:pt modelId="{ECA21880-8F27-47C5-8534-5AD1F1D3210D}">
      <dgm:prSet/>
      <dgm:spPr/>
      <dgm:t>
        <a:bodyPr/>
        <a:lstStyle/>
        <a:p>
          <a:r>
            <a:rPr lang="en-GB"/>
            <a:t>All staff working in the NHS must undertake level 1 safeguarding training as a minimum, and this training includes domestic abuse as a module.</a:t>
          </a:r>
          <a:endParaRPr lang="en-US"/>
        </a:p>
      </dgm:t>
    </dgm:pt>
    <dgm:pt modelId="{23B8EB78-65D1-4D43-BAA0-B43344B90A31}" type="parTrans" cxnId="{56F0D638-C413-43C3-9C16-C19DD70B0698}">
      <dgm:prSet/>
      <dgm:spPr/>
      <dgm:t>
        <a:bodyPr/>
        <a:lstStyle/>
        <a:p>
          <a:endParaRPr lang="en-US"/>
        </a:p>
      </dgm:t>
    </dgm:pt>
    <dgm:pt modelId="{05C2CA2A-4E0D-4A4E-807A-03F0EB534963}" type="sibTrans" cxnId="{56F0D638-C413-43C3-9C16-C19DD70B0698}">
      <dgm:prSet/>
      <dgm:spPr/>
      <dgm:t>
        <a:bodyPr/>
        <a:lstStyle/>
        <a:p>
          <a:endParaRPr lang="en-US"/>
        </a:p>
      </dgm:t>
    </dgm:pt>
    <dgm:pt modelId="{D2E3EB4D-FB1E-4161-B607-30E1CFE9A80D}">
      <dgm:prSet/>
      <dgm:spPr/>
      <dgm:t>
        <a:bodyPr/>
        <a:lstStyle/>
        <a:p>
          <a:r>
            <a:rPr lang="en-GB" dirty="0"/>
            <a:t>Health and social care service managers and professionals should ensure staff ask service users about domestic abuse. This should be a routine part of good clinical practice, even where there are no indicators of such abuse.</a:t>
          </a:r>
          <a:endParaRPr lang="en-US" dirty="0"/>
        </a:p>
      </dgm:t>
    </dgm:pt>
    <dgm:pt modelId="{A95FDE09-45BD-47E4-ABCE-F4A8F31475A2}" type="parTrans" cxnId="{1810BFE9-EB97-49DF-B4FB-78CE80183232}">
      <dgm:prSet/>
      <dgm:spPr/>
      <dgm:t>
        <a:bodyPr/>
        <a:lstStyle/>
        <a:p>
          <a:endParaRPr lang="en-US"/>
        </a:p>
      </dgm:t>
    </dgm:pt>
    <dgm:pt modelId="{08FE5241-B9E7-49C3-8743-B3DE4FCF70FE}" type="sibTrans" cxnId="{1810BFE9-EB97-49DF-B4FB-78CE80183232}">
      <dgm:prSet/>
      <dgm:spPr/>
      <dgm:t>
        <a:bodyPr/>
        <a:lstStyle/>
        <a:p>
          <a:endParaRPr lang="en-US"/>
        </a:p>
      </dgm:t>
    </dgm:pt>
    <dgm:pt modelId="{DCCA0847-6B60-4373-8F5B-1B4B13694968}">
      <dgm:prSet/>
      <dgm:spPr/>
      <dgm:t>
        <a:bodyPr/>
        <a:lstStyle/>
        <a:p>
          <a:r>
            <a:rPr lang="en-GB" dirty="0"/>
            <a:t>Recognising the increase in remote healthcare assessments, guidance has been developed on </a:t>
          </a:r>
          <a:r>
            <a:rPr lang="en-GB" dirty="0">
              <a:hlinkClick xmlns:r="http://schemas.openxmlformats.org/officeDocument/2006/relationships" r:id="rId3"/>
            </a:rPr>
            <a:t>routine enquiry within ‘virtual’ health settings</a:t>
          </a:r>
          <a:r>
            <a:rPr lang="en-GB" dirty="0"/>
            <a:t>. </a:t>
          </a:r>
          <a:endParaRPr lang="en-US" dirty="0">
            <a:solidFill>
              <a:srgbClr val="FF0000"/>
            </a:solidFill>
          </a:endParaRPr>
        </a:p>
      </dgm:t>
    </dgm:pt>
    <dgm:pt modelId="{B343F3FE-9B3C-4532-A048-CAAE0A49004F}" type="parTrans" cxnId="{8D98267C-A0BF-427E-BE65-8E8FE0DC7147}">
      <dgm:prSet/>
      <dgm:spPr/>
      <dgm:t>
        <a:bodyPr/>
        <a:lstStyle/>
        <a:p>
          <a:endParaRPr lang="en-US"/>
        </a:p>
      </dgm:t>
    </dgm:pt>
    <dgm:pt modelId="{72F78FFD-11C0-45BB-BCC3-43E91736785C}" type="sibTrans" cxnId="{8D98267C-A0BF-427E-BE65-8E8FE0DC7147}">
      <dgm:prSet/>
      <dgm:spPr/>
      <dgm:t>
        <a:bodyPr/>
        <a:lstStyle/>
        <a:p>
          <a:endParaRPr lang="en-US"/>
        </a:p>
      </dgm:t>
    </dgm:pt>
    <dgm:pt modelId="{A1746A1C-290A-4F96-A29E-96BF89E09927}">
      <dgm:prSet/>
      <dgm:spPr/>
      <dgm:t>
        <a:bodyPr/>
        <a:lstStyle/>
        <a:p>
          <a:r>
            <a:rPr lang="en-GB"/>
            <a:t>Poor information recording and inadequate information sharing within the health service and between health and other organisations are recurring themes in multiagency reviews of death and/or serious harm in domestic abuse cases</a:t>
          </a:r>
          <a:endParaRPr lang="en-US"/>
        </a:p>
      </dgm:t>
    </dgm:pt>
    <dgm:pt modelId="{DE01F48D-02D1-4C44-A558-B169C7FE3611}" type="parTrans" cxnId="{A29FD3C4-FCA9-41DA-BB3A-9E3364EBFCA0}">
      <dgm:prSet/>
      <dgm:spPr/>
      <dgm:t>
        <a:bodyPr/>
        <a:lstStyle/>
        <a:p>
          <a:endParaRPr lang="en-US"/>
        </a:p>
      </dgm:t>
    </dgm:pt>
    <dgm:pt modelId="{956681D9-FD74-42DA-94ED-1E9E2DC80AB1}" type="sibTrans" cxnId="{A29FD3C4-FCA9-41DA-BB3A-9E3364EBFCA0}">
      <dgm:prSet/>
      <dgm:spPr/>
      <dgm:t>
        <a:bodyPr/>
        <a:lstStyle/>
        <a:p>
          <a:endParaRPr lang="en-US"/>
        </a:p>
      </dgm:t>
    </dgm:pt>
    <dgm:pt modelId="{2D3F8FEC-41FA-41D3-B4FF-BCBF7F917FCA}" type="pres">
      <dgm:prSet presAssocID="{C4FC4A14-D66D-4A89-A905-3AC4987CFE88}" presName="linear" presStyleCnt="0">
        <dgm:presLayoutVars>
          <dgm:animLvl val="lvl"/>
          <dgm:resizeHandles val="exact"/>
        </dgm:presLayoutVars>
      </dgm:prSet>
      <dgm:spPr/>
    </dgm:pt>
    <dgm:pt modelId="{C802A2A5-FDB4-4F4E-A167-A4036669F598}" type="pres">
      <dgm:prSet presAssocID="{CA111CDA-FF14-4F86-A448-FB25D5E555BB}" presName="parentText" presStyleLbl="node1" presStyleIdx="0" presStyleCnt="7">
        <dgm:presLayoutVars>
          <dgm:chMax val="0"/>
          <dgm:bulletEnabled val="1"/>
        </dgm:presLayoutVars>
      </dgm:prSet>
      <dgm:spPr/>
    </dgm:pt>
    <dgm:pt modelId="{AA5E5189-426F-4EBF-AF81-8E312EE151BB}" type="pres">
      <dgm:prSet presAssocID="{D6B29BE0-B861-48DB-95D8-A65B62F12DA6}" presName="spacer" presStyleCnt="0"/>
      <dgm:spPr/>
    </dgm:pt>
    <dgm:pt modelId="{50483E81-0B11-42F3-9C91-794CCC535614}" type="pres">
      <dgm:prSet presAssocID="{5109F124-F812-4A40-B0FE-A6FDE3DA7489}" presName="parentText" presStyleLbl="node1" presStyleIdx="1" presStyleCnt="7">
        <dgm:presLayoutVars>
          <dgm:chMax val="0"/>
          <dgm:bulletEnabled val="1"/>
        </dgm:presLayoutVars>
      </dgm:prSet>
      <dgm:spPr/>
    </dgm:pt>
    <dgm:pt modelId="{8BF4FE7C-8204-40E2-B65A-73A0D791BBCD}" type="pres">
      <dgm:prSet presAssocID="{0AC2462B-31E0-46DB-A4CE-B73751748EA6}" presName="spacer" presStyleCnt="0"/>
      <dgm:spPr/>
    </dgm:pt>
    <dgm:pt modelId="{57A2D46D-2CEB-4C1A-BDE9-CCCBE2BC8F29}" type="pres">
      <dgm:prSet presAssocID="{2C51F240-F515-45E2-9A20-A9D12D0F1C9D}" presName="parentText" presStyleLbl="node1" presStyleIdx="2" presStyleCnt="7">
        <dgm:presLayoutVars>
          <dgm:chMax val="0"/>
          <dgm:bulletEnabled val="1"/>
        </dgm:presLayoutVars>
      </dgm:prSet>
      <dgm:spPr/>
    </dgm:pt>
    <dgm:pt modelId="{F53253C7-23BE-49D9-8B0C-B1ED49D77355}" type="pres">
      <dgm:prSet presAssocID="{41518CD7-5176-42D4-ACCB-E92B8D194C51}" presName="spacer" presStyleCnt="0"/>
      <dgm:spPr/>
    </dgm:pt>
    <dgm:pt modelId="{EECCC753-3A75-4927-B21C-EA2E6FDB9510}" type="pres">
      <dgm:prSet presAssocID="{ECA21880-8F27-47C5-8534-5AD1F1D3210D}" presName="parentText" presStyleLbl="node1" presStyleIdx="3" presStyleCnt="7">
        <dgm:presLayoutVars>
          <dgm:chMax val="0"/>
          <dgm:bulletEnabled val="1"/>
        </dgm:presLayoutVars>
      </dgm:prSet>
      <dgm:spPr/>
    </dgm:pt>
    <dgm:pt modelId="{C3D4F69B-7281-41E9-995A-E815DE1F2577}" type="pres">
      <dgm:prSet presAssocID="{05C2CA2A-4E0D-4A4E-807A-03F0EB534963}" presName="spacer" presStyleCnt="0"/>
      <dgm:spPr/>
    </dgm:pt>
    <dgm:pt modelId="{B8FAC4B7-8B52-49D2-8E8D-DAE25ADBE421}" type="pres">
      <dgm:prSet presAssocID="{D2E3EB4D-FB1E-4161-B607-30E1CFE9A80D}" presName="parentText" presStyleLbl="node1" presStyleIdx="4" presStyleCnt="7">
        <dgm:presLayoutVars>
          <dgm:chMax val="0"/>
          <dgm:bulletEnabled val="1"/>
        </dgm:presLayoutVars>
      </dgm:prSet>
      <dgm:spPr/>
    </dgm:pt>
    <dgm:pt modelId="{FD6525AA-0FAA-4AC4-A87C-E1B031089ABA}" type="pres">
      <dgm:prSet presAssocID="{08FE5241-B9E7-49C3-8743-B3DE4FCF70FE}" presName="spacer" presStyleCnt="0"/>
      <dgm:spPr/>
    </dgm:pt>
    <dgm:pt modelId="{8C8AF0B9-BC7D-4901-A816-E562ED8EC420}" type="pres">
      <dgm:prSet presAssocID="{DCCA0847-6B60-4373-8F5B-1B4B13694968}" presName="parentText" presStyleLbl="node1" presStyleIdx="5" presStyleCnt="7">
        <dgm:presLayoutVars>
          <dgm:chMax val="0"/>
          <dgm:bulletEnabled val="1"/>
        </dgm:presLayoutVars>
      </dgm:prSet>
      <dgm:spPr/>
    </dgm:pt>
    <dgm:pt modelId="{7AD25CB9-5387-4158-80C3-8A47DDB4911A}" type="pres">
      <dgm:prSet presAssocID="{72F78FFD-11C0-45BB-BCC3-43E91736785C}" presName="spacer" presStyleCnt="0"/>
      <dgm:spPr/>
    </dgm:pt>
    <dgm:pt modelId="{A29FB29A-3C88-4EC9-A26E-DFE3BA8B1CC9}" type="pres">
      <dgm:prSet presAssocID="{A1746A1C-290A-4F96-A29E-96BF89E09927}" presName="parentText" presStyleLbl="node1" presStyleIdx="6" presStyleCnt="7">
        <dgm:presLayoutVars>
          <dgm:chMax val="0"/>
          <dgm:bulletEnabled val="1"/>
        </dgm:presLayoutVars>
      </dgm:prSet>
      <dgm:spPr/>
    </dgm:pt>
  </dgm:ptLst>
  <dgm:cxnLst>
    <dgm:cxn modelId="{D57B5F08-A7C6-4CD5-A618-E10352199024}" type="presOf" srcId="{A1746A1C-290A-4F96-A29E-96BF89E09927}" destId="{A29FB29A-3C88-4EC9-A26E-DFE3BA8B1CC9}" srcOrd="0" destOrd="0" presId="urn:microsoft.com/office/officeart/2005/8/layout/vList2"/>
    <dgm:cxn modelId="{58004B0B-CA7A-4536-8674-B83AFF2194F8}" type="presOf" srcId="{ECA21880-8F27-47C5-8534-5AD1F1D3210D}" destId="{EECCC753-3A75-4927-B21C-EA2E6FDB9510}" srcOrd="0" destOrd="0" presId="urn:microsoft.com/office/officeart/2005/8/layout/vList2"/>
    <dgm:cxn modelId="{4157D71D-CF19-4A83-A629-8FE2FB11CC98}" type="presOf" srcId="{D2E3EB4D-FB1E-4161-B607-30E1CFE9A80D}" destId="{B8FAC4B7-8B52-49D2-8E8D-DAE25ADBE421}" srcOrd="0" destOrd="0" presId="urn:microsoft.com/office/officeart/2005/8/layout/vList2"/>
    <dgm:cxn modelId="{56F0D638-C413-43C3-9C16-C19DD70B0698}" srcId="{C4FC4A14-D66D-4A89-A905-3AC4987CFE88}" destId="{ECA21880-8F27-47C5-8534-5AD1F1D3210D}" srcOrd="3" destOrd="0" parTransId="{23B8EB78-65D1-4D43-BAA0-B43344B90A31}" sibTransId="{05C2CA2A-4E0D-4A4E-807A-03F0EB534963}"/>
    <dgm:cxn modelId="{2BC6D276-FDF7-4B34-BD66-4A0855162A9D}" srcId="{C4FC4A14-D66D-4A89-A905-3AC4987CFE88}" destId="{2C51F240-F515-45E2-9A20-A9D12D0F1C9D}" srcOrd="2" destOrd="0" parTransId="{1BC9C88E-50A8-4EF1-81F9-1E4F248EBE6F}" sibTransId="{41518CD7-5176-42D4-ACCB-E92B8D194C51}"/>
    <dgm:cxn modelId="{8D98267C-A0BF-427E-BE65-8E8FE0DC7147}" srcId="{C4FC4A14-D66D-4A89-A905-3AC4987CFE88}" destId="{DCCA0847-6B60-4373-8F5B-1B4B13694968}" srcOrd="5" destOrd="0" parTransId="{B343F3FE-9B3C-4532-A048-CAAE0A49004F}" sibTransId="{72F78FFD-11C0-45BB-BCC3-43E91736785C}"/>
    <dgm:cxn modelId="{76389C8C-0B0C-4CF5-BA25-69F20BE0FEF2}" type="presOf" srcId="{CA111CDA-FF14-4F86-A448-FB25D5E555BB}" destId="{C802A2A5-FDB4-4F4E-A167-A4036669F598}" srcOrd="0" destOrd="0" presId="urn:microsoft.com/office/officeart/2005/8/layout/vList2"/>
    <dgm:cxn modelId="{03F906B2-A0BC-4F68-A638-1512794ABEE3}" type="presOf" srcId="{5109F124-F812-4A40-B0FE-A6FDE3DA7489}" destId="{50483E81-0B11-42F3-9C91-794CCC535614}" srcOrd="0" destOrd="0" presId="urn:microsoft.com/office/officeart/2005/8/layout/vList2"/>
    <dgm:cxn modelId="{A29FD3C4-FCA9-41DA-BB3A-9E3364EBFCA0}" srcId="{C4FC4A14-D66D-4A89-A905-3AC4987CFE88}" destId="{A1746A1C-290A-4F96-A29E-96BF89E09927}" srcOrd="6" destOrd="0" parTransId="{DE01F48D-02D1-4C44-A558-B169C7FE3611}" sibTransId="{956681D9-FD74-42DA-94ED-1E9E2DC80AB1}"/>
    <dgm:cxn modelId="{264068C8-4F15-4136-A96E-46D9035A0085}" type="presOf" srcId="{DCCA0847-6B60-4373-8F5B-1B4B13694968}" destId="{8C8AF0B9-BC7D-4901-A816-E562ED8EC420}" srcOrd="0" destOrd="0" presId="urn:microsoft.com/office/officeart/2005/8/layout/vList2"/>
    <dgm:cxn modelId="{DE287FD9-5072-46A9-BA14-6C351565C36C}" srcId="{C4FC4A14-D66D-4A89-A905-3AC4987CFE88}" destId="{5109F124-F812-4A40-B0FE-A6FDE3DA7489}" srcOrd="1" destOrd="0" parTransId="{BDF58F70-CD44-4052-A167-1CD075DE14D1}" sibTransId="{0AC2462B-31E0-46DB-A4CE-B73751748EA6}"/>
    <dgm:cxn modelId="{BAAD67E7-CAFE-4166-8BA0-E379D66BF3BA}" type="presOf" srcId="{2C51F240-F515-45E2-9A20-A9D12D0F1C9D}" destId="{57A2D46D-2CEB-4C1A-BDE9-CCCBE2BC8F29}" srcOrd="0" destOrd="0" presId="urn:microsoft.com/office/officeart/2005/8/layout/vList2"/>
    <dgm:cxn modelId="{221D38E8-5299-4B42-A94F-D70F57A1140C}" srcId="{C4FC4A14-D66D-4A89-A905-3AC4987CFE88}" destId="{CA111CDA-FF14-4F86-A448-FB25D5E555BB}" srcOrd="0" destOrd="0" parTransId="{23D9E691-50E0-4889-9329-1276D088888E}" sibTransId="{D6B29BE0-B861-48DB-95D8-A65B62F12DA6}"/>
    <dgm:cxn modelId="{1810BFE9-EB97-49DF-B4FB-78CE80183232}" srcId="{C4FC4A14-D66D-4A89-A905-3AC4987CFE88}" destId="{D2E3EB4D-FB1E-4161-B607-30E1CFE9A80D}" srcOrd="4" destOrd="0" parTransId="{A95FDE09-45BD-47E4-ABCE-F4A8F31475A2}" sibTransId="{08FE5241-B9E7-49C3-8743-B3DE4FCF70FE}"/>
    <dgm:cxn modelId="{DDEDFCFA-86C3-43A9-9261-7DFD7C874BD6}" type="presOf" srcId="{C4FC4A14-D66D-4A89-A905-3AC4987CFE88}" destId="{2D3F8FEC-41FA-41D3-B4FF-BCBF7F917FCA}" srcOrd="0" destOrd="0" presId="urn:microsoft.com/office/officeart/2005/8/layout/vList2"/>
    <dgm:cxn modelId="{EE1DB94D-C9EE-44B9-BCB4-7758B64531FB}" type="presParOf" srcId="{2D3F8FEC-41FA-41D3-B4FF-BCBF7F917FCA}" destId="{C802A2A5-FDB4-4F4E-A167-A4036669F598}" srcOrd="0" destOrd="0" presId="urn:microsoft.com/office/officeart/2005/8/layout/vList2"/>
    <dgm:cxn modelId="{5D39DE49-06DA-4377-959F-5196EB1132DA}" type="presParOf" srcId="{2D3F8FEC-41FA-41D3-B4FF-BCBF7F917FCA}" destId="{AA5E5189-426F-4EBF-AF81-8E312EE151BB}" srcOrd="1" destOrd="0" presId="urn:microsoft.com/office/officeart/2005/8/layout/vList2"/>
    <dgm:cxn modelId="{5B85E91E-FCD2-4378-AC98-741FCB3CDE46}" type="presParOf" srcId="{2D3F8FEC-41FA-41D3-B4FF-BCBF7F917FCA}" destId="{50483E81-0B11-42F3-9C91-794CCC535614}" srcOrd="2" destOrd="0" presId="urn:microsoft.com/office/officeart/2005/8/layout/vList2"/>
    <dgm:cxn modelId="{423FB957-6363-4691-A823-08791D2C0428}" type="presParOf" srcId="{2D3F8FEC-41FA-41D3-B4FF-BCBF7F917FCA}" destId="{8BF4FE7C-8204-40E2-B65A-73A0D791BBCD}" srcOrd="3" destOrd="0" presId="urn:microsoft.com/office/officeart/2005/8/layout/vList2"/>
    <dgm:cxn modelId="{DA785182-5698-4BAC-838F-8757E7CBB804}" type="presParOf" srcId="{2D3F8FEC-41FA-41D3-B4FF-BCBF7F917FCA}" destId="{57A2D46D-2CEB-4C1A-BDE9-CCCBE2BC8F29}" srcOrd="4" destOrd="0" presId="urn:microsoft.com/office/officeart/2005/8/layout/vList2"/>
    <dgm:cxn modelId="{7F22301C-13C4-4585-BDB1-E7AB87AA1C39}" type="presParOf" srcId="{2D3F8FEC-41FA-41D3-B4FF-BCBF7F917FCA}" destId="{F53253C7-23BE-49D9-8B0C-B1ED49D77355}" srcOrd="5" destOrd="0" presId="urn:microsoft.com/office/officeart/2005/8/layout/vList2"/>
    <dgm:cxn modelId="{52352C38-EF4F-49D8-A012-789969DDFF4B}" type="presParOf" srcId="{2D3F8FEC-41FA-41D3-B4FF-BCBF7F917FCA}" destId="{EECCC753-3A75-4927-B21C-EA2E6FDB9510}" srcOrd="6" destOrd="0" presId="urn:microsoft.com/office/officeart/2005/8/layout/vList2"/>
    <dgm:cxn modelId="{3B288005-E69F-4D40-A5C3-D0A6D59B3720}" type="presParOf" srcId="{2D3F8FEC-41FA-41D3-B4FF-BCBF7F917FCA}" destId="{C3D4F69B-7281-41E9-995A-E815DE1F2577}" srcOrd="7" destOrd="0" presId="urn:microsoft.com/office/officeart/2005/8/layout/vList2"/>
    <dgm:cxn modelId="{7B1E5DD0-C7BA-4654-844E-D616514ECD53}" type="presParOf" srcId="{2D3F8FEC-41FA-41D3-B4FF-BCBF7F917FCA}" destId="{B8FAC4B7-8B52-49D2-8E8D-DAE25ADBE421}" srcOrd="8" destOrd="0" presId="urn:microsoft.com/office/officeart/2005/8/layout/vList2"/>
    <dgm:cxn modelId="{BB3D9FAF-05ED-43A8-A134-090F8A597B79}" type="presParOf" srcId="{2D3F8FEC-41FA-41D3-B4FF-BCBF7F917FCA}" destId="{FD6525AA-0FAA-4AC4-A87C-E1B031089ABA}" srcOrd="9" destOrd="0" presId="urn:microsoft.com/office/officeart/2005/8/layout/vList2"/>
    <dgm:cxn modelId="{B7B44567-10CD-424F-9667-B849628A8509}" type="presParOf" srcId="{2D3F8FEC-41FA-41D3-B4FF-BCBF7F917FCA}" destId="{8C8AF0B9-BC7D-4901-A816-E562ED8EC420}" srcOrd="10" destOrd="0" presId="urn:microsoft.com/office/officeart/2005/8/layout/vList2"/>
    <dgm:cxn modelId="{FF6FEB48-1EBD-4F65-8A1B-454898A52818}" type="presParOf" srcId="{2D3F8FEC-41FA-41D3-B4FF-BCBF7F917FCA}" destId="{7AD25CB9-5387-4158-80C3-8A47DDB4911A}" srcOrd="11" destOrd="0" presId="urn:microsoft.com/office/officeart/2005/8/layout/vList2"/>
    <dgm:cxn modelId="{AC455483-6F2B-44EA-AF7E-097CDFFA51F3}" type="presParOf" srcId="{2D3F8FEC-41FA-41D3-B4FF-BCBF7F917FCA}" destId="{A29FB29A-3C88-4EC9-A26E-DFE3BA8B1CC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B48891-3C70-40A2-92A7-28D5208DDAA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ED392A3-6FF2-461C-AE1D-F89E4CD8B335}">
      <dgm:prSet/>
      <dgm:spPr/>
      <dgm:t>
        <a:bodyPr/>
        <a:lstStyle/>
        <a:p>
          <a:r>
            <a:rPr lang="en-GB"/>
            <a:t>Housing providers must able to recognise and respond to the signs of domestic abuse and policies should be in place to identify and respond to domestic abuse.</a:t>
          </a:r>
          <a:endParaRPr lang="en-US"/>
        </a:p>
      </dgm:t>
    </dgm:pt>
    <dgm:pt modelId="{7B08EB4B-249B-4465-B2CA-52AD9B1B0D34}" type="parTrans" cxnId="{1312A37A-A5AF-43C0-8970-C0ED16A0CA80}">
      <dgm:prSet/>
      <dgm:spPr/>
      <dgm:t>
        <a:bodyPr/>
        <a:lstStyle/>
        <a:p>
          <a:endParaRPr lang="en-US"/>
        </a:p>
      </dgm:t>
    </dgm:pt>
    <dgm:pt modelId="{0F89402C-F789-4B43-9CD3-8EA854EC0953}" type="sibTrans" cxnId="{1312A37A-A5AF-43C0-8970-C0ED16A0CA80}">
      <dgm:prSet/>
      <dgm:spPr/>
      <dgm:t>
        <a:bodyPr/>
        <a:lstStyle/>
        <a:p>
          <a:endParaRPr lang="en-US"/>
        </a:p>
      </dgm:t>
    </dgm:pt>
    <dgm:pt modelId="{57AE2C32-C8DE-424E-A630-EACAB3221845}">
      <dgm:prSet/>
      <dgm:spPr/>
      <dgm:t>
        <a:bodyPr/>
        <a:lstStyle/>
        <a:p>
          <a:r>
            <a:rPr lang="en-GB"/>
            <a:t>Victims who are homeless as a result of domestic abuse have priority need for accommodation</a:t>
          </a:r>
          <a:endParaRPr lang="en-US"/>
        </a:p>
      </dgm:t>
    </dgm:pt>
    <dgm:pt modelId="{229FC384-0373-43A8-A3AA-C2428C205A41}" type="parTrans" cxnId="{53F06DF4-5597-4535-88C0-D55D78447F67}">
      <dgm:prSet/>
      <dgm:spPr/>
      <dgm:t>
        <a:bodyPr/>
        <a:lstStyle/>
        <a:p>
          <a:endParaRPr lang="en-US"/>
        </a:p>
      </dgm:t>
    </dgm:pt>
    <dgm:pt modelId="{91AE6E66-5411-4180-A468-B1EDF8679D94}" type="sibTrans" cxnId="{53F06DF4-5597-4535-88C0-D55D78447F67}">
      <dgm:prSet/>
      <dgm:spPr/>
      <dgm:t>
        <a:bodyPr/>
        <a:lstStyle/>
        <a:p>
          <a:endParaRPr lang="en-US"/>
        </a:p>
      </dgm:t>
    </dgm:pt>
    <dgm:pt modelId="{8731C630-F3C7-4405-89E4-C4691A9DCF81}">
      <dgm:prSet/>
      <dgm:spPr/>
      <dgm:t>
        <a:bodyPr/>
        <a:lstStyle/>
        <a:p>
          <a:r>
            <a:rPr lang="en-GB"/>
            <a:t>Housing authorities should consider the particular needs that victims of domestic abuse have for safe accommodation, including reciprocal agreements with other housing authorities and providers </a:t>
          </a:r>
          <a:endParaRPr lang="en-US"/>
        </a:p>
      </dgm:t>
    </dgm:pt>
    <dgm:pt modelId="{1DC4E4CA-DB0A-44A3-AB26-3F8C36B5C7DB}" type="parTrans" cxnId="{058A480F-999F-40C7-B24D-BD2257DD8508}">
      <dgm:prSet/>
      <dgm:spPr/>
      <dgm:t>
        <a:bodyPr/>
        <a:lstStyle/>
        <a:p>
          <a:endParaRPr lang="en-US"/>
        </a:p>
      </dgm:t>
    </dgm:pt>
    <dgm:pt modelId="{E6C33A11-87A9-463D-A309-7CB75777F4EB}" type="sibTrans" cxnId="{058A480F-999F-40C7-B24D-BD2257DD8508}">
      <dgm:prSet/>
      <dgm:spPr/>
      <dgm:t>
        <a:bodyPr/>
        <a:lstStyle/>
        <a:p>
          <a:endParaRPr lang="en-US"/>
        </a:p>
      </dgm:t>
    </dgm:pt>
    <dgm:pt modelId="{DEB05E86-214D-4916-9E2A-DFB03416A75A}">
      <dgm:prSet/>
      <dgm:spPr/>
      <dgm:t>
        <a:bodyPr/>
        <a:lstStyle/>
        <a:p>
          <a:r>
            <a:rPr lang="en-GB"/>
            <a:t>Housing authorities should consider whether mixed sex accommodation is appropriate and seek to provide single sex accommodation where this is required. </a:t>
          </a:r>
          <a:endParaRPr lang="en-US"/>
        </a:p>
      </dgm:t>
    </dgm:pt>
    <dgm:pt modelId="{6C5B4B46-AE7E-4184-8E2E-FF252E710FD9}" type="parTrans" cxnId="{49C47C04-E254-45F4-BCA7-9E80E76EB8B1}">
      <dgm:prSet/>
      <dgm:spPr/>
      <dgm:t>
        <a:bodyPr/>
        <a:lstStyle/>
        <a:p>
          <a:endParaRPr lang="en-US"/>
        </a:p>
      </dgm:t>
    </dgm:pt>
    <dgm:pt modelId="{E2AE4BD0-12D0-4683-A857-82CB6369B6E9}" type="sibTrans" cxnId="{49C47C04-E254-45F4-BCA7-9E80E76EB8B1}">
      <dgm:prSet/>
      <dgm:spPr/>
      <dgm:t>
        <a:bodyPr/>
        <a:lstStyle/>
        <a:p>
          <a:endParaRPr lang="en-US"/>
        </a:p>
      </dgm:t>
    </dgm:pt>
    <dgm:pt modelId="{0BC031BB-4FCC-4227-BA93-21B3E7122F4B}">
      <dgm:prSet/>
      <dgm:spPr/>
      <dgm:t>
        <a:bodyPr/>
        <a:lstStyle/>
        <a:p>
          <a:r>
            <a:rPr lang="en-GB"/>
            <a:t>Tier one and tier two local authorities need to work together to establish what support is needed as safe accommodation in the local authority area.</a:t>
          </a:r>
          <a:endParaRPr lang="en-US"/>
        </a:p>
      </dgm:t>
    </dgm:pt>
    <dgm:pt modelId="{724E802E-2D92-4450-8E35-86F963870F66}" type="parTrans" cxnId="{2C1C9585-43C1-4C0A-AEEB-BD44A1486CE1}">
      <dgm:prSet/>
      <dgm:spPr/>
      <dgm:t>
        <a:bodyPr/>
        <a:lstStyle/>
        <a:p>
          <a:endParaRPr lang="en-US"/>
        </a:p>
      </dgm:t>
    </dgm:pt>
    <dgm:pt modelId="{094C9F66-9CBC-4267-B24B-40E2CDAFA761}" type="sibTrans" cxnId="{2C1C9585-43C1-4C0A-AEEB-BD44A1486CE1}">
      <dgm:prSet/>
      <dgm:spPr/>
      <dgm:t>
        <a:bodyPr/>
        <a:lstStyle/>
        <a:p>
          <a:endParaRPr lang="en-US"/>
        </a:p>
      </dgm:t>
    </dgm:pt>
    <dgm:pt modelId="{965C171A-4F7B-4B53-B48D-C3335D58344A}">
      <dgm:prSet/>
      <dgm:spPr/>
      <dgm:t>
        <a:bodyPr/>
        <a:lstStyle/>
        <a:p>
          <a:r>
            <a:rPr lang="en-GB"/>
            <a:t>Housing authorities should also consider the needs of people who are rough sleeping or hidden homeless in formulating their approach to housing domestic abuse victims.</a:t>
          </a:r>
          <a:endParaRPr lang="en-US"/>
        </a:p>
      </dgm:t>
    </dgm:pt>
    <dgm:pt modelId="{E49FF938-264F-4701-A7AE-1AAADB2DAB6B}" type="parTrans" cxnId="{3D4680AE-7BB0-4CE8-B2A7-FA73829DEE08}">
      <dgm:prSet/>
      <dgm:spPr/>
      <dgm:t>
        <a:bodyPr/>
        <a:lstStyle/>
        <a:p>
          <a:endParaRPr lang="en-US"/>
        </a:p>
      </dgm:t>
    </dgm:pt>
    <dgm:pt modelId="{EFF0C629-F8ED-4FAC-8608-DA528FCBFC2F}" type="sibTrans" cxnId="{3D4680AE-7BB0-4CE8-B2A7-FA73829DEE08}">
      <dgm:prSet/>
      <dgm:spPr/>
      <dgm:t>
        <a:bodyPr/>
        <a:lstStyle/>
        <a:p>
          <a:endParaRPr lang="en-US"/>
        </a:p>
      </dgm:t>
    </dgm:pt>
    <dgm:pt modelId="{5CFBFF49-BCE8-4D92-84A6-8AD2FE6E9186}" type="pres">
      <dgm:prSet presAssocID="{D6B48891-3C70-40A2-92A7-28D5208DDAA5}" presName="linear" presStyleCnt="0">
        <dgm:presLayoutVars>
          <dgm:animLvl val="lvl"/>
          <dgm:resizeHandles val="exact"/>
        </dgm:presLayoutVars>
      </dgm:prSet>
      <dgm:spPr/>
    </dgm:pt>
    <dgm:pt modelId="{6E64A32D-5901-4A06-AAB9-84D4F37B0B9C}" type="pres">
      <dgm:prSet presAssocID="{7ED392A3-6FF2-461C-AE1D-F89E4CD8B335}" presName="parentText" presStyleLbl="node1" presStyleIdx="0" presStyleCnt="6">
        <dgm:presLayoutVars>
          <dgm:chMax val="0"/>
          <dgm:bulletEnabled val="1"/>
        </dgm:presLayoutVars>
      </dgm:prSet>
      <dgm:spPr/>
    </dgm:pt>
    <dgm:pt modelId="{8F3E5879-9507-4D44-8232-D28E9B97CF52}" type="pres">
      <dgm:prSet presAssocID="{0F89402C-F789-4B43-9CD3-8EA854EC0953}" presName="spacer" presStyleCnt="0"/>
      <dgm:spPr/>
    </dgm:pt>
    <dgm:pt modelId="{95055A85-8E1E-4D08-A93F-262EA2254A7C}" type="pres">
      <dgm:prSet presAssocID="{57AE2C32-C8DE-424E-A630-EACAB3221845}" presName="parentText" presStyleLbl="node1" presStyleIdx="1" presStyleCnt="6">
        <dgm:presLayoutVars>
          <dgm:chMax val="0"/>
          <dgm:bulletEnabled val="1"/>
        </dgm:presLayoutVars>
      </dgm:prSet>
      <dgm:spPr/>
    </dgm:pt>
    <dgm:pt modelId="{06F34F29-817B-4E69-9FD4-BB8AEE57CDC9}" type="pres">
      <dgm:prSet presAssocID="{91AE6E66-5411-4180-A468-B1EDF8679D94}" presName="spacer" presStyleCnt="0"/>
      <dgm:spPr/>
    </dgm:pt>
    <dgm:pt modelId="{C5D2D6A1-C4C6-40F9-8362-B53489851655}" type="pres">
      <dgm:prSet presAssocID="{8731C630-F3C7-4405-89E4-C4691A9DCF81}" presName="parentText" presStyleLbl="node1" presStyleIdx="2" presStyleCnt="6">
        <dgm:presLayoutVars>
          <dgm:chMax val="0"/>
          <dgm:bulletEnabled val="1"/>
        </dgm:presLayoutVars>
      </dgm:prSet>
      <dgm:spPr/>
    </dgm:pt>
    <dgm:pt modelId="{D1BAAAEC-2848-4D95-997D-6066B3D80B4B}" type="pres">
      <dgm:prSet presAssocID="{E6C33A11-87A9-463D-A309-7CB75777F4EB}" presName="spacer" presStyleCnt="0"/>
      <dgm:spPr/>
    </dgm:pt>
    <dgm:pt modelId="{DF7954AB-54F2-4BD4-8D7C-7D25A3C0BD87}" type="pres">
      <dgm:prSet presAssocID="{DEB05E86-214D-4916-9E2A-DFB03416A75A}" presName="parentText" presStyleLbl="node1" presStyleIdx="3" presStyleCnt="6">
        <dgm:presLayoutVars>
          <dgm:chMax val="0"/>
          <dgm:bulletEnabled val="1"/>
        </dgm:presLayoutVars>
      </dgm:prSet>
      <dgm:spPr/>
    </dgm:pt>
    <dgm:pt modelId="{D11CEE33-EE45-46C5-83BD-CF46AC8AD18B}" type="pres">
      <dgm:prSet presAssocID="{E2AE4BD0-12D0-4683-A857-82CB6369B6E9}" presName="spacer" presStyleCnt="0"/>
      <dgm:spPr/>
    </dgm:pt>
    <dgm:pt modelId="{58C8632A-625F-4CA5-8729-7AB3B49DCFB5}" type="pres">
      <dgm:prSet presAssocID="{0BC031BB-4FCC-4227-BA93-21B3E7122F4B}" presName="parentText" presStyleLbl="node1" presStyleIdx="4" presStyleCnt="6">
        <dgm:presLayoutVars>
          <dgm:chMax val="0"/>
          <dgm:bulletEnabled val="1"/>
        </dgm:presLayoutVars>
      </dgm:prSet>
      <dgm:spPr/>
    </dgm:pt>
    <dgm:pt modelId="{770D3F07-6B20-4916-9D89-957DC0717746}" type="pres">
      <dgm:prSet presAssocID="{094C9F66-9CBC-4267-B24B-40E2CDAFA761}" presName="spacer" presStyleCnt="0"/>
      <dgm:spPr/>
    </dgm:pt>
    <dgm:pt modelId="{89985CCE-4894-49CC-8264-F028238B1BA9}" type="pres">
      <dgm:prSet presAssocID="{965C171A-4F7B-4B53-B48D-C3335D58344A}" presName="parentText" presStyleLbl="node1" presStyleIdx="5" presStyleCnt="6">
        <dgm:presLayoutVars>
          <dgm:chMax val="0"/>
          <dgm:bulletEnabled val="1"/>
        </dgm:presLayoutVars>
      </dgm:prSet>
      <dgm:spPr/>
    </dgm:pt>
  </dgm:ptLst>
  <dgm:cxnLst>
    <dgm:cxn modelId="{49C47C04-E254-45F4-BCA7-9E80E76EB8B1}" srcId="{D6B48891-3C70-40A2-92A7-28D5208DDAA5}" destId="{DEB05E86-214D-4916-9E2A-DFB03416A75A}" srcOrd="3" destOrd="0" parTransId="{6C5B4B46-AE7E-4184-8E2E-FF252E710FD9}" sibTransId="{E2AE4BD0-12D0-4683-A857-82CB6369B6E9}"/>
    <dgm:cxn modelId="{058A480F-999F-40C7-B24D-BD2257DD8508}" srcId="{D6B48891-3C70-40A2-92A7-28D5208DDAA5}" destId="{8731C630-F3C7-4405-89E4-C4691A9DCF81}" srcOrd="2" destOrd="0" parTransId="{1DC4E4CA-DB0A-44A3-AB26-3F8C36B5C7DB}" sibTransId="{E6C33A11-87A9-463D-A309-7CB75777F4EB}"/>
    <dgm:cxn modelId="{79973B53-4BB5-4BD5-B51B-25A338427E78}" type="presOf" srcId="{7ED392A3-6FF2-461C-AE1D-F89E4CD8B335}" destId="{6E64A32D-5901-4A06-AAB9-84D4F37B0B9C}" srcOrd="0" destOrd="0" presId="urn:microsoft.com/office/officeart/2005/8/layout/vList2"/>
    <dgm:cxn modelId="{4C93AC53-0BE6-4005-AC34-FC411E25ACCD}" type="presOf" srcId="{D6B48891-3C70-40A2-92A7-28D5208DDAA5}" destId="{5CFBFF49-BCE8-4D92-84A6-8AD2FE6E9186}" srcOrd="0" destOrd="0" presId="urn:microsoft.com/office/officeart/2005/8/layout/vList2"/>
    <dgm:cxn modelId="{1312A37A-A5AF-43C0-8970-C0ED16A0CA80}" srcId="{D6B48891-3C70-40A2-92A7-28D5208DDAA5}" destId="{7ED392A3-6FF2-461C-AE1D-F89E4CD8B335}" srcOrd="0" destOrd="0" parTransId="{7B08EB4B-249B-4465-B2CA-52AD9B1B0D34}" sibTransId="{0F89402C-F789-4B43-9CD3-8EA854EC0953}"/>
    <dgm:cxn modelId="{1FAF6C7C-7DE2-4C73-9EE5-9E3186BF4CA0}" type="presOf" srcId="{DEB05E86-214D-4916-9E2A-DFB03416A75A}" destId="{DF7954AB-54F2-4BD4-8D7C-7D25A3C0BD87}" srcOrd="0" destOrd="0" presId="urn:microsoft.com/office/officeart/2005/8/layout/vList2"/>
    <dgm:cxn modelId="{2C1C9585-43C1-4C0A-AEEB-BD44A1486CE1}" srcId="{D6B48891-3C70-40A2-92A7-28D5208DDAA5}" destId="{0BC031BB-4FCC-4227-BA93-21B3E7122F4B}" srcOrd="4" destOrd="0" parTransId="{724E802E-2D92-4450-8E35-86F963870F66}" sibTransId="{094C9F66-9CBC-4267-B24B-40E2CDAFA761}"/>
    <dgm:cxn modelId="{1791E88A-82B2-426A-AD44-2F8055750D8D}" type="presOf" srcId="{0BC031BB-4FCC-4227-BA93-21B3E7122F4B}" destId="{58C8632A-625F-4CA5-8729-7AB3B49DCFB5}" srcOrd="0" destOrd="0" presId="urn:microsoft.com/office/officeart/2005/8/layout/vList2"/>
    <dgm:cxn modelId="{DAE6B590-C6FD-4AB1-B701-E3D44D6950E7}" type="presOf" srcId="{965C171A-4F7B-4B53-B48D-C3335D58344A}" destId="{89985CCE-4894-49CC-8264-F028238B1BA9}" srcOrd="0" destOrd="0" presId="urn:microsoft.com/office/officeart/2005/8/layout/vList2"/>
    <dgm:cxn modelId="{F7F00EAE-C8A3-44B3-8024-047D0DCA663F}" type="presOf" srcId="{8731C630-F3C7-4405-89E4-C4691A9DCF81}" destId="{C5D2D6A1-C4C6-40F9-8362-B53489851655}" srcOrd="0" destOrd="0" presId="urn:microsoft.com/office/officeart/2005/8/layout/vList2"/>
    <dgm:cxn modelId="{3D4680AE-7BB0-4CE8-B2A7-FA73829DEE08}" srcId="{D6B48891-3C70-40A2-92A7-28D5208DDAA5}" destId="{965C171A-4F7B-4B53-B48D-C3335D58344A}" srcOrd="5" destOrd="0" parTransId="{E49FF938-264F-4701-A7AE-1AAADB2DAB6B}" sibTransId="{EFF0C629-F8ED-4FAC-8608-DA528FCBFC2F}"/>
    <dgm:cxn modelId="{4CF622BF-7086-412A-9F54-7A44CF7CEAD4}" type="presOf" srcId="{57AE2C32-C8DE-424E-A630-EACAB3221845}" destId="{95055A85-8E1E-4D08-A93F-262EA2254A7C}" srcOrd="0" destOrd="0" presId="urn:microsoft.com/office/officeart/2005/8/layout/vList2"/>
    <dgm:cxn modelId="{53F06DF4-5597-4535-88C0-D55D78447F67}" srcId="{D6B48891-3C70-40A2-92A7-28D5208DDAA5}" destId="{57AE2C32-C8DE-424E-A630-EACAB3221845}" srcOrd="1" destOrd="0" parTransId="{229FC384-0373-43A8-A3AA-C2428C205A41}" sibTransId="{91AE6E66-5411-4180-A468-B1EDF8679D94}"/>
    <dgm:cxn modelId="{89288401-9C85-4A1F-BE43-C31D173F254C}" type="presParOf" srcId="{5CFBFF49-BCE8-4D92-84A6-8AD2FE6E9186}" destId="{6E64A32D-5901-4A06-AAB9-84D4F37B0B9C}" srcOrd="0" destOrd="0" presId="urn:microsoft.com/office/officeart/2005/8/layout/vList2"/>
    <dgm:cxn modelId="{AAAA6E49-E3AA-4E73-8CC0-1811F832164C}" type="presParOf" srcId="{5CFBFF49-BCE8-4D92-84A6-8AD2FE6E9186}" destId="{8F3E5879-9507-4D44-8232-D28E9B97CF52}" srcOrd="1" destOrd="0" presId="urn:microsoft.com/office/officeart/2005/8/layout/vList2"/>
    <dgm:cxn modelId="{F21AEF5A-DF45-4350-BD39-7821CCB3A7B8}" type="presParOf" srcId="{5CFBFF49-BCE8-4D92-84A6-8AD2FE6E9186}" destId="{95055A85-8E1E-4D08-A93F-262EA2254A7C}" srcOrd="2" destOrd="0" presId="urn:microsoft.com/office/officeart/2005/8/layout/vList2"/>
    <dgm:cxn modelId="{60D0270B-55B2-466F-9B08-3FD804C91A07}" type="presParOf" srcId="{5CFBFF49-BCE8-4D92-84A6-8AD2FE6E9186}" destId="{06F34F29-817B-4E69-9FD4-BB8AEE57CDC9}" srcOrd="3" destOrd="0" presId="urn:microsoft.com/office/officeart/2005/8/layout/vList2"/>
    <dgm:cxn modelId="{0D5EA5B6-4335-4EAC-B6C2-B7BC4CAFD8C9}" type="presParOf" srcId="{5CFBFF49-BCE8-4D92-84A6-8AD2FE6E9186}" destId="{C5D2D6A1-C4C6-40F9-8362-B53489851655}" srcOrd="4" destOrd="0" presId="urn:microsoft.com/office/officeart/2005/8/layout/vList2"/>
    <dgm:cxn modelId="{8A149AD6-0E0A-4939-8CC5-587D11984E24}" type="presParOf" srcId="{5CFBFF49-BCE8-4D92-84A6-8AD2FE6E9186}" destId="{D1BAAAEC-2848-4D95-997D-6066B3D80B4B}" srcOrd="5" destOrd="0" presId="urn:microsoft.com/office/officeart/2005/8/layout/vList2"/>
    <dgm:cxn modelId="{19F3C8F2-EB09-4ED5-8E79-08F79556EC9E}" type="presParOf" srcId="{5CFBFF49-BCE8-4D92-84A6-8AD2FE6E9186}" destId="{DF7954AB-54F2-4BD4-8D7C-7D25A3C0BD87}" srcOrd="6" destOrd="0" presId="urn:microsoft.com/office/officeart/2005/8/layout/vList2"/>
    <dgm:cxn modelId="{4689DC35-5310-44B8-B5C7-7C659B146255}" type="presParOf" srcId="{5CFBFF49-BCE8-4D92-84A6-8AD2FE6E9186}" destId="{D11CEE33-EE45-46C5-83BD-CF46AC8AD18B}" srcOrd="7" destOrd="0" presId="urn:microsoft.com/office/officeart/2005/8/layout/vList2"/>
    <dgm:cxn modelId="{A6F742AD-E589-4D83-A707-55A0C5AE5E4D}" type="presParOf" srcId="{5CFBFF49-BCE8-4D92-84A6-8AD2FE6E9186}" destId="{58C8632A-625F-4CA5-8729-7AB3B49DCFB5}" srcOrd="8" destOrd="0" presId="urn:microsoft.com/office/officeart/2005/8/layout/vList2"/>
    <dgm:cxn modelId="{4522BA84-DCF1-40AB-A6B0-3818817D6524}" type="presParOf" srcId="{5CFBFF49-BCE8-4D92-84A6-8AD2FE6E9186}" destId="{770D3F07-6B20-4916-9D89-957DC0717746}" srcOrd="9" destOrd="0" presId="urn:microsoft.com/office/officeart/2005/8/layout/vList2"/>
    <dgm:cxn modelId="{B5816B5E-BF75-4AD5-B2FC-50F7DE6F2A7B}" type="presParOf" srcId="{5CFBFF49-BCE8-4D92-84A6-8AD2FE6E9186}" destId="{89985CCE-4894-49CC-8264-F028238B1BA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0F7D3B-738B-49C9-A50E-E882AB3D444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1A7B2C-39E7-449E-A48E-B41C2EF7637E}">
      <dgm:prSet/>
      <dgm:spPr/>
      <dgm:t>
        <a:bodyPr/>
        <a:lstStyle/>
        <a:p>
          <a:r>
            <a:rPr lang="en-GB" dirty="0"/>
            <a:t>Incidents of domestic abuse should not be seen in isolation.  Investigate the history of the relationship (as well as the perpetrator’s history with other victims) and recognise the dynamics including any power imbalance </a:t>
          </a:r>
          <a:endParaRPr lang="en-US" dirty="0"/>
        </a:p>
      </dgm:t>
    </dgm:pt>
    <dgm:pt modelId="{4552B336-8B7A-4ECF-A7D4-097512350106}" type="parTrans" cxnId="{45866D73-B905-4D52-9A5F-52FBA283008F}">
      <dgm:prSet/>
      <dgm:spPr/>
      <dgm:t>
        <a:bodyPr/>
        <a:lstStyle/>
        <a:p>
          <a:endParaRPr lang="en-US"/>
        </a:p>
      </dgm:t>
    </dgm:pt>
    <dgm:pt modelId="{7C058DB7-B4AB-4B77-BF51-5A845BDCD114}" type="sibTrans" cxnId="{45866D73-B905-4D52-9A5F-52FBA283008F}">
      <dgm:prSet/>
      <dgm:spPr/>
      <dgm:t>
        <a:bodyPr/>
        <a:lstStyle/>
        <a:p>
          <a:endParaRPr lang="en-US"/>
        </a:p>
      </dgm:t>
    </dgm:pt>
    <dgm:pt modelId="{B055AE03-1FA9-43C9-9292-0B905DF0D0C1}">
      <dgm:prSet/>
      <dgm:spPr/>
      <dgm:t>
        <a:bodyPr/>
        <a:lstStyle/>
        <a:p>
          <a:r>
            <a:rPr lang="en-GB"/>
            <a:t>The police should adopt a trauma-informed and trauma-responsive approach</a:t>
          </a:r>
          <a:endParaRPr lang="en-US"/>
        </a:p>
      </dgm:t>
    </dgm:pt>
    <dgm:pt modelId="{6D7BEB37-3EA4-489C-96F8-D2B01FCD6ACE}" type="parTrans" cxnId="{0BB76333-B7F0-45CC-9DC0-E3AA33ADF0B4}">
      <dgm:prSet/>
      <dgm:spPr/>
      <dgm:t>
        <a:bodyPr/>
        <a:lstStyle/>
        <a:p>
          <a:endParaRPr lang="en-US"/>
        </a:p>
      </dgm:t>
    </dgm:pt>
    <dgm:pt modelId="{A89DFD9D-DFB2-432A-BBA0-E64F63C87434}" type="sibTrans" cxnId="{0BB76333-B7F0-45CC-9DC0-E3AA33ADF0B4}">
      <dgm:prSet/>
      <dgm:spPr/>
      <dgm:t>
        <a:bodyPr/>
        <a:lstStyle/>
        <a:p>
          <a:endParaRPr lang="en-US"/>
        </a:p>
      </dgm:t>
    </dgm:pt>
    <dgm:pt modelId="{1C03D0BD-4CD0-4168-9D8B-658A8D8CE607}">
      <dgm:prSet/>
      <dgm:spPr/>
      <dgm:t>
        <a:bodyPr/>
        <a:lstStyle/>
        <a:p>
          <a:r>
            <a:rPr lang="en-GB" dirty="0"/>
            <a:t>Take into account protected characteristics, barriers to disclosure, building trust and awareness that DA can include the wider family when supporting victims of domestic abuse</a:t>
          </a:r>
          <a:endParaRPr lang="en-US" dirty="0"/>
        </a:p>
      </dgm:t>
    </dgm:pt>
    <dgm:pt modelId="{7C46A7A6-B1DA-4B7E-8AE9-CE48E1663F2E}" type="parTrans" cxnId="{F2DF6EE7-81A4-4D18-B142-8D491C9CB35C}">
      <dgm:prSet/>
      <dgm:spPr/>
      <dgm:t>
        <a:bodyPr/>
        <a:lstStyle/>
        <a:p>
          <a:endParaRPr lang="en-US"/>
        </a:p>
      </dgm:t>
    </dgm:pt>
    <dgm:pt modelId="{32C7F6B8-3D15-48CC-8821-65F1D477DA85}" type="sibTrans" cxnId="{F2DF6EE7-81A4-4D18-B142-8D491C9CB35C}">
      <dgm:prSet/>
      <dgm:spPr/>
      <dgm:t>
        <a:bodyPr/>
        <a:lstStyle/>
        <a:p>
          <a:endParaRPr lang="en-US"/>
        </a:p>
      </dgm:t>
    </dgm:pt>
    <dgm:pt modelId="{754DF8A6-65C2-40E2-BA7F-502863908FA0}">
      <dgm:prSet/>
      <dgm:spPr/>
      <dgm:t>
        <a:bodyPr/>
        <a:lstStyle/>
        <a:p>
          <a:r>
            <a:rPr lang="en-GB"/>
            <a:t>Be alert to the more complex dynamics that might exist where substance misuse is an issue - the violence may be symptomatic of domestic abuse</a:t>
          </a:r>
          <a:endParaRPr lang="en-US"/>
        </a:p>
      </dgm:t>
    </dgm:pt>
    <dgm:pt modelId="{10BDE825-998E-42D9-988D-47E21B8D8720}" type="parTrans" cxnId="{6C200077-94C8-4681-83E4-834335AA29E8}">
      <dgm:prSet/>
      <dgm:spPr/>
      <dgm:t>
        <a:bodyPr/>
        <a:lstStyle/>
        <a:p>
          <a:endParaRPr lang="en-US"/>
        </a:p>
      </dgm:t>
    </dgm:pt>
    <dgm:pt modelId="{979A5BAD-D494-4B51-8717-C9A1FFAAC225}" type="sibTrans" cxnId="{6C200077-94C8-4681-83E4-834335AA29E8}">
      <dgm:prSet/>
      <dgm:spPr/>
      <dgm:t>
        <a:bodyPr/>
        <a:lstStyle/>
        <a:p>
          <a:endParaRPr lang="en-US"/>
        </a:p>
      </dgm:t>
    </dgm:pt>
    <dgm:pt modelId="{9266D08C-E682-4A17-9244-9D50EB7B6181}">
      <dgm:prSet/>
      <dgm:spPr/>
      <dgm:t>
        <a:bodyPr/>
        <a:lstStyle/>
        <a:p>
          <a:r>
            <a:rPr lang="en-GB" dirty="0"/>
            <a:t>Provide the victim with</a:t>
          </a:r>
          <a:r>
            <a:rPr lang="en-GB" dirty="0">
              <a:solidFill>
                <a:srgbClr val="FF0000"/>
              </a:solidFill>
            </a:rPr>
            <a:t> </a:t>
          </a:r>
          <a:r>
            <a:rPr lang="en-GB" dirty="0">
              <a:solidFill>
                <a:schemeClr val="bg1"/>
              </a:solidFill>
            </a:rPr>
            <a:t>accessible</a:t>
          </a:r>
          <a:r>
            <a:rPr lang="en-GB" dirty="0">
              <a:solidFill>
                <a:srgbClr val="FF0000"/>
              </a:solidFill>
            </a:rPr>
            <a:t> </a:t>
          </a:r>
          <a:r>
            <a:rPr lang="en-GB" dirty="0"/>
            <a:t>information about the criminal justice process and their rights under the Victims’ Code</a:t>
          </a:r>
          <a:endParaRPr lang="en-US" dirty="0"/>
        </a:p>
      </dgm:t>
    </dgm:pt>
    <dgm:pt modelId="{193B09EE-8BF2-4047-A54D-0D9F12493679}" type="parTrans" cxnId="{9247360D-3535-4203-BC5D-2A3CAC20BC07}">
      <dgm:prSet/>
      <dgm:spPr/>
      <dgm:t>
        <a:bodyPr/>
        <a:lstStyle/>
        <a:p>
          <a:endParaRPr lang="en-US"/>
        </a:p>
      </dgm:t>
    </dgm:pt>
    <dgm:pt modelId="{7E0AC3EC-D13E-4D3C-9E64-79431A19684E}" type="sibTrans" cxnId="{9247360D-3535-4203-BC5D-2A3CAC20BC07}">
      <dgm:prSet/>
      <dgm:spPr/>
      <dgm:t>
        <a:bodyPr/>
        <a:lstStyle/>
        <a:p>
          <a:endParaRPr lang="en-US"/>
        </a:p>
      </dgm:t>
    </dgm:pt>
    <dgm:pt modelId="{7AEA0D5A-72C7-41AC-B301-D1B57FA9915B}">
      <dgm:prSet/>
      <dgm:spPr/>
      <dgm:t>
        <a:bodyPr/>
        <a:lstStyle/>
        <a:p>
          <a:r>
            <a:rPr lang="en-GB"/>
            <a:t>Be aware that perpetrators may raise counter or cross-allegations when reported by victims of abuse</a:t>
          </a:r>
          <a:endParaRPr lang="en-US"/>
        </a:p>
      </dgm:t>
    </dgm:pt>
    <dgm:pt modelId="{908212A5-9325-4F47-BAC6-A61220AF5ABE}" type="parTrans" cxnId="{CAEF1E5A-5387-43E1-9162-A8CAEA54D2B8}">
      <dgm:prSet/>
      <dgm:spPr/>
      <dgm:t>
        <a:bodyPr/>
        <a:lstStyle/>
        <a:p>
          <a:endParaRPr lang="en-US"/>
        </a:p>
      </dgm:t>
    </dgm:pt>
    <dgm:pt modelId="{284EFCFA-9FE9-466F-990A-79FE92654F73}" type="sibTrans" cxnId="{CAEF1E5A-5387-43E1-9162-A8CAEA54D2B8}">
      <dgm:prSet/>
      <dgm:spPr/>
      <dgm:t>
        <a:bodyPr/>
        <a:lstStyle/>
        <a:p>
          <a:endParaRPr lang="en-US"/>
        </a:p>
      </dgm:t>
    </dgm:pt>
    <dgm:pt modelId="{B17B3ED7-2B7A-4920-94BB-EB43E2100DD3}" type="pres">
      <dgm:prSet presAssocID="{430F7D3B-738B-49C9-A50E-E882AB3D4445}" presName="linear" presStyleCnt="0">
        <dgm:presLayoutVars>
          <dgm:animLvl val="lvl"/>
          <dgm:resizeHandles val="exact"/>
        </dgm:presLayoutVars>
      </dgm:prSet>
      <dgm:spPr/>
    </dgm:pt>
    <dgm:pt modelId="{E69BFED1-662D-44A7-834C-D095E15BC96E}" type="pres">
      <dgm:prSet presAssocID="{231A7B2C-39E7-449E-A48E-B41C2EF7637E}" presName="parentText" presStyleLbl="node1" presStyleIdx="0" presStyleCnt="6">
        <dgm:presLayoutVars>
          <dgm:chMax val="0"/>
          <dgm:bulletEnabled val="1"/>
        </dgm:presLayoutVars>
      </dgm:prSet>
      <dgm:spPr/>
    </dgm:pt>
    <dgm:pt modelId="{7A5D7E82-C0F6-4C87-BEE2-EF3DD0A0ABA3}" type="pres">
      <dgm:prSet presAssocID="{7C058DB7-B4AB-4B77-BF51-5A845BDCD114}" presName="spacer" presStyleCnt="0"/>
      <dgm:spPr/>
    </dgm:pt>
    <dgm:pt modelId="{81B194B0-A0D9-4F80-BF5A-E93F5CD986A5}" type="pres">
      <dgm:prSet presAssocID="{B055AE03-1FA9-43C9-9292-0B905DF0D0C1}" presName="parentText" presStyleLbl="node1" presStyleIdx="1" presStyleCnt="6">
        <dgm:presLayoutVars>
          <dgm:chMax val="0"/>
          <dgm:bulletEnabled val="1"/>
        </dgm:presLayoutVars>
      </dgm:prSet>
      <dgm:spPr/>
    </dgm:pt>
    <dgm:pt modelId="{E15F2025-FF0E-4BAB-8A8B-CD0BC3A5644F}" type="pres">
      <dgm:prSet presAssocID="{A89DFD9D-DFB2-432A-BBA0-E64F63C87434}" presName="spacer" presStyleCnt="0"/>
      <dgm:spPr/>
    </dgm:pt>
    <dgm:pt modelId="{50A90BA7-12A8-4852-9586-E69E643F2BE7}" type="pres">
      <dgm:prSet presAssocID="{1C03D0BD-4CD0-4168-9D8B-658A8D8CE607}" presName="parentText" presStyleLbl="node1" presStyleIdx="2" presStyleCnt="6">
        <dgm:presLayoutVars>
          <dgm:chMax val="0"/>
          <dgm:bulletEnabled val="1"/>
        </dgm:presLayoutVars>
      </dgm:prSet>
      <dgm:spPr/>
    </dgm:pt>
    <dgm:pt modelId="{AC284D59-70CC-40E1-967E-6E8C4C360D0B}" type="pres">
      <dgm:prSet presAssocID="{32C7F6B8-3D15-48CC-8821-65F1D477DA85}" presName="spacer" presStyleCnt="0"/>
      <dgm:spPr/>
    </dgm:pt>
    <dgm:pt modelId="{80F3CA8C-B5AD-4BCC-974C-03FD1F1F2827}" type="pres">
      <dgm:prSet presAssocID="{754DF8A6-65C2-40E2-BA7F-502863908FA0}" presName="parentText" presStyleLbl="node1" presStyleIdx="3" presStyleCnt="6">
        <dgm:presLayoutVars>
          <dgm:chMax val="0"/>
          <dgm:bulletEnabled val="1"/>
        </dgm:presLayoutVars>
      </dgm:prSet>
      <dgm:spPr/>
    </dgm:pt>
    <dgm:pt modelId="{1D31ACF8-6339-40CE-AD62-17F480FB6EA0}" type="pres">
      <dgm:prSet presAssocID="{979A5BAD-D494-4B51-8717-C9A1FFAAC225}" presName="spacer" presStyleCnt="0"/>
      <dgm:spPr/>
    </dgm:pt>
    <dgm:pt modelId="{E7B6C9D6-4D71-4E3C-B6F0-A96F9894844A}" type="pres">
      <dgm:prSet presAssocID="{9266D08C-E682-4A17-9244-9D50EB7B6181}" presName="parentText" presStyleLbl="node1" presStyleIdx="4" presStyleCnt="6">
        <dgm:presLayoutVars>
          <dgm:chMax val="0"/>
          <dgm:bulletEnabled val="1"/>
        </dgm:presLayoutVars>
      </dgm:prSet>
      <dgm:spPr/>
    </dgm:pt>
    <dgm:pt modelId="{A9073C34-1210-45EF-83DA-BE233391F9DF}" type="pres">
      <dgm:prSet presAssocID="{7E0AC3EC-D13E-4D3C-9E64-79431A19684E}" presName="spacer" presStyleCnt="0"/>
      <dgm:spPr/>
    </dgm:pt>
    <dgm:pt modelId="{8E32F16C-B7E9-4110-BCD7-FB9F1AF4C195}" type="pres">
      <dgm:prSet presAssocID="{7AEA0D5A-72C7-41AC-B301-D1B57FA9915B}" presName="parentText" presStyleLbl="node1" presStyleIdx="5" presStyleCnt="6">
        <dgm:presLayoutVars>
          <dgm:chMax val="0"/>
          <dgm:bulletEnabled val="1"/>
        </dgm:presLayoutVars>
      </dgm:prSet>
      <dgm:spPr/>
    </dgm:pt>
  </dgm:ptLst>
  <dgm:cxnLst>
    <dgm:cxn modelId="{9247360D-3535-4203-BC5D-2A3CAC20BC07}" srcId="{430F7D3B-738B-49C9-A50E-E882AB3D4445}" destId="{9266D08C-E682-4A17-9244-9D50EB7B6181}" srcOrd="4" destOrd="0" parTransId="{193B09EE-8BF2-4047-A54D-0D9F12493679}" sibTransId="{7E0AC3EC-D13E-4D3C-9E64-79431A19684E}"/>
    <dgm:cxn modelId="{5FF42F28-B222-45FA-B50F-119ADE48CB0F}" type="presOf" srcId="{430F7D3B-738B-49C9-A50E-E882AB3D4445}" destId="{B17B3ED7-2B7A-4920-94BB-EB43E2100DD3}" srcOrd="0" destOrd="0" presId="urn:microsoft.com/office/officeart/2005/8/layout/vList2"/>
    <dgm:cxn modelId="{0BB76333-B7F0-45CC-9DC0-E3AA33ADF0B4}" srcId="{430F7D3B-738B-49C9-A50E-E882AB3D4445}" destId="{B055AE03-1FA9-43C9-9292-0B905DF0D0C1}" srcOrd="1" destOrd="0" parTransId="{6D7BEB37-3EA4-489C-96F8-D2B01FCD6ACE}" sibTransId="{A89DFD9D-DFB2-432A-BBA0-E64F63C87434}"/>
    <dgm:cxn modelId="{9415183E-BA9D-4A4F-903C-3E1E2502359C}" type="presOf" srcId="{1C03D0BD-4CD0-4168-9D8B-658A8D8CE607}" destId="{50A90BA7-12A8-4852-9586-E69E643F2BE7}" srcOrd="0" destOrd="0" presId="urn:microsoft.com/office/officeart/2005/8/layout/vList2"/>
    <dgm:cxn modelId="{1ED15E5D-3984-4E38-ADA2-3E98C11A4DED}" type="presOf" srcId="{9266D08C-E682-4A17-9244-9D50EB7B6181}" destId="{E7B6C9D6-4D71-4E3C-B6F0-A96F9894844A}" srcOrd="0" destOrd="0" presId="urn:microsoft.com/office/officeart/2005/8/layout/vList2"/>
    <dgm:cxn modelId="{CEBBB04D-E6FB-487A-8A1B-BD6EF0988E09}" type="presOf" srcId="{231A7B2C-39E7-449E-A48E-B41C2EF7637E}" destId="{E69BFED1-662D-44A7-834C-D095E15BC96E}" srcOrd="0" destOrd="0" presId="urn:microsoft.com/office/officeart/2005/8/layout/vList2"/>
    <dgm:cxn modelId="{15BF854E-E6B7-4A74-9E4B-3DD08FE97E89}" type="presOf" srcId="{754DF8A6-65C2-40E2-BA7F-502863908FA0}" destId="{80F3CA8C-B5AD-4BCC-974C-03FD1F1F2827}" srcOrd="0" destOrd="0" presId="urn:microsoft.com/office/officeart/2005/8/layout/vList2"/>
    <dgm:cxn modelId="{45866D73-B905-4D52-9A5F-52FBA283008F}" srcId="{430F7D3B-738B-49C9-A50E-E882AB3D4445}" destId="{231A7B2C-39E7-449E-A48E-B41C2EF7637E}" srcOrd="0" destOrd="0" parTransId="{4552B336-8B7A-4ECF-A7D4-097512350106}" sibTransId="{7C058DB7-B4AB-4B77-BF51-5A845BDCD114}"/>
    <dgm:cxn modelId="{6C200077-94C8-4681-83E4-834335AA29E8}" srcId="{430F7D3B-738B-49C9-A50E-E882AB3D4445}" destId="{754DF8A6-65C2-40E2-BA7F-502863908FA0}" srcOrd="3" destOrd="0" parTransId="{10BDE825-998E-42D9-988D-47E21B8D8720}" sibTransId="{979A5BAD-D494-4B51-8717-C9A1FFAAC225}"/>
    <dgm:cxn modelId="{CAEF1E5A-5387-43E1-9162-A8CAEA54D2B8}" srcId="{430F7D3B-738B-49C9-A50E-E882AB3D4445}" destId="{7AEA0D5A-72C7-41AC-B301-D1B57FA9915B}" srcOrd="5" destOrd="0" parTransId="{908212A5-9325-4F47-BAC6-A61220AF5ABE}" sibTransId="{284EFCFA-9FE9-466F-990A-79FE92654F73}"/>
    <dgm:cxn modelId="{66604D88-4BC8-4A21-A297-612A266E1751}" type="presOf" srcId="{7AEA0D5A-72C7-41AC-B301-D1B57FA9915B}" destId="{8E32F16C-B7E9-4110-BCD7-FB9F1AF4C195}" srcOrd="0" destOrd="0" presId="urn:microsoft.com/office/officeart/2005/8/layout/vList2"/>
    <dgm:cxn modelId="{01A69DE5-FFF3-471C-AE04-F3BC90827DDD}" type="presOf" srcId="{B055AE03-1FA9-43C9-9292-0B905DF0D0C1}" destId="{81B194B0-A0D9-4F80-BF5A-E93F5CD986A5}" srcOrd="0" destOrd="0" presId="urn:microsoft.com/office/officeart/2005/8/layout/vList2"/>
    <dgm:cxn modelId="{F2DF6EE7-81A4-4D18-B142-8D491C9CB35C}" srcId="{430F7D3B-738B-49C9-A50E-E882AB3D4445}" destId="{1C03D0BD-4CD0-4168-9D8B-658A8D8CE607}" srcOrd="2" destOrd="0" parTransId="{7C46A7A6-B1DA-4B7E-8AE9-CE48E1663F2E}" sibTransId="{32C7F6B8-3D15-48CC-8821-65F1D477DA85}"/>
    <dgm:cxn modelId="{37A57710-665E-4C05-AAE1-3E072D5E6B8A}" type="presParOf" srcId="{B17B3ED7-2B7A-4920-94BB-EB43E2100DD3}" destId="{E69BFED1-662D-44A7-834C-D095E15BC96E}" srcOrd="0" destOrd="0" presId="urn:microsoft.com/office/officeart/2005/8/layout/vList2"/>
    <dgm:cxn modelId="{B840AB03-E1C2-454A-B6BA-C7378255252F}" type="presParOf" srcId="{B17B3ED7-2B7A-4920-94BB-EB43E2100DD3}" destId="{7A5D7E82-C0F6-4C87-BEE2-EF3DD0A0ABA3}" srcOrd="1" destOrd="0" presId="urn:microsoft.com/office/officeart/2005/8/layout/vList2"/>
    <dgm:cxn modelId="{10DA48C3-F6D7-498F-82F6-6C43E5D663E7}" type="presParOf" srcId="{B17B3ED7-2B7A-4920-94BB-EB43E2100DD3}" destId="{81B194B0-A0D9-4F80-BF5A-E93F5CD986A5}" srcOrd="2" destOrd="0" presId="urn:microsoft.com/office/officeart/2005/8/layout/vList2"/>
    <dgm:cxn modelId="{16357F38-F734-4536-BD40-898CEBA5C43A}" type="presParOf" srcId="{B17B3ED7-2B7A-4920-94BB-EB43E2100DD3}" destId="{E15F2025-FF0E-4BAB-8A8B-CD0BC3A5644F}" srcOrd="3" destOrd="0" presId="urn:microsoft.com/office/officeart/2005/8/layout/vList2"/>
    <dgm:cxn modelId="{59A76115-61BD-420F-833D-BB726159B2B4}" type="presParOf" srcId="{B17B3ED7-2B7A-4920-94BB-EB43E2100DD3}" destId="{50A90BA7-12A8-4852-9586-E69E643F2BE7}" srcOrd="4" destOrd="0" presId="urn:microsoft.com/office/officeart/2005/8/layout/vList2"/>
    <dgm:cxn modelId="{8F4E050F-061D-4A71-86E4-1D4B8DBE22F1}" type="presParOf" srcId="{B17B3ED7-2B7A-4920-94BB-EB43E2100DD3}" destId="{AC284D59-70CC-40E1-967E-6E8C4C360D0B}" srcOrd="5" destOrd="0" presId="urn:microsoft.com/office/officeart/2005/8/layout/vList2"/>
    <dgm:cxn modelId="{6D49C603-9710-470B-90B9-452B529E0B79}" type="presParOf" srcId="{B17B3ED7-2B7A-4920-94BB-EB43E2100DD3}" destId="{80F3CA8C-B5AD-4BCC-974C-03FD1F1F2827}" srcOrd="6" destOrd="0" presId="urn:microsoft.com/office/officeart/2005/8/layout/vList2"/>
    <dgm:cxn modelId="{29BA8C02-5D8D-4757-B0B4-3844CDFB11CA}" type="presParOf" srcId="{B17B3ED7-2B7A-4920-94BB-EB43E2100DD3}" destId="{1D31ACF8-6339-40CE-AD62-17F480FB6EA0}" srcOrd="7" destOrd="0" presId="urn:microsoft.com/office/officeart/2005/8/layout/vList2"/>
    <dgm:cxn modelId="{11D41B3E-7988-467A-B6D9-3F6D15CF11B5}" type="presParOf" srcId="{B17B3ED7-2B7A-4920-94BB-EB43E2100DD3}" destId="{E7B6C9D6-4D71-4E3C-B6F0-A96F9894844A}" srcOrd="8" destOrd="0" presId="urn:microsoft.com/office/officeart/2005/8/layout/vList2"/>
    <dgm:cxn modelId="{3CD2872B-1E4D-46D7-B6AF-399FCBB6E681}" type="presParOf" srcId="{B17B3ED7-2B7A-4920-94BB-EB43E2100DD3}" destId="{A9073C34-1210-45EF-83DA-BE233391F9DF}" srcOrd="9" destOrd="0" presId="urn:microsoft.com/office/officeart/2005/8/layout/vList2"/>
    <dgm:cxn modelId="{91535807-81A0-4445-BA85-22A41099592A}" type="presParOf" srcId="{B17B3ED7-2B7A-4920-94BB-EB43E2100DD3}" destId="{8E32F16C-B7E9-4110-BCD7-FB9F1AF4C19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3B184C-4D9E-4B50-A2EF-6A9E0AC606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07F0834-3BB0-4B0C-9B64-D97B415C1AA1}">
      <dgm:prSet/>
      <dgm:spPr/>
      <dgm:t>
        <a:bodyPr/>
        <a:lstStyle/>
        <a:p>
          <a:r>
            <a:rPr lang="en-GB" dirty="0"/>
            <a:t>Offences such as handling stolen goods; possession of a controlled substance, use of force against an abusive partner or ex-partner may result from a victim’s experience of abuse and control</a:t>
          </a:r>
          <a:endParaRPr lang="en-US" dirty="0"/>
        </a:p>
      </dgm:t>
    </dgm:pt>
    <dgm:pt modelId="{35505389-4336-476C-97C4-6AC4A79137AB}" type="parTrans" cxnId="{177F5600-B4B0-4658-9CE9-E355FF012048}">
      <dgm:prSet/>
      <dgm:spPr/>
      <dgm:t>
        <a:bodyPr/>
        <a:lstStyle/>
        <a:p>
          <a:endParaRPr lang="en-US"/>
        </a:p>
      </dgm:t>
    </dgm:pt>
    <dgm:pt modelId="{93DE962A-8CD8-46EB-8085-477B2C2A189B}" type="sibTrans" cxnId="{177F5600-B4B0-4658-9CE9-E355FF012048}">
      <dgm:prSet/>
      <dgm:spPr/>
      <dgm:t>
        <a:bodyPr/>
        <a:lstStyle/>
        <a:p>
          <a:endParaRPr lang="en-US"/>
        </a:p>
      </dgm:t>
    </dgm:pt>
    <dgm:pt modelId="{2BE1EBA6-0E5A-44A7-A82B-255E677B94E7}">
      <dgm:prSet/>
      <dgm:spPr/>
      <dgm:t>
        <a:bodyPr/>
        <a:lstStyle/>
        <a:p>
          <a:r>
            <a:rPr lang="en-GB" dirty="0"/>
            <a:t>Perpetrators can use insecure immigration status to inflict abuse, for example, by threatening to tell the police or Home Office</a:t>
          </a:r>
          <a:endParaRPr lang="en-US" dirty="0"/>
        </a:p>
      </dgm:t>
    </dgm:pt>
    <dgm:pt modelId="{08F46018-9F71-4368-9129-F6E234BE5C00}" type="parTrans" cxnId="{DA0A84D6-5A52-4638-8D81-E3BE6B7BAC30}">
      <dgm:prSet/>
      <dgm:spPr/>
      <dgm:t>
        <a:bodyPr/>
        <a:lstStyle/>
        <a:p>
          <a:endParaRPr lang="en-US"/>
        </a:p>
      </dgm:t>
    </dgm:pt>
    <dgm:pt modelId="{A30D2AAC-5D6A-453F-9563-94BA007501DF}" type="sibTrans" cxnId="{DA0A84D6-5A52-4638-8D81-E3BE6B7BAC30}">
      <dgm:prSet/>
      <dgm:spPr/>
      <dgm:t>
        <a:bodyPr/>
        <a:lstStyle/>
        <a:p>
          <a:endParaRPr lang="en-US"/>
        </a:p>
      </dgm:t>
    </dgm:pt>
    <dgm:pt modelId="{2A5B8CBE-5BE5-430C-85CA-1675C5C3CECF}">
      <dgm:prSet/>
      <dgm:spPr/>
      <dgm:t>
        <a:bodyPr/>
        <a:lstStyle/>
        <a:p>
          <a:r>
            <a:rPr lang="en-GB" dirty="0"/>
            <a:t>Consider that a suspect Released Under Investigation will not be subject to any conditions – victims may feel unprotected</a:t>
          </a:r>
          <a:endParaRPr lang="en-US" dirty="0"/>
        </a:p>
      </dgm:t>
    </dgm:pt>
    <dgm:pt modelId="{555FF616-81A7-4B97-940E-83092DD6AD1E}" type="parTrans" cxnId="{25A17CD2-E8AF-46D4-B0FF-1D9D79BFB982}">
      <dgm:prSet/>
      <dgm:spPr/>
      <dgm:t>
        <a:bodyPr/>
        <a:lstStyle/>
        <a:p>
          <a:endParaRPr lang="en-US"/>
        </a:p>
      </dgm:t>
    </dgm:pt>
    <dgm:pt modelId="{24B211C6-54F0-45B3-9C57-2AFBCE935C61}" type="sibTrans" cxnId="{25A17CD2-E8AF-46D4-B0FF-1D9D79BFB982}">
      <dgm:prSet/>
      <dgm:spPr/>
      <dgm:t>
        <a:bodyPr/>
        <a:lstStyle/>
        <a:p>
          <a:endParaRPr lang="en-US"/>
        </a:p>
      </dgm:t>
    </dgm:pt>
    <dgm:pt modelId="{57FD027C-879B-4B64-9372-224AEDCB64E4}">
      <dgm:prSet/>
      <dgm:spPr/>
      <dgm:t>
        <a:bodyPr/>
        <a:lstStyle/>
        <a:p>
          <a:r>
            <a:rPr lang="en-GB" dirty="0"/>
            <a:t>If a suspect is released on bail, conditions can be applied, for instance to stop the suspect interfering with witnesses. Post-charge bail can be used to protect victims</a:t>
          </a:r>
          <a:endParaRPr lang="en-US" dirty="0"/>
        </a:p>
      </dgm:t>
    </dgm:pt>
    <dgm:pt modelId="{366326A4-8B01-43BE-A5F3-2E2B8E8B462E}" type="parTrans" cxnId="{932D4888-EAC1-4369-B509-3D5D3C36220E}">
      <dgm:prSet/>
      <dgm:spPr/>
      <dgm:t>
        <a:bodyPr/>
        <a:lstStyle/>
        <a:p>
          <a:endParaRPr lang="en-US"/>
        </a:p>
      </dgm:t>
    </dgm:pt>
    <dgm:pt modelId="{24A517FD-18E7-447A-B20F-9418F9C63EBC}" type="sibTrans" cxnId="{932D4888-EAC1-4369-B509-3D5D3C36220E}">
      <dgm:prSet/>
      <dgm:spPr/>
      <dgm:t>
        <a:bodyPr/>
        <a:lstStyle/>
        <a:p>
          <a:endParaRPr lang="en-US"/>
        </a:p>
      </dgm:t>
    </dgm:pt>
    <dgm:pt modelId="{946FCB42-1928-49F4-8E84-C0822EA12C68}">
      <dgm:prSet/>
      <dgm:spPr/>
      <dgm:t>
        <a:bodyPr/>
        <a:lstStyle/>
        <a:p>
          <a:r>
            <a:rPr lang="en-GB"/>
            <a:t>A suspect who breaches pre-charge bail conditions can be arrested and released again on the same bail conditions. Protective Notices and Orders can also be used where not already in place</a:t>
          </a:r>
          <a:endParaRPr lang="en-US"/>
        </a:p>
      </dgm:t>
    </dgm:pt>
    <dgm:pt modelId="{394A857B-527E-4937-8252-48CE7C0E4D8C}" type="parTrans" cxnId="{404E5C9D-08EA-45A7-B604-C412CAA2D9D4}">
      <dgm:prSet/>
      <dgm:spPr/>
      <dgm:t>
        <a:bodyPr/>
        <a:lstStyle/>
        <a:p>
          <a:endParaRPr lang="en-US"/>
        </a:p>
      </dgm:t>
    </dgm:pt>
    <dgm:pt modelId="{65A9DEFC-B178-4E85-B002-B3ECDFE7AECD}" type="sibTrans" cxnId="{404E5C9D-08EA-45A7-B604-C412CAA2D9D4}">
      <dgm:prSet/>
      <dgm:spPr/>
      <dgm:t>
        <a:bodyPr/>
        <a:lstStyle/>
        <a:p>
          <a:endParaRPr lang="en-US"/>
        </a:p>
      </dgm:t>
    </dgm:pt>
    <dgm:pt modelId="{BA6A430B-B43C-42B2-BB95-EEA9CA926938}">
      <dgm:prSet/>
      <dgm:spPr/>
      <dgm:t>
        <a:bodyPr/>
        <a:lstStyle/>
        <a:p>
          <a:r>
            <a:rPr lang="en-GB"/>
            <a:t>Domestic Abuse Protection Orders (“DAPOs”) and Domestic Abuse Protection Notices (“DAPNs”) are being piloted for 2 years before being rolled out</a:t>
          </a:r>
          <a:endParaRPr lang="en-US"/>
        </a:p>
      </dgm:t>
    </dgm:pt>
    <dgm:pt modelId="{1D818820-26D9-4DC4-B667-00FF2B6D6504}" type="parTrans" cxnId="{8EE79FF1-BE15-4255-9B34-7FE849EDE462}">
      <dgm:prSet/>
      <dgm:spPr/>
      <dgm:t>
        <a:bodyPr/>
        <a:lstStyle/>
        <a:p>
          <a:endParaRPr lang="en-US"/>
        </a:p>
      </dgm:t>
    </dgm:pt>
    <dgm:pt modelId="{DDE0AD91-55EF-4F43-A13B-47DE5BE6E8FC}" type="sibTrans" cxnId="{8EE79FF1-BE15-4255-9B34-7FE849EDE462}">
      <dgm:prSet/>
      <dgm:spPr/>
      <dgm:t>
        <a:bodyPr/>
        <a:lstStyle/>
        <a:p>
          <a:endParaRPr lang="en-US"/>
        </a:p>
      </dgm:t>
    </dgm:pt>
    <dgm:pt modelId="{99413E7C-389A-455A-837D-4FA5F00A35DF}" type="pres">
      <dgm:prSet presAssocID="{CF3B184C-4D9E-4B50-A2EF-6A9E0AC606B8}" presName="linear" presStyleCnt="0">
        <dgm:presLayoutVars>
          <dgm:animLvl val="lvl"/>
          <dgm:resizeHandles val="exact"/>
        </dgm:presLayoutVars>
      </dgm:prSet>
      <dgm:spPr/>
    </dgm:pt>
    <dgm:pt modelId="{E01793D8-A802-421E-84AA-3C9D99D41F57}" type="pres">
      <dgm:prSet presAssocID="{607F0834-3BB0-4B0C-9B64-D97B415C1AA1}" presName="parentText" presStyleLbl="node1" presStyleIdx="0" presStyleCnt="6">
        <dgm:presLayoutVars>
          <dgm:chMax val="0"/>
          <dgm:bulletEnabled val="1"/>
        </dgm:presLayoutVars>
      </dgm:prSet>
      <dgm:spPr/>
    </dgm:pt>
    <dgm:pt modelId="{2142ABCB-DEFE-4AB7-8DBA-679E3DDDCCC9}" type="pres">
      <dgm:prSet presAssocID="{93DE962A-8CD8-46EB-8085-477B2C2A189B}" presName="spacer" presStyleCnt="0"/>
      <dgm:spPr/>
    </dgm:pt>
    <dgm:pt modelId="{BAFAA0E9-7548-4D73-A742-D93BAD1320B5}" type="pres">
      <dgm:prSet presAssocID="{2BE1EBA6-0E5A-44A7-A82B-255E677B94E7}" presName="parentText" presStyleLbl="node1" presStyleIdx="1" presStyleCnt="6">
        <dgm:presLayoutVars>
          <dgm:chMax val="0"/>
          <dgm:bulletEnabled val="1"/>
        </dgm:presLayoutVars>
      </dgm:prSet>
      <dgm:spPr/>
    </dgm:pt>
    <dgm:pt modelId="{A9D19E20-7628-4382-930B-42074D7EE04C}" type="pres">
      <dgm:prSet presAssocID="{A30D2AAC-5D6A-453F-9563-94BA007501DF}" presName="spacer" presStyleCnt="0"/>
      <dgm:spPr/>
    </dgm:pt>
    <dgm:pt modelId="{D4497C5E-D2A8-4FCE-86E3-D0F0EB7341D6}" type="pres">
      <dgm:prSet presAssocID="{2A5B8CBE-5BE5-430C-85CA-1675C5C3CECF}" presName="parentText" presStyleLbl="node1" presStyleIdx="2" presStyleCnt="6">
        <dgm:presLayoutVars>
          <dgm:chMax val="0"/>
          <dgm:bulletEnabled val="1"/>
        </dgm:presLayoutVars>
      </dgm:prSet>
      <dgm:spPr/>
    </dgm:pt>
    <dgm:pt modelId="{B1422AC2-77E6-4EA7-AE6B-2E3FEB72AA4A}" type="pres">
      <dgm:prSet presAssocID="{24B211C6-54F0-45B3-9C57-2AFBCE935C61}" presName="spacer" presStyleCnt="0"/>
      <dgm:spPr/>
    </dgm:pt>
    <dgm:pt modelId="{B8D774B6-51E2-42F8-9B1F-7F5DD8A0AB92}" type="pres">
      <dgm:prSet presAssocID="{57FD027C-879B-4B64-9372-224AEDCB64E4}" presName="parentText" presStyleLbl="node1" presStyleIdx="3" presStyleCnt="6">
        <dgm:presLayoutVars>
          <dgm:chMax val="0"/>
          <dgm:bulletEnabled val="1"/>
        </dgm:presLayoutVars>
      </dgm:prSet>
      <dgm:spPr/>
    </dgm:pt>
    <dgm:pt modelId="{FEAC0D7F-AF92-454C-B856-508267241BAC}" type="pres">
      <dgm:prSet presAssocID="{24A517FD-18E7-447A-B20F-9418F9C63EBC}" presName="spacer" presStyleCnt="0"/>
      <dgm:spPr/>
    </dgm:pt>
    <dgm:pt modelId="{C9BCFF8B-B161-4445-AFB8-D8D57B880E2F}" type="pres">
      <dgm:prSet presAssocID="{946FCB42-1928-49F4-8E84-C0822EA12C68}" presName="parentText" presStyleLbl="node1" presStyleIdx="4" presStyleCnt="6">
        <dgm:presLayoutVars>
          <dgm:chMax val="0"/>
          <dgm:bulletEnabled val="1"/>
        </dgm:presLayoutVars>
      </dgm:prSet>
      <dgm:spPr/>
    </dgm:pt>
    <dgm:pt modelId="{F3A19FCA-C442-4C38-86D6-942881C8490F}" type="pres">
      <dgm:prSet presAssocID="{65A9DEFC-B178-4E85-B002-B3ECDFE7AECD}" presName="spacer" presStyleCnt="0"/>
      <dgm:spPr/>
    </dgm:pt>
    <dgm:pt modelId="{CF65982E-A654-4ABE-9FE3-CC7D1EDD7C05}" type="pres">
      <dgm:prSet presAssocID="{BA6A430B-B43C-42B2-BB95-EEA9CA926938}" presName="parentText" presStyleLbl="node1" presStyleIdx="5" presStyleCnt="6">
        <dgm:presLayoutVars>
          <dgm:chMax val="0"/>
          <dgm:bulletEnabled val="1"/>
        </dgm:presLayoutVars>
      </dgm:prSet>
      <dgm:spPr/>
    </dgm:pt>
  </dgm:ptLst>
  <dgm:cxnLst>
    <dgm:cxn modelId="{177F5600-B4B0-4658-9CE9-E355FF012048}" srcId="{CF3B184C-4D9E-4B50-A2EF-6A9E0AC606B8}" destId="{607F0834-3BB0-4B0C-9B64-D97B415C1AA1}" srcOrd="0" destOrd="0" parTransId="{35505389-4336-476C-97C4-6AC4A79137AB}" sibTransId="{93DE962A-8CD8-46EB-8085-477B2C2A189B}"/>
    <dgm:cxn modelId="{E7A8D210-5BD7-4B9C-B1AB-42C88D9F0BE6}" type="presOf" srcId="{57FD027C-879B-4B64-9372-224AEDCB64E4}" destId="{B8D774B6-51E2-42F8-9B1F-7F5DD8A0AB92}" srcOrd="0" destOrd="0" presId="urn:microsoft.com/office/officeart/2005/8/layout/vList2"/>
    <dgm:cxn modelId="{9AD6A215-A815-483D-95A5-146D809C93E4}" type="presOf" srcId="{2A5B8CBE-5BE5-430C-85CA-1675C5C3CECF}" destId="{D4497C5E-D2A8-4FCE-86E3-D0F0EB7341D6}" srcOrd="0" destOrd="0" presId="urn:microsoft.com/office/officeart/2005/8/layout/vList2"/>
    <dgm:cxn modelId="{AC0E2F46-2E3B-4A31-9DEE-1D537961E9C9}" type="presOf" srcId="{946FCB42-1928-49F4-8E84-C0822EA12C68}" destId="{C9BCFF8B-B161-4445-AFB8-D8D57B880E2F}" srcOrd="0" destOrd="0" presId="urn:microsoft.com/office/officeart/2005/8/layout/vList2"/>
    <dgm:cxn modelId="{A4A9326F-C3FF-4364-83CF-AAD589B8BF88}" type="presOf" srcId="{607F0834-3BB0-4B0C-9B64-D97B415C1AA1}" destId="{E01793D8-A802-421E-84AA-3C9D99D41F57}" srcOrd="0" destOrd="0" presId="urn:microsoft.com/office/officeart/2005/8/layout/vList2"/>
    <dgm:cxn modelId="{9A830C59-153C-4FE3-9A20-992025D34806}" type="presOf" srcId="{2BE1EBA6-0E5A-44A7-A82B-255E677B94E7}" destId="{BAFAA0E9-7548-4D73-A742-D93BAD1320B5}" srcOrd="0" destOrd="0" presId="urn:microsoft.com/office/officeart/2005/8/layout/vList2"/>
    <dgm:cxn modelId="{29301059-5A56-4442-BCA1-6B37581607DD}" type="presOf" srcId="{BA6A430B-B43C-42B2-BB95-EEA9CA926938}" destId="{CF65982E-A654-4ABE-9FE3-CC7D1EDD7C05}" srcOrd="0" destOrd="0" presId="urn:microsoft.com/office/officeart/2005/8/layout/vList2"/>
    <dgm:cxn modelId="{932D4888-EAC1-4369-B509-3D5D3C36220E}" srcId="{CF3B184C-4D9E-4B50-A2EF-6A9E0AC606B8}" destId="{57FD027C-879B-4B64-9372-224AEDCB64E4}" srcOrd="3" destOrd="0" parTransId="{366326A4-8B01-43BE-A5F3-2E2B8E8B462E}" sibTransId="{24A517FD-18E7-447A-B20F-9418F9C63EBC}"/>
    <dgm:cxn modelId="{404E5C9D-08EA-45A7-B604-C412CAA2D9D4}" srcId="{CF3B184C-4D9E-4B50-A2EF-6A9E0AC606B8}" destId="{946FCB42-1928-49F4-8E84-C0822EA12C68}" srcOrd="4" destOrd="0" parTransId="{394A857B-527E-4937-8252-48CE7C0E4D8C}" sibTransId="{65A9DEFC-B178-4E85-B002-B3ECDFE7AECD}"/>
    <dgm:cxn modelId="{BBFC88C2-2E91-4B7B-B5D2-F59C3CE870F2}" type="presOf" srcId="{CF3B184C-4D9E-4B50-A2EF-6A9E0AC606B8}" destId="{99413E7C-389A-455A-837D-4FA5F00A35DF}" srcOrd="0" destOrd="0" presId="urn:microsoft.com/office/officeart/2005/8/layout/vList2"/>
    <dgm:cxn modelId="{25A17CD2-E8AF-46D4-B0FF-1D9D79BFB982}" srcId="{CF3B184C-4D9E-4B50-A2EF-6A9E0AC606B8}" destId="{2A5B8CBE-5BE5-430C-85CA-1675C5C3CECF}" srcOrd="2" destOrd="0" parTransId="{555FF616-81A7-4B97-940E-83092DD6AD1E}" sibTransId="{24B211C6-54F0-45B3-9C57-2AFBCE935C61}"/>
    <dgm:cxn modelId="{DA0A84D6-5A52-4638-8D81-E3BE6B7BAC30}" srcId="{CF3B184C-4D9E-4B50-A2EF-6A9E0AC606B8}" destId="{2BE1EBA6-0E5A-44A7-A82B-255E677B94E7}" srcOrd="1" destOrd="0" parTransId="{08F46018-9F71-4368-9129-F6E234BE5C00}" sibTransId="{A30D2AAC-5D6A-453F-9563-94BA007501DF}"/>
    <dgm:cxn modelId="{8EE79FF1-BE15-4255-9B34-7FE849EDE462}" srcId="{CF3B184C-4D9E-4B50-A2EF-6A9E0AC606B8}" destId="{BA6A430B-B43C-42B2-BB95-EEA9CA926938}" srcOrd="5" destOrd="0" parTransId="{1D818820-26D9-4DC4-B667-00FF2B6D6504}" sibTransId="{DDE0AD91-55EF-4F43-A13B-47DE5BE6E8FC}"/>
    <dgm:cxn modelId="{355BAF84-0E91-4647-AACE-4498F869C49F}" type="presParOf" srcId="{99413E7C-389A-455A-837D-4FA5F00A35DF}" destId="{E01793D8-A802-421E-84AA-3C9D99D41F57}" srcOrd="0" destOrd="0" presId="urn:microsoft.com/office/officeart/2005/8/layout/vList2"/>
    <dgm:cxn modelId="{FDB07562-F150-4B1A-B13C-6ECA3271A1BE}" type="presParOf" srcId="{99413E7C-389A-455A-837D-4FA5F00A35DF}" destId="{2142ABCB-DEFE-4AB7-8DBA-679E3DDDCCC9}" srcOrd="1" destOrd="0" presId="urn:microsoft.com/office/officeart/2005/8/layout/vList2"/>
    <dgm:cxn modelId="{130C29B8-8EBB-48EB-874B-CBDA9568A223}" type="presParOf" srcId="{99413E7C-389A-455A-837D-4FA5F00A35DF}" destId="{BAFAA0E9-7548-4D73-A742-D93BAD1320B5}" srcOrd="2" destOrd="0" presId="urn:microsoft.com/office/officeart/2005/8/layout/vList2"/>
    <dgm:cxn modelId="{B2CC7645-B34C-49E1-8237-FB834CDDCD3A}" type="presParOf" srcId="{99413E7C-389A-455A-837D-4FA5F00A35DF}" destId="{A9D19E20-7628-4382-930B-42074D7EE04C}" srcOrd="3" destOrd="0" presId="urn:microsoft.com/office/officeart/2005/8/layout/vList2"/>
    <dgm:cxn modelId="{418A7C37-37DB-45B1-8278-964F00A66976}" type="presParOf" srcId="{99413E7C-389A-455A-837D-4FA5F00A35DF}" destId="{D4497C5E-D2A8-4FCE-86E3-D0F0EB7341D6}" srcOrd="4" destOrd="0" presId="urn:microsoft.com/office/officeart/2005/8/layout/vList2"/>
    <dgm:cxn modelId="{30886947-17C3-49D4-B71E-D14608EF64C3}" type="presParOf" srcId="{99413E7C-389A-455A-837D-4FA5F00A35DF}" destId="{B1422AC2-77E6-4EA7-AE6B-2E3FEB72AA4A}" srcOrd="5" destOrd="0" presId="urn:microsoft.com/office/officeart/2005/8/layout/vList2"/>
    <dgm:cxn modelId="{A133ABE2-4A55-4349-996B-BA9172E48CDE}" type="presParOf" srcId="{99413E7C-389A-455A-837D-4FA5F00A35DF}" destId="{B8D774B6-51E2-42F8-9B1F-7F5DD8A0AB92}" srcOrd="6" destOrd="0" presId="urn:microsoft.com/office/officeart/2005/8/layout/vList2"/>
    <dgm:cxn modelId="{326CB513-89ED-4746-947B-E5EA6C3D8A8A}" type="presParOf" srcId="{99413E7C-389A-455A-837D-4FA5F00A35DF}" destId="{FEAC0D7F-AF92-454C-B856-508267241BAC}" srcOrd="7" destOrd="0" presId="urn:microsoft.com/office/officeart/2005/8/layout/vList2"/>
    <dgm:cxn modelId="{3404DE24-9CF0-4225-9153-2BE28AABB117}" type="presParOf" srcId="{99413E7C-389A-455A-837D-4FA5F00A35DF}" destId="{C9BCFF8B-B161-4445-AFB8-D8D57B880E2F}" srcOrd="8" destOrd="0" presId="urn:microsoft.com/office/officeart/2005/8/layout/vList2"/>
    <dgm:cxn modelId="{CEDB9498-74A0-4DA4-B67E-CCD8C6B8EC16}" type="presParOf" srcId="{99413E7C-389A-455A-837D-4FA5F00A35DF}" destId="{F3A19FCA-C442-4C38-86D6-942881C8490F}" srcOrd="9" destOrd="0" presId="urn:microsoft.com/office/officeart/2005/8/layout/vList2"/>
    <dgm:cxn modelId="{A5B61035-759C-443B-A08F-4CE2F80A87A3}" type="presParOf" srcId="{99413E7C-389A-455A-837D-4FA5F00A35DF}" destId="{CF65982E-A654-4ABE-9FE3-CC7D1EDD7C0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06E0B2-1A97-4708-BC56-1ADB2EDE8AE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A4B9DA4-BD2E-4E7C-9CA2-E466635318DE}">
      <dgm:prSet custT="1"/>
      <dgm:spPr/>
      <dgm:t>
        <a:bodyPr/>
        <a:lstStyle/>
        <a:p>
          <a:r>
            <a:rPr lang="en-GB" sz="1800" dirty="0"/>
            <a:t>The CPS is independent and makes its decisions independently of the police and Government and they do not decide whether a person is guilty of a criminal offence </a:t>
          </a:r>
          <a:endParaRPr lang="en-US" sz="1800" dirty="0"/>
        </a:p>
      </dgm:t>
    </dgm:pt>
    <dgm:pt modelId="{A931F638-F8A9-4763-9593-A848D0EC0672}" type="parTrans" cxnId="{7771EF02-20A0-414C-A538-E21313CE49F5}">
      <dgm:prSet/>
      <dgm:spPr/>
      <dgm:t>
        <a:bodyPr/>
        <a:lstStyle/>
        <a:p>
          <a:endParaRPr lang="en-US"/>
        </a:p>
      </dgm:t>
    </dgm:pt>
    <dgm:pt modelId="{B229787E-DB77-4556-AC1E-1D723C11BEE4}" type="sibTrans" cxnId="{7771EF02-20A0-414C-A538-E21313CE49F5}">
      <dgm:prSet/>
      <dgm:spPr/>
      <dgm:t>
        <a:bodyPr/>
        <a:lstStyle/>
        <a:p>
          <a:endParaRPr lang="en-US"/>
        </a:p>
      </dgm:t>
    </dgm:pt>
    <dgm:pt modelId="{07D2E10C-2D6A-463B-9D5F-7161220685EB}">
      <dgm:prSet custT="1"/>
      <dgm:spPr/>
      <dgm:t>
        <a:bodyPr/>
        <a:lstStyle/>
        <a:p>
          <a:r>
            <a:rPr lang="en-GB" sz="1800" dirty="0"/>
            <a:t>The police and CPS operate a Victims Right of Review (VRR) under the Victim’s Code (updated version in late 2022)</a:t>
          </a:r>
          <a:endParaRPr lang="en-US" sz="1800" dirty="0"/>
        </a:p>
      </dgm:t>
    </dgm:pt>
    <dgm:pt modelId="{28895296-31B9-44D5-AC82-4ED9D72B52DB}" type="parTrans" cxnId="{A5ED5639-FC71-4EC0-B27B-038D1C390FA8}">
      <dgm:prSet/>
      <dgm:spPr/>
      <dgm:t>
        <a:bodyPr/>
        <a:lstStyle/>
        <a:p>
          <a:endParaRPr lang="en-US"/>
        </a:p>
      </dgm:t>
    </dgm:pt>
    <dgm:pt modelId="{A610F42A-B56C-40B6-8D29-1966E59AD6DE}" type="sibTrans" cxnId="{A5ED5639-FC71-4EC0-B27B-038D1C390FA8}">
      <dgm:prSet/>
      <dgm:spPr/>
      <dgm:t>
        <a:bodyPr/>
        <a:lstStyle/>
        <a:p>
          <a:endParaRPr lang="en-US"/>
        </a:p>
      </dgm:t>
    </dgm:pt>
    <dgm:pt modelId="{6526FDDA-C9C5-416B-BFF9-A65068AD89DC}">
      <dgm:prSet custT="1"/>
      <dgm:spPr/>
      <dgm:t>
        <a:bodyPr/>
        <a:lstStyle/>
        <a:p>
          <a:r>
            <a:rPr lang="en-GB" sz="1800" dirty="0"/>
            <a:t>A best practice framework is being developed to improve the capacity and capability of the criminal justice system to respond effectively to reports of domestic abuse offending</a:t>
          </a:r>
          <a:endParaRPr lang="en-US" sz="1800" dirty="0"/>
        </a:p>
      </dgm:t>
    </dgm:pt>
    <dgm:pt modelId="{0186F5D9-8356-4741-8CB8-E66E4A5EDEE0}" type="parTrans" cxnId="{7C1F3E69-D779-4601-B9E3-B245097BFB36}">
      <dgm:prSet/>
      <dgm:spPr/>
      <dgm:t>
        <a:bodyPr/>
        <a:lstStyle/>
        <a:p>
          <a:endParaRPr lang="en-US"/>
        </a:p>
      </dgm:t>
    </dgm:pt>
    <dgm:pt modelId="{0CD4D026-068E-4B62-9DA3-5675E6CCE378}" type="sibTrans" cxnId="{7C1F3E69-D779-4601-B9E3-B245097BFB36}">
      <dgm:prSet/>
      <dgm:spPr/>
      <dgm:t>
        <a:bodyPr/>
        <a:lstStyle/>
        <a:p>
          <a:endParaRPr lang="en-US"/>
        </a:p>
      </dgm:t>
    </dgm:pt>
    <dgm:pt modelId="{F81079BC-198F-49E1-90C6-DE4FEF78EAB4}">
      <dgm:prSet custT="1"/>
      <dgm:spPr/>
      <dgm:t>
        <a:bodyPr/>
        <a:lstStyle/>
        <a:p>
          <a:r>
            <a:rPr lang="en-GB" sz="1800" dirty="0"/>
            <a:t>Domestic abuse is dealt with under both the criminal and civil law. The two systems are separate and are largely administered by separate courts. Criminal courts primarily deal with offenders who have committed a criminal offence, the family courts routinely hear cases involving alleged or admitted domestic abuse in both public law proceedings</a:t>
          </a:r>
          <a:endParaRPr lang="en-US" sz="1800" dirty="0"/>
        </a:p>
      </dgm:t>
    </dgm:pt>
    <dgm:pt modelId="{99604FDD-2B2F-4947-B805-984B875DF262}" type="parTrans" cxnId="{4CAC79E3-E0DC-4EBE-9814-B2378D580C8A}">
      <dgm:prSet/>
      <dgm:spPr/>
      <dgm:t>
        <a:bodyPr/>
        <a:lstStyle/>
        <a:p>
          <a:endParaRPr lang="en-US"/>
        </a:p>
      </dgm:t>
    </dgm:pt>
    <dgm:pt modelId="{DE2D7D33-12A4-44B7-87D1-EE53C2797B37}" type="sibTrans" cxnId="{4CAC79E3-E0DC-4EBE-9814-B2378D580C8A}">
      <dgm:prSet/>
      <dgm:spPr/>
      <dgm:t>
        <a:bodyPr/>
        <a:lstStyle/>
        <a:p>
          <a:endParaRPr lang="en-US"/>
        </a:p>
      </dgm:t>
    </dgm:pt>
    <dgm:pt modelId="{C893BE2F-CA0C-491B-A56B-FCAA5250CCBB}">
      <dgm:prSet custT="1"/>
      <dgm:spPr/>
      <dgm:t>
        <a:bodyPr/>
        <a:lstStyle/>
        <a:p>
          <a:r>
            <a:rPr lang="en-GB" sz="1800" dirty="0"/>
            <a:t>The 2021 Domestic Abuse Act provides for automatic eligibility for complainants of offences relating to domestic abuse to be considered for special measures in criminal proceedings. </a:t>
          </a:r>
          <a:endParaRPr lang="en-US" sz="1800" dirty="0"/>
        </a:p>
      </dgm:t>
    </dgm:pt>
    <dgm:pt modelId="{E05572BD-451B-4226-8DD3-67D3E38D7E4B}" type="parTrans" cxnId="{3A354859-27B8-4E23-85C9-C446C234CDB6}">
      <dgm:prSet/>
      <dgm:spPr/>
      <dgm:t>
        <a:bodyPr/>
        <a:lstStyle/>
        <a:p>
          <a:endParaRPr lang="en-US"/>
        </a:p>
      </dgm:t>
    </dgm:pt>
    <dgm:pt modelId="{F4B71EA9-3D34-45C5-8E24-B337064E8225}" type="sibTrans" cxnId="{3A354859-27B8-4E23-85C9-C446C234CDB6}">
      <dgm:prSet/>
      <dgm:spPr/>
      <dgm:t>
        <a:bodyPr/>
        <a:lstStyle/>
        <a:p>
          <a:endParaRPr lang="en-US"/>
        </a:p>
      </dgm:t>
    </dgm:pt>
    <dgm:pt modelId="{C3FCA446-FA0E-4DCC-BB6D-9CA1F807DC5F}" type="pres">
      <dgm:prSet presAssocID="{CB06E0B2-1A97-4708-BC56-1ADB2EDE8AEC}" presName="linear" presStyleCnt="0">
        <dgm:presLayoutVars>
          <dgm:animLvl val="lvl"/>
          <dgm:resizeHandles val="exact"/>
        </dgm:presLayoutVars>
      </dgm:prSet>
      <dgm:spPr/>
    </dgm:pt>
    <dgm:pt modelId="{76ADF736-BD41-49C2-9D1F-977EBF18F6E1}" type="pres">
      <dgm:prSet presAssocID="{CA4B9DA4-BD2E-4E7C-9CA2-E466635318DE}" presName="parentText" presStyleLbl="node1" presStyleIdx="0" presStyleCnt="5">
        <dgm:presLayoutVars>
          <dgm:chMax val="0"/>
          <dgm:bulletEnabled val="1"/>
        </dgm:presLayoutVars>
      </dgm:prSet>
      <dgm:spPr/>
    </dgm:pt>
    <dgm:pt modelId="{E855A078-D774-47C9-BD3F-69C5B9066541}" type="pres">
      <dgm:prSet presAssocID="{B229787E-DB77-4556-AC1E-1D723C11BEE4}" presName="spacer" presStyleCnt="0"/>
      <dgm:spPr/>
    </dgm:pt>
    <dgm:pt modelId="{2A25914A-7D54-4E9C-A639-33C45396F300}" type="pres">
      <dgm:prSet presAssocID="{07D2E10C-2D6A-463B-9D5F-7161220685EB}" presName="parentText" presStyleLbl="node1" presStyleIdx="1" presStyleCnt="5" custScaleY="69475">
        <dgm:presLayoutVars>
          <dgm:chMax val="0"/>
          <dgm:bulletEnabled val="1"/>
        </dgm:presLayoutVars>
      </dgm:prSet>
      <dgm:spPr/>
    </dgm:pt>
    <dgm:pt modelId="{08D1A1E7-CCF2-4983-B8A9-951D3385FD6A}" type="pres">
      <dgm:prSet presAssocID="{A610F42A-B56C-40B6-8D29-1966E59AD6DE}" presName="spacer" presStyleCnt="0"/>
      <dgm:spPr/>
    </dgm:pt>
    <dgm:pt modelId="{B2D51AB1-06F0-48D0-B3CF-6BCD574CD2B7}" type="pres">
      <dgm:prSet presAssocID="{6526FDDA-C9C5-416B-BFF9-A65068AD89DC}" presName="parentText" presStyleLbl="node1" presStyleIdx="2" presStyleCnt="5" custScaleY="117406" custLinFactY="978" custLinFactNeighborX="635" custLinFactNeighborY="100000">
        <dgm:presLayoutVars>
          <dgm:chMax val="0"/>
          <dgm:bulletEnabled val="1"/>
        </dgm:presLayoutVars>
      </dgm:prSet>
      <dgm:spPr/>
    </dgm:pt>
    <dgm:pt modelId="{4D3198B5-05C3-4E9C-AF7A-4A80095EB74F}" type="pres">
      <dgm:prSet presAssocID="{0CD4D026-068E-4B62-9DA3-5675E6CCE378}" presName="spacer" presStyleCnt="0"/>
      <dgm:spPr/>
    </dgm:pt>
    <dgm:pt modelId="{72A39FFB-4178-4F0D-8445-C540BFE47E19}" type="pres">
      <dgm:prSet presAssocID="{F81079BC-198F-49E1-90C6-DE4FEF78EAB4}" presName="parentText" presStyleLbl="node1" presStyleIdx="3" presStyleCnt="5" custScaleY="169091" custLinFactY="7495" custLinFactNeighborX="-1034" custLinFactNeighborY="100000">
        <dgm:presLayoutVars>
          <dgm:chMax val="0"/>
          <dgm:bulletEnabled val="1"/>
        </dgm:presLayoutVars>
      </dgm:prSet>
      <dgm:spPr/>
    </dgm:pt>
    <dgm:pt modelId="{30C6DF44-7091-4E43-9B27-ED400B6B1A47}" type="pres">
      <dgm:prSet presAssocID="{DE2D7D33-12A4-44B7-87D1-EE53C2797B37}" presName="spacer" presStyleCnt="0"/>
      <dgm:spPr/>
    </dgm:pt>
    <dgm:pt modelId="{6FA362DA-51E7-4BD3-8E0F-2DD25F6E2DB3}" type="pres">
      <dgm:prSet presAssocID="{C893BE2F-CA0C-491B-A56B-FCAA5250CCBB}" presName="parentText" presStyleLbl="node1" presStyleIdx="4" presStyleCnt="5" custScaleY="82108" custLinFactY="7976" custLinFactNeighborX="846" custLinFactNeighborY="100000">
        <dgm:presLayoutVars>
          <dgm:chMax val="0"/>
          <dgm:bulletEnabled val="1"/>
        </dgm:presLayoutVars>
      </dgm:prSet>
      <dgm:spPr/>
    </dgm:pt>
  </dgm:ptLst>
  <dgm:cxnLst>
    <dgm:cxn modelId="{7771EF02-20A0-414C-A538-E21313CE49F5}" srcId="{CB06E0B2-1A97-4708-BC56-1ADB2EDE8AEC}" destId="{CA4B9DA4-BD2E-4E7C-9CA2-E466635318DE}" srcOrd="0" destOrd="0" parTransId="{A931F638-F8A9-4763-9593-A848D0EC0672}" sibTransId="{B229787E-DB77-4556-AC1E-1D723C11BEE4}"/>
    <dgm:cxn modelId="{1E5D4E0A-2590-4449-83D8-6EF3844261B0}" type="presOf" srcId="{6526FDDA-C9C5-416B-BFF9-A65068AD89DC}" destId="{B2D51AB1-06F0-48D0-B3CF-6BCD574CD2B7}" srcOrd="0" destOrd="0" presId="urn:microsoft.com/office/officeart/2005/8/layout/vList2"/>
    <dgm:cxn modelId="{E2B9ED19-518D-407B-A8BC-84BEB221D237}" type="presOf" srcId="{C893BE2F-CA0C-491B-A56B-FCAA5250CCBB}" destId="{6FA362DA-51E7-4BD3-8E0F-2DD25F6E2DB3}" srcOrd="0" destOrd="0" presId="urn:microsoft.com/office/officeart/2005/8/layout/vList2"/>
    <dgm:cxn modelId="{A372E020-4EAE-41F4-9C04-70DEFCD3066B}" type="presOf" srcId="{CA4B9DA4-BD2E-4E7C-9CA2-E466635318DE}" destId="{76ADF736-BD41-49C2-9D1F-977EBF18F6E1}" srcOrd="0" destOrd="0" presId="urn:microsoft.com/office/officeart/2005/8/layout/vList2"/>
    <dgm:cxn modelId="{A5ED5639-FC71-4EC0-B27B-038D1C390FA8}" srcId="{CB06E0B2-1A97-4708-BC56-1ADB2EDE8AEC}" destId="{07D2E10C-2D6A-463B-9D5F-7161220685EB}" srcOrd="1" destOrd="0" parTransId="{28895296-31B9-44D5-AC82-4ED9D72B52DB}" sibTransId="{A610F42A-B56C-40B6-8D29-1966E59AD6DE}"/>
    <dgm:cxn modelId="{7C1F3E69-D779-4601-B9E3-B245097BFB36}" srcId="{CB06E0B2-1A97-4708-BC56-1ADB2EDE8AEC}" destId="{6526FDDA-C9C5-416B-BFF9-A65068AD89DC}" srcOrd="2" destOrd="0" parTransId="{0186F5D9-8356-4741-8CB8-E66E4A5EDEE0}" sibTransId="{0CD4D026-068E-4B62-9DA3-5675E6CCE378}"/>
    <dgm:cxn modelId="{3A354859-27B8-4E23-85C9-C446C234CDB6}" srcId="{CB06E0B2-1A97-4708-BC56-1ADB2EDE8AEC}" destId="{C893BE2F-CA0C-491B-A56B-FCAA5250CCBB}" srcOrd="4" destOrd="0" parTransId="{E05572BD-451B-4226-8DD3-67D3E38D7E4B}" sibTransId="{F4B71EA9-3D34-45C5-8E24-B337064E8225}"/>
    <dgm:cxn modelId="{605FB48F-580F-4620-8E89-04C0B92416C8}" type="presOf" srcId="{CB06E0B2-1A97-4708-BC56-1ADB2EDE8AEC}" destId="{C3FCA446-FA0E-4DCC-BB6D-9CA1F807DC5F}" srcOrd="0" destOrd="0" presId="urn:microsoft.com/office/officeart/2005/8/layout/vList2"/>
    <dgm:cxn modelId="{A18B399D-4A57-425F-BAD5-487781167786}" type="presOf" srcId="{07D2E10C-2D6A-463B-9D5F-7161220685EB}" destId="{2A25914A-7D54-4E9C-A639-33C45396F300}" srcOrd="0" destOrd="0" presId="urn:microsoft.com/office/officeart/2005/8/layout/vList2"/>
    <dgm:cxn modelId="{4CAC79E3-E0DC-4EBE-9814-B2378D580C8A}" srcId="{CB06E0B2-1A97-4708-BC56-1ADB2EDE8AEC}" destId="{F81079BC-198F-49E1-90C6-DE4FEF78EAB4}" srcOrd="3" destOrd="0" parTransId="{99604FDD-2B2F-4947-B805-984B875DF262}" sibTransId="{DE2D7D33-12A4-44B7-87D1-EE53C2797B37}"/>
    <dgm:cxn modelId="{68ED19FB-BC93-48B0-BC37-CCC0A79C271B}" type="presOf" srcId="{F81079BC-198F-49E1-90C6-DE4FEF78EAB4}" destId="{72A39FFB-4178-4F0D-8445-C540BFE47E19}" srcOrd="0" destOrd="0" presId="urn:microsoft.com/office/officeart/2005/8/layout/vList2"/>
    <dgm:cxn modelId="{E80337AE-B2BA-4F5C-8629-317D7EE590EA}" type="presParOf" srcId="{C3FCA446-FA0E-4DCC-BB6D-9CA1F807DC5F}" destId="{76ADF736-BD41-49C2-9D1F-977EBF18F6E1}" srcOrd="0" destOrd="0" presId="urn:microsoft.com/office/officeart/2005/8/layout/vList2"/>
    <dgm:cxn modelId="{F2C7C7FE-E69E-4CF6-8A91-DF0AA84B03E2}" type="presParOf" srcId="{C3FCA446-FA0E-4DCC-BB6D-9CA1F807DC5F}" destId="{E855A078-D774-47C9-BD3F-69C5B9066541}" srcOrd="1" destOrd="0" presId="urn:microsoft.com/office/officeart/2005/8/layout/vList2"/>
    <dgm:cxn modelId="{502DD4C0-4359-4052-938C-A62B2C144D9D}" type="presParOf" srcId="{C3FCA446-FA0E-4DCC-BB6D-9CA1F807DC5F}" destId="{2A25914A-7D54-4E9C-A639-33C45396F300}" srcOrd="2" destOrd="0" presId="urn:microsoft.com/office/officeart/2005/8/layout/vList2"/>
    <dgm:cxn modelId="{D04E0536-3B9D-4F09-B74B-369D26975B99}" type="presParOf" srcId="{C3FCA446-FA0E-4DCC-BB6D-9CA1F807DC5F}" destId="{08D1A1E7-CCF2-4983-B8A9-951D3385FD6A}" srcOrd="3" destOrd="0" presId="urn:microsoft.com/office/officeart/2005/8/layout/vList2"/>
    <dgm:cxn modelId="{C8E2C0C2-6A04-464F-97FE-7D8D0F90DE2B}" type="presParOf" srcId="{C3FCA446-FA0E-4DCC-BB6D-9CA1F807DC5F}" destId="{B2D51AB1-06F0-48D0-B3CF-6BCD574CD2B7}" srcOrd="4" destOrd="0" presId="urn:microsoft.com/office/officeart/2005/8/layout/vList2"/>
    <dgm:cxn modelId="{9FCC8C46-2BF9-4E67-A175-08FD73DD7E9F}" type="presParOf" srcId="{C3FCA446-FA0E-4DCC-BB6D-9CA1F807DC5F}" destId="{4D3198B5-05C3-4E9C-AF7A-4A80095EB74F}" srcOrd="5" destOrd="0" presId="urn:microsoft.com/office/officeart/2005/8/layout/vList2"/>
    <dgm:cxn modelId="{E3C4481D-3DBC-4BB6-8125-4DF2BF96E37C}" type="presParOf" srcId="{C3FCA446-FA0E-4DCC-BB6D-9CA1F807DC5F}" destId="{72A39FFB-4178-4F0D-8445-C540BFE47E19}" srcOrd="6" destOrd="0" presId="urn:microsoft.com/office/officeart/2005/8/layout/vList2"/>
    <dgm:cxn modelId="{A0A7D019-9902-4DAD-98F9-AD27828165A4}" type="presParOf" srcId="{C3FCA446-FA0E-4DCC-BB6D-9CA1F807DC5F}" destId="{30C6DF44-7091-4E43-9B27-ED400B6B1A47}" srcOrd="7" destOrd="0" presId="urn:microsoft.com/office/officeart/2005/8/layout/vList2"/>
    <dgm:cxn modelId="{56B7D704-0256-4B13-9BF9-AEB91D9FA7B1}" type="presParOf" srcId="{C3FCA446-FA0E-4DCC-BB6D-9CA1F807DC5F}" destId="{6FA362DA-51E7-4BD3-8E0F-2DD25F6E2D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C4A39D0-147F-4821-AF03-748192C7C9B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A7ECACB-2A47-4C4C-AE6F-3FA1BC9F895F}">
      <dgm:prSet/>
      <dgm:spPr/>
      <dgm:t>
        <a:bodyPr/>
        <a:lstStyle/>
        <a:p>
          <a:r>
            <a:rPr lang="en-GB"/>
            <a:t>Once brought into force, section 66 of the 2021 Act will also prohibit perpetrators from cross-examining their victims in person and vice versa in specified circumstances in civil proceedings in England and Wales.</a:t>
          </a:r>
          <a:endParaRPr lang="en-US"/>
        </a:p>
      </dgm:t>
    </dgm:pt>
    <dgm:pt modelId="{893EAA64-8E72-4E8D-95B8-1C413D896D89}" type="parTrans" cxnId="{0D809B49-E0C4-4056-A3E7-B3BC59CA4D1B}">
      <dgm:prSet/>
      <dgm:spPr/>
      <dgm:t>
        <a:bodyPr/>
        <a:lstStyle/>
        <a:p>
          <a:endParaRPr lang="en-US"/>
        </a:p>
      </dgm:t>
    </dgm:pt>
    <dgm:pt modelId="{3E7F0F9A-85D9-494B-9A21-96E292AC4F65}" type="sibTrans" cxnId="{0D809B49-E0C4-4056-A3E7-B3BC59CA4D1B}">
      <dgm:prSet/>
      <dgm:spPr/>
      <dgm:t>
        <a:bodyPr/>
        <a:lstStyle/>
        <a:p>
          <a:endParaRPr lang="en-US"/>
        </a:p>
      </dgm:t>
    </dgm:pt>
    <dgm:pt modelId="{9D2231CE-AD3A-4F19-AD60-8440C5CCF6F8}">
      <dgm:prSet/>
      <dgm:spPr/>
      <dgm:t>
        <a:bodyPr/>
        <a:lstStyle/>
        <a:p>
          <a:r>
            <a:rPr lang="en-GB"/>
            <a:t>It is recognised that perpetrators sometimes use the family court as a way to continue their abuse, often bringing victims back repeatedly, which can itself be a traumatising process.</a:t>
          </a:r>
          <a:endParaRPr lang="en-US"/>
        </a:p>
      </dgm:t>
    </dgm:pt>
    <dgm:pt modelId="{8A520945-F16E-4071-80D5-E70463BC0A95}" type="parTrans" cxnId="{F92FD9BF-06CC-440F-81C3-6539636AC778}">
      <dgm:prSet/>
      <dgm:spPr/>
      <dgm:t>
        <a:bodyPr/>
        <a:lstStyle/>
        <a:p>
          <a:endParaRPr lang="en-US"/>
        </a:p>
      </dgm:t>
    </dgm:pt>
    <dgm:pt modelId="{38A76C3C-569F-4160-9584-D60CA73EB74E}" type="sibTrans" cxnId="{F92FD9BF-06CC-440F-81C3-6539636AC778}">
      <dgm:prSet/>
      <dgm:spPr/>
      <dgm:t>
        <a:bodyPr/>
        <a:lstStyle/>
        <a:p>
          <a:endParaRPr lang="en-US"/>
        </a:p>
      </dgm:t>
    </dgm:pt>
    <dgm:pt modelId="{5A961B4E-F3C8-4DD0-9F91-23964EEC96F4}">
      <dgm:prSet/>
      <dgm:spPr/>
      <dgm:t>
        <a:bodyPr/>
        <a:lstStyle/>
        <a:p>
          <a:r>
            <a:rPr lang="en-GB"/>
            <a:t>Applications for injunctions – either non-molestation or occupation orders - can be made to the family court and emergency injunctions can be ordered at the judge’s discretion, without the perpetrator’s knowledge</a:t>
          </a:r>
          <a:endParaRPr lang="en-US"/>
        </a:p>
      </dgm:t>
    </dgm:pt>
    <dgm:pt modelId="{CD153DE0-3893-462E-87B5-B5938D74502F}" type="parTrans" cxnId="{EDE804D7-63E3-4C6A-8C91-269166AB4CE2}">
      <dgm:prSet/>
      <dgm:spPr/>
      <dgm:t>
        <a:bodyPr/>
        <a:lstStyle/>
        <a:p>
          <a:endParaRPr lang="en-US"/>
        </a:p>
      </dgm:t>
    </dgm:pt>
    <dgm:pt modelId="{52B258B9-B753-438F-8AC2-542FEAEF7151}" type="sibTrans" cxnId="{EDE804D7-63E3-4C6A-8C91-269166AB4CE2}">
      <dgm:prSet/>
      <dgm:spPr/>
      <dgm:t>
        <a:bodyPr/>
        <a:lstStyle/>
        <a:p>
          <a:endParaRPr lang="en-US"/>
        </a:p>
      </dgm:t>
    </dgm:pt>
    <dgm:pt modelId="{EDBFB522-7E4A-4616-8DC8-58525FE5B100}" type="pres">
      <dgm:prSet presAssocID="{3C4A39D0-147F-4821-AF03-748192C7C9B8}" presName="linear" presStyleCnt="0">
        <dgm:presLayoutVars>
          <dgm:animLvl val="lvl"/>
          <dgm:resizeHandles val="exact"/>
        </dgm:presLayoutVars>
      </dgm:prSet>
      <dgm:spPr/>
    </dgm:pt>
    <dgm:pt modelId="{811C439A-E23A-43CE-9729-27A4B18066DE}" type="pres">
      <dgm:prSet presAssocID="{8A7ECACB-2A47-4C4C-AE6F-3FA1BC9F895F}" presName="parentText" presStyleLbl="node1" presStyleIdx="0" presStyleCnt="3">
        <dgm:presLayoutVars>
          <dgm:chMax val="0"/>
          <dgm:bulletEnabled val="1"/>
        </dgm:presLayoutVars>
      </dgm:prSet>
      <dgm:spPr/>
    </dgm:pt>
    <dgm:pt modelId="{97A17CF2-701F-4A86-9B65-B25C7B3D851A}" type="pres">
      <dgm:prSet presAssocID="{3E7F0F9A-85D9-494B-9A21-96E292AC4F65}" presName="spacer" presStyleCnt="0"/>
      <dgm:spPr/>
    </dgm:pt>
    <dgm:pt modelId="{FE8181E5-139E-417E-921D-6D8408A46735}" type="pres">
      <dgm:prSet presAssocID="{9D2231CE-AD3A-4F19-AD60-8440C5CCF6F8}" presName="parentText" presStyleLbl="node1" presStyleIdx="1" presStyleCnt="3">
        <dgm:presLayoutVars>
          <dgm:chMax val="0"/>
          <dgm:bulletEnabled val="1"/>
        </dgm:presLayoutVars>
      </dgm:prSet>
      <dgm:spPr/>
    </dgm:pt>
    <dgm:pt modelId="{8C4494FE-5A7B-49EF-8F2D-6F4DF21BB553}" type="pres">
      <dgm:prSet presAssocID="{38A76C3C-569F-4160-9584-D60CA73EB74E}" presName="spacer" presStyleCnt="0"/>
      <dgm:spPr/>
    </dgm:pt>
    <dgm:pt modelId="{88A0E259-12DF-4B80-9A32-CEA1CC687891}" type="pres">
      <dgm:prSet presAssocID="{5A961B4E-F3C8-4DD0-9F91-23964EEC96F4}" presName="parentText" presStyleLbl="node1" presStyleIdx="2" presStyleCnt="3">
        <dgm:presLayoutVars>
          <dgm:chMax val="0"/>
          <dgm:bulletEnabled val="1"/>
        </dgm:presLayoutVars>
      </dgm:prSet>
      <dgm:spPr/>
    </dgm:pt>
  </dgm:ptLst>
  <dgm:cxnLst>
    <dgm:cxn modelId="{FD991132-7AD4-48BE-BBCD-467E6579D11B}" type="presOf" srcId="{8A7ECACB-2A47-4C4C-AE6F-3FA1BC9F895F}" destId="{811C439A-E23A-43CE-9729-27A4B18066DE}" srcOrd="0" destOrd="0" presId="urn:microsoft.com/office/officeart/2005/8/layout/vList2"/>
    <dgm:cxn modelId="{4B5DA145-8BE3-495F-853A-3A49AEA9B354}" type="presOf" srcId="{5A961B4E-F3C8-4DD0-9F91-23964EEC96F4}" destId="{88A0E259-12DF-4B80-9A32-CEA1CC687891}" srcOrd="0" destOrd="0" presId="urn:microsoft.com/office/officeart/2005/8/layout/vList2"/>
    <dgm:cxn modelId="{0D809B49-E0C4-4056-A3E7-B3BC59CA4D1B}" srcId="{3C4A39D0-147F-4821-AF03-748192C7C9B8}" destId="{8A7ECACB-2A47-4C4C-AE6F-3FA1BC9F895F}" srcOrd="0" destOrd="0" parTransId="{893EAA64-8E72-4E8D-95B8-1C413D896D89}" sibTransId="{3E7F0F9A-85D9-494B-9A21-96E292AC4F65}"/>
    <dgm:cxn modelId="{40DBD099-7BBF-4C57-B756-F4E82A44B324}" type="presOf" srcId="{9D2231CE-AD3A-4F19-AD60-8440C5CCF6F8}" destId="{FE8181E5-139E-417E-921D-6D8408A46735}" srcOrd="0" destOrd="0" presId="urn:microsoft.com/office/officeart/2005/8/layout/vList2"/>
    <dgm:cxn modelId="{F92FD9BF-06CC-440F-81C3-6539636AC778}" srcId="{3C4A39D0-147F-4821-AF03-748192C7C9B8}" destId="{9D2231CE-AD3A-4F19-AD60-8440C5CCF6F8}" srcOrd="1" destOrd="0" parTransId="{8A520945-F16E-4071-80D5-E70463BC0A95}" sibTransId="{38A76C3C-569F-4160-9584-D60CA73EB74E}"/>
    <dgm:cxn modelId="{EDE804D7-63E3-4C6A-8C91-269166AB4CE2}" srcId="{3C4A39D0-147F-4821-AF03-748192C7C9B8}" destId="{5A961B4E-F3C8-4DD0-9F91-23964EEC96F4}" srcOrd="2" destOrd="0" parTransId="{CD153DE0-3893-462E-87B5-B5938D74502F}" sibTransId="{52B258B9-B753-438F-8AC2-542FEAEF7151}"/>
    <dgm:cxn modelId="{70CF74EC-BAED-43E6-AF50-8BAC9D39C0BD}" type="presOf" srcId="{3C4A39D0-147F-4821-AF03-748192C7C9B8}" destId="{EDBFB522-7E4A-4616-8DC8-58525FE5B100}" srcOrd="0" destOrd="0" presId="urn:microsoft.com/office/officeart/2005/8/layout/vList2"/>
    <dgm:cxn modelId="{522039EC-B64D-45FF-BF1C-381EE87F020D}" type="presParOf" srcId="{EDBFB522-7E4A-4616-8DC8-58525FE5B100}" destId="{811C439A-E23A-43CE-9729-27A4B18066DE}" srcOrd="0" destOrd="0" presId="urn:microsoft.com/office/officeart/2005/8/layout/vList2"/>
    <dgm:cxn modelId="{8856BB16-56F5-459D-A8EA-EE037EBF51F2}" type="presParOf" srcId="{EDBFB522-7E4A-4616-8DC8-58525FE5B100}" destId="{97A17CF2-701F-4A86-9B65-B25C7B3D851A}" srcOrd="1" destOrd="0" presId="urn:microsoft.com/office/officeart/2005/8/layout/vList2"/>
    <dgm:cxn modelId="{BC10FE56-0591-4F70-82C6-C42CA8416ED7}" type="presParOf" srcId="{EDBFB522-7E4A-4616-8DC8-58525FE5B100}" destId="{FE8181E5-139E-417E-921D-6D8408A46735}" srcOrd="2" destOrd="0" presId="urn:microsoft.com/office/officeart/2005/8/layout/vList2"/>
    <dgm:cxn modelId="{9E2C10CC-8F4D-4C2C-8931-628A69940169}" type="presParOf" srcId="{EDBFB522-7E4A-4616-8DC8-58525FE5B100}" destId="{8C4494FE-5A7B-49EF-8F2D-6F4DF21BB553}" srcOrd="3" destOrd="0" presId="urn:microsoft.com/office/officeart/2005/8/layout/vList2"/>
    <dgm:cxn modelId="{59D6399F-8D44-4559-9FBA-EC775CF160AD}" type="presParOf" srcId="{EDBFB522-7E4A-4616-8DC8-58525FE5B100}" destId="{88A0E259-12DF-4B80-9A32-CEA1CC68789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23FD30-01E2-45CF-8E11-2C98FE97335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2451E01-71C9-42F1-9DEB-7203048340CD}">
      <dgm:prSet custT="1"/>
      <dgm:spPr/>
      <dgm:t>
        <a:bodyPr/>
        <a:lstStyle/>
        <a:p>
          <a:r>
            <a:rPr lang="en-GB" sz="1600" dirty="0"/>
            <a:t>Throughout the sentence, all staff need to use an investigative approach and be vigilant and inquisitive in seeking out information to inform an ongoing assessment of whether domestic abuse features in current or previous relationships.</a:t>
          </a:r>
          <a:endParaRPr lang="en-US" sz="1600" dirty="0"/>
        </a:p>
      </dgm:t>
    </dgm:pt>
    <dgm:pt modelId="{0F516678-E1E0-4ED3-AEE2-FB3F9AD32B7C}" type="parTrans" cxnId="{E67CDA61-EDA8-41C2-A190-0792F845AD1D}">
      <dgm:prSet/>
      <dgm:spPr/>
      <dgm:t>
        <a:bodyPr/>
        <a:lstStyle/>
        <a:p>
          <a:endParaRPr lang="en-US"/>
        </a:p>
      </dgm:t>
    </dgm:pt>
    <dgm:pt modelId="{9496BA91-B097-4613-9D6E-6751AA00AE13}" type="sibTrans" cxnId="{E67CDA61-EDA8-41C2-A190-0792F845AD1D}">
      <dgm:prSet/>
      <dgm:spPr/>
      <dgm:t>
        <a:bodyPr/>
        <a:lstStyle/>
        <a:p>
          <a:endParaRPr lang="en-US"/>
        </a:p>
      </dgm:t>
    </dgm:pt>
    <dgm:pt modelId="{B7447FCF-8E39-4582-99B4-A9713C41B06F}">
      <dgm:prSet custT="1"/>
      <dgm:spPr/>
      <dgm:t>
        <a:bodyPr/>
        <a:lstStyle/>
        <a:p>
          <a:r>
            <a:rPr lang="en-GB" sz="1600" dirty="0"/>
            <a:t>Appropriate  perpetrators should be offered the opportunity to engage with an offending behaviour programme and those who are eligible for HMPPS accredited programmes should be referred</a:t>
          </a:r>
          <a:r>
            <a:rPr lang="en-GB" sz="500" dirty="0"/>
            <a:t>.</a:t>
          </a:r>
          <a:endParaRPr lang="en-US" sz="500" dirty="0"/>
        </a:p>
      </dgm:t>
    </dgm:pt>
    <dgm:pt modelId="{539726B7-CCE9-4895-8DFC-530E4439F0FA}" type="parTrans" cxnId="{CE0EEFA7-CB7A-4464-8034-C67D2BDF944E}">
      <dgm:prSet/>
      <dgm:spPr/>
      <dgm:t>
        <a:bodyPr/>
        <a:lstStyle/>
        <a:p>
          <a:endParaRPr lang="en-US"/>
        </a:p>
      </dgm:t>
    </dgm:pt>
    <dgm:pt modelId="{A825D9F6-87D7-4568-8267-6BDBA5720567}" type="sibTrans" cxnId="{CE0EEFA7-CB7A-4464-8034-C67D2BDF944E}">
      <dgm:prSet/>
      <dgm:spPr/>
      <dgm:t>
        <a:bodyPr/>
        <a:lstStyle/>
        <a:p>
          <a:endParaRPr lang="en-US"/>
        </a:p>
      </dgm:t>
    </dgm:pt>
    <dgm:pt modelId="{A782CE69-E41F-4803-88D7-5874CC219093}">
      <dgm:prSet custT="1"/>
      <dgm:spPr/>
      <dgm:t>
        <a:bodyPr/>
        <a:lstStyle/>
        <a:p>
          <a:r>
            <a:rPr lang="en-GB" sz="1600" dirty="0"/>
            <a:t>Abuse can continue from within prison through phone calls, letters, face to face meetings, or through family members. Prison Offender Managers should assess whether a prisoner presents a continuing risk while in custody and prepare plans to manage and address the risks identified.</a:t>
          </a:r>
          <a:endParaRPr lang="en-US" sz="1600" dirty="0"/>
        </a:p>
      </dgm:t>
    </dgm:pt>
    <dgm:pt modelId="{672233DD-A93D-4615-BD98-95FEC35E2148}" type="parTrans" cxnId="{F8B243FB-5E5B-4BD9-B296-A72B95B90181}">
      <dgm:prSet/>
      <dgm:spPr/>
      <dgm:t>
        <a:bodyPr/>
        <a:lstStyle/>
        <a:p>
          <a:endParaRPr lang="en-US"/>
        </a:p>
      </dgm:t>
    </dgm:pt>
    <dgm:pt modelId="{D6A72DDD-27B8-455E-B1C0-7C275A0C7461}" type="sibTrans" cxnId="{F8B243FB-5E5B-4BD9-B296-A72B95B90181}">
      <dgm:prSet/>
      <dgm:spPr/>
      <dgm:t>
        <a:bodyPr/>
        <a:lstStyle/>
        <a:p>
          <a:endParaRPr lang="en-US"/>
        </a:p>
      </dgm:t>
    </dgm:pt>
    <dgm:pt modelId="{0526E9FF-BC84-43BB-BAF9-74F34EA4A4B1}">
      <dgm:prSet custT="1"/>
      <dgm:spPr/>
      <dgm:t>
        <a:bodyPr/>
        <a:lstStyle/>
        <a:p>
          <a:r>
            <a:rPr lang="en-GB" sz="1600" dirty="0"/>
            <a:t>A perpetrator’s release from prison can also be a risky period for victims and Prison Offender Managers and probation practitioners should ensure that issues arising in custody are fed into release planning</a:t>
          </a:r>
          <a:endParaRPr lang="en-US" sz="1600" dirty="0"/>
        </a:p>
      </dgm:t>
    </dgm:pt>
    <dgm:pt modelId="{35B521AE-074D-4C1B-B186-1D8BD12960AC}" type="parTrans" cxnId="{A3F625D5-7CC4-4E58-AA5B-A19FE951853D}">
      <dgm:prSet/>
      <dgm:spPr/>
      <dgm:t>
        <a:bodyPr/>
        <a:lstStyle/>
        <a:p>
          <a:endParaRPr lang="en-US"/>
        </a:p>
      </dgm:t>
    </dgm:pt>
    <dgm:pt modelId="{D6BB2119-EF9F-4685-8F77-35B8D40EA522}" type="sibTrans" cxnId="{A3F625D5-7CC4-4E58-AA5B-A19FE951853D}">
      <dgm:prSet/>
      <dgm:spPr/>
      <dgm:t>
        <a:bodyPr/>
        <a:lstStyle/>
        <a:p>
          <a:endParaRPr lang="en-US"/>
        </a:p>
      </dgm:t>
    </dgm:pt>
    <dgm:pt modelId="{F96897F2-7642-4B71-B69F-1C64246C1815}">
      <dgm:prSet custT="1"/>
      <dgm:spPr/>
      <dgm:t>
        <a:bodyPr/>
        <a:lstStyle/>
        <a:p>
          <a:r>
            <a:rPr lang="en-GB" sz="1800" dirty="0"/>
            <a:t>HMPPS operates a Unwanted Prisoner Contact Service193 that is available for victims or third-party agencies acting on behalf of a victim </a:t>
          </a:r>
          <a:endParaRPr lang="en-US" sz="1800" dirty="0"/>
        </a:p>
      </dgm:t>
    </dgm:pt>
    <dgm:pt modelId="{BCA49938-0974-4488-BCD4-D6261685CDD5}" type="parTrans" cxnId="{84D836EF-63E9-4D91-8F72-04D3BA3D2790}">
      <dgm:prSet/>
      <dgm:spPr/>
      <dgm:t>
        <a:bodyPr/>
        <a:lstStyle/>
        <a:p>
          <a:endParaRPr lang="en-US"/>
        </a:p>
      </dgm:t>
    </dgm:pt>
    <dgm:pt modelId="{4F631BD0-8C4C-4CF2-B760-CF16F631788F}" type="sibTrans" cxnId="{84D836EF-63E9-4D91-8F72-04D3BA3D2790}">
      <dgm:prSet/>
      <dgm:spPr/>
      <dgm:t>
        <a:bodyPr/>
        <a:lstStyle/>
        <a:p>
          <a:endParaRPr lang="en-US"/>
        </a:p>
      </dgm:t>
    </dgm:pt>
    <dgm:pt modelId="{30343806-7E96-4335-8EC1-A0CE459B9055}" type="pres">
      <dgm:prSet presAssocID="{1323FD30-01E2-45CF-8E11-2C98FE973358}" presName="linear" presStyleCnt="0">
        <dgm:presLayoutVars>
          <dgm:animLvl val="lvl"/>
          <dgm:resizeHandles val="exact"/>
        </dgm:presLayoutVars>
      </dgm:prSet>
      <dgm:spPr/>
    </dgm:pt>
    <dgm:pt modelId="{05B4B395-DA2B-47E8-B1BA-7BBD9887C822}" type="pres">
      <dgm:prSet presAssocID="{B2451E01-71C9-42F1-9DEB-7203048340CD}" presName="parentText" presStyleLbl="node1" presStyleIdx="0" presStyleCnt="5" custScaleY="127817" custLinFactY="-43800" custLinFactNeighborX="-1034" custLinFactNeighborY="-100000">
        <dgm:presLayoutVars>
          <dgm:chMax val="0"/>
          <dgm:bulletEnabled val="1"/>
        </dgm:presLayoutVars>
      </dgm:prSet>
      <dgm:spPr/>
    </dgm:pt>
    <dgm:pt modelId="{E948CA75-1696-462C-B627-2B1A9001B0C9}" type="pres">
      <dgm:prSet presAssocID="{9496BA91-B097-4613-9D6E-6751AA00AE13}" presName="spacer" presStyleCnt="0"/>
      <dgm:spPr/>
    </dgm:pt>
    <dgm:pt modelId="{93C890C2-BC93-4573-A0C0-B4642E3EA851}" type="pres">
      <dgm:prSet presAssocID="{B7447FCF-8E39-4582-99B4-A9713C41B06F}" presName="parentText" presStyleLbl="node1" presStyleIdx="1" presStyleCnt="5" custScaleY="133125" custLinFactNeighborX="846" custLinFactNeighborY="-92014">
        <dgm:presLayoutVars>
          <dgm:chMax val="0"/>
          <dgm:bulletEnabled val="1"/>
        </dgm:presLayoutVars>
      </dgm:prSet>
      <dgm:spPr/>
    </dgm:pt>
    <dgm:pt modelId="{77D4820E-1998-40B4-B95A-7BF4BB865FF7}" type="pres">
      <dgm:prSet presAssocID="{A825D9F6-87D7-4568-8267-6BDBA5720567}" presName="spacer" presStyleCnt="0"/>
      <dgm:spPr/>
    </dgm:pt>
    <dgm:pt modelId="{0228BF69-A612-4963-AA16-149AA60B4EFA}" type="pres">
      <dgm:prSet presAssocID="{A782CE69-E41F-4803-88D7-5874CC219093}" presName="parentText" presStyleLbl="node1" presStyleIdx="2" presStyleCnt="5" custScaleY="146751">
        <dgm:presLayoutVars>
          <dgm:chMax val="0"/>
          <dgm:bulletEnabled val="1"/>
        </dgm:presLayoutVars>
      </dgm:prSet>
      <dgm:spPr/>
    </dgm:pt>
    <dgm:pt modelId="{6C788C06-CDCD-4A5C-A138-26664F544849}" type="pres">
      <dgm:prSet presAssocID="{D6A72DDD-27B8-455E-B1C0-7C275A0C7461}" presName="spacer" presStyleCnt="0"/>
      <dgm:spPr/>
    </dgm:pt>
    <dgm:pt modelId="{878345E3-26DB-4F3D-9259-FD436FB710F1}" type="pres">
      <dgm:prSet presAssocID="{0526E9FF-BC84-43BB-BAF9-74F34EA4A4B1}" presName="parentText" presStyleLbl="node1" presStyleIdx="3" presStyleCnt="5">
        <dgm:presLayoutVars>
          <dgm:chMax val="0"/>
          <dgm:bulletEnabled val="1"/>
        </dgm:presLayoutVars>
      </dgm:prSet>
      <dgm:spPr/>
    </dgm:pt>
    <dgm:pt modelId="{6A8DB52E-D150-41EF-AE36-95BABC1CD9D8}" type="pres">
      <dgm:prSet presAssocID="{D6BB2119-EF9F-4685-8F77-35B8D40EA522}" presName="spacer" presStyleCnt="0"/>
      <dgm:spPr/>
    </dgm:pt>
    <dgm:pt modelId="{A8F6FDCC-CD34-4909-9B61-0CB36195D853}" type="pres">
      <dgm:prSet presAssocID="{F96897F2-7642-4B71-B69F-1C64246C1815}" presName="parentText" presStyleLbl="node1" presStyleIdx="4" presStyleCnt="5">
        <dgm:presLayoutVars>
          <dgm:chMax val="0"/>
          <dgm:bulletEnabled val="1"/>
        </dgm:presLayoutVars>
      </dgm:prSet>
      <dgm:spPr/>
    </dgm:pt>
  </dgm:ptLst>
  <dgm:cxnLst>
    <dgm:cxn modelId="{75D32116-04B3-400B-93E6-D90A1C6A7DF4}" type="presOf" srcId="{F96897F2-7642-4B71-B69F-1C64246C1815}" destId="{A8F6FDCC-CD34-4909-9B61-0CB36195D853}" srcOrd="0" destOrd="0" presId="urn:microsoft.com/office/officeart/2005/8/layout/vList2"/>
    <dgm:cxn modelId="{17A7EB17-1C46-4671-9673-A2B4D05AC9B7}" type="presOf" srcId="{B7447FCF-8E39-4582-99B4-A9713C41B06F}" destId="{93C890C2-BC93-4573-A0C0-B4642E3EA851}" srcOrd="0" destOrd="0" presId="urn:microsoft.com/office/officeart/2005/8/layout/vList2"/>
    <dgm:cxn modelId="{5E077635-8DBE-40B0-BBBB-2066176DF36E}" type="presOf" srcId="{1323FD30-01E2-45CF-8E11-2C98FE973358}" destId="{30343806-7E96-4335-8EC1-A0CE459B9055}" srcOrd="0" destOrd="0" presId="urn:microsoft.com/office/officeart/2005/8/layout/vList2"/>
    <dgm:cxn modelId="{E67CDA61-EDA8-41C2-A190-0792F845AD1D}" srcId="{1323FD30-01E2-45CF-8E11-2C98FE973358}" destId="{B2451E01-71C9-42F1-9DEB-7203048340CD}" srcOrd="0" destOrd="0" parTransId="{0F516678-E1E0-4ED3-AEE2-FB3F9AD32B7C}" sibTransId="{9496BA91-B097-4613-9D6E-6751AA00AE13}"/>
    <dgm:cxn modelId="{B0C8A545-E8F5-4B99-9DF7-5D44D189F892}" type="presOf" srcId="{B2451E01-71C9-42F1-9DEB-7203048340CD}" destId="{05B4B395-DA2B-47E8-B1BA-7BBD9887C822}" srcOrd="0" destOrd="0" presId="urn:microsoft.com/office/officeart/2005/8/layout/vList2"/>
    <dgm:cxn modelId="{CE0EEFA7-CB7A-4464-8034-C67D2BDF944E}" srcId="{1323FD30-01E2-45CF-8E11-2C98FE973358}" destId="{B7447FCF-8E39-4582-99B4-A9713C41B06F}" srcOrd="1" destOrd="0" parTransId="{539726B7-CCE9-4895-8DFC-530E4439F0FA}" sibTransId="{A825D9F6-87D7-4568-8267-6BDBA5720567}"/>
    <dgm:cxn modelId="{D182D0A9-853D-418A-B7FE-54057AB86785}" type="presOf" srcId="{A782CE69-E41F-4803-88D7-5874CC219093}" destId="{0228BF69-A612-4963-AA16-149AA60B4EFA}" srcOrd="0" destOrd="0" presId="urn:microsoft.com/office/officeart/2005/8/layout/vList2"/>
    <dgm:cxn modelId="{900B08BD-BDA1-4622-B195-509A70748BE8}" type="presOf" srcId="{0526E9FF-BC84-43BB-BAF9-74F34EA4A4B1}" destId="{878345E3-26DB-4F3D-9259-FD436FB710F1}" srcOrd="0" destOrd="0" presId="urn:microsoft.com/office/officeart/2005/8/layout/vList2"/>
    <dgm:cxn modelId="{A3F625D5-7CC4-4E58-AA5B-A19FE951853D}" srcId="{1323FD30-01E2-45CF-8E11-2C98FE973358}" destId="{0526E9FF-BC84-43BB-BAF9-74F34EA4A4B1}" srcOrd="3" destOrd="0" parTransId="{35B521AE-074D-4C1B-B186-1D8BD12960AC}" sibTransId="{D6BB2119-EF9F-4685-8F77-35B8D40EA522}"/>
    <dgm:cxn modelId="{84D836EF-63E9-4D91-8F72-04D3BA3D2790}" srcId="{1323FD30-01E2-45CF-8E11-2C98FE973358}" destId="{F96897F2-7642-4B71-B69F-1C64246C1815}" srcOrd="4" destOrd="0" parTransId="{BCA49938-0974-4488-BCD4-D6261685CDD5}" sibTransId="{4F631BD0-8C4C-4CF2-B760-CF16F631788F}"/>
    <dgm:cxn modelId="{F8B243FB-5E5B-4BD9-B296-A72B95B90181}" srcId="{1323FD30-01E2-45CF-8E11-2C98FE973358}" destId="{A782CE69-E41F-4803-88D7-5874CC219093}" srcOrd="2" destOrd="0" parTransId="{672233DD-A93D-4615-BD98-95FEC35E2148}" sibTransId="{D6A72DDD-27B8-455E-B1C0-7C275A0C7461}"/>
    <dgm:cxn modelId="{532E8BE1-21CC-4ABE-945C-83D5412BFFD6}" type="presParOf" srcId="{30343806-7E96-4335-8EC1-A0CE459B9055}" destId="{05B4B395-DA2B-47E8-B1BA-7BBD9887C822}" srcOrd="0" destOrd="0" presId="urn:microsoft.com/office/officeart/2005/8/layout/vList2"/>
    <dgm:cxn modelId="{C9D825CC-47D1-47D2-AF9D-DA577681DCE6}" type="presParOf" srcId="{30343806-7E96-4335-8EC1-A0CE459B9055}" destId="{E948CA75-1696-462C-B627-2B1A9001B0C9}" srcOrd="1" destOrd="0" presId="urn:microsoft.com/office/officeart/2005/8/layout/vList2"/>
    <dgm:cxn modelId="{4FD8B0FA-E540-44D7-BE03-0D9EC2C73784}" type="presParOf" srcId="{30343806-7E96-4335-8EC1-A0CE459B9055}" destId="{93C890C2-BC93-4573-A0C0-B4642E3EA851}" srcOrd="2" destOrd="0" presId="urn:microsoft.com/office/officeart/2005/8/layout/vList2"/>
    <dgm:cxn modelId="{2001E977-CF6C-47C0-9E69-9BB766D5F8D7}" type="presParOf" srcId="{30343806-7E96-4335-8EC1-A0CE459B9055}" destId="{77D4820E-1998-40B4-B95A-7BF4BB865FF7}" srcOrd="3" destOrd="0" presId="urn:microsoft.com/office/officeart/2005/8/layout/vList2"/>
    <dgm:cxn modelId="{EBC02429-FE4D-41F8-8528-7C372AEE83B5}" type="presParOf" srcId="{30343806-7E96-4335-8EC1-A0CE459B9055}" destId="{0228BF69-A612-4963-AA16-149AA60B4EFA}" srcOrd="4" destOrd="0" presId="urn:microsoft.com/office/officeart/2005/8/layout/vList2"/>
    <dgm:cxn modelId="{BEDD5FD4-7751-47DF-B3A5-38D43EAF607F}" type="presParOf" srcId="{30343806-7E96-4335-8EC1-A0CE459B9055}" destId="{6C788C06-CDCD-4A5C-A138-26664F544849}" srcOrd="5" destOrd="0" presId="urn:microsoft.com/office/officeart/2005/8/layout/vList2"/>
    <dgm:cxn modelId="{28F832CC-ECE8-424F-A35E-81F328423F7A}" type="presParOf" srcId="{30343806-7E96-4335-8EC1-A0CE459B9055}" destId="{878345E3-26DB-4F3D-9259-FD436FB710F1}" srcOrd="6" destOrd="0" presId="urn:microsoft.com/office/officeart/2005/8/layout/vList2"/>
    <dgm:cxn modelId="{F2ADB8F6-F761-4C04-9D10-9F2355B4C466}" type="presParOf" srcId="{30343806-7E96-4335-8EC1-A0CE459B9055}" destId="{6A8DB52E-D150-41EF-AE36-95BABC1CD9D8}" srcOrd="7" destOrd="0" presId="urn:microsoft.com/office/officeart/2005/8/layout/vList2"/>
    <dgm:cxn modelId="{D8177EDB-E879-4962-8045-E9FFD6A937FD}" type="presParOf" srcId="{30343806-7E96-4335-8EC1-A0CE459B9055}" destId="{A8F6FDCC-CD34-4909-9B61-0CB36195D8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6C1AE01-8A42-46F8-BD55-396EA9686F2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B72F656-0377-49AF-BA7B-E9AD0FA024BB}">
      <dgm:prSet custT="1"/>
      <dgm:spPr/>
      <dgm:t>
        <a:bodyPr/>
        <a:lstStyle/>
        <a:p>
          <a:r>
            <a:rPr lang="en-GB" sz="1600" dirty="0"/>
            <a:t>Each jobcentre has assigned domestic abuse points of contact who have undergone training to identify and support the needs of anyone experiencing domestic abuse and will work closely with local services to share knowledge and signpost victims to additional, external support.</a:t>
          </a:r>
          <a:endParaRPr lang="en-US" sz="1600" dirty="0"/>
        </a:p>
      </dgm:t>
    </dgm:pt>
    <dgm:pt modelId="{008FBA16-A1F1-4973-88C5-61C4CFA49EC9}" type="parTrans" cxnId="{464B8227-E781-4888-A2A6-27F5A75BF8EE}">
      <dgm:prSet/>
      <dgm:spPr/>
      <dgm:t>
        <a:bodyPr/>
        <a:lstStyle/>
        <a:p>
          <a:endParaRPr lang="en-US"/>
        </a:p>
      </dgm:t>
    </dgm:pt>
    <dgm:pt modelId="{304B5038-E2D3-4FD5-B45C-5D0C35E27758}" type="sibTrans" cxnId="{464B8227-E781-4888-A2A6-27F5A75BF8EE}">
      <dgm:prSet/>
      <dgm:spPr/>
      <dgm:t>
        <a:bodyPr/>
        <a:lstStyle/>
        <a:p>
          <a:endParaRPr lang="en-US"/>
        </a:p>
      </dgm:t>
    </dgm:pt>
    <dgm:pt modelId="{49987E41-1B74-490D-AB30-E3911E4913D3}">
      <dgm:prSet custT="1"/>
      <dgm:spPr/>
      <dgm:t>
        <a:bodyPr/>
        <a:lstStyle/>
        <a:p>
          <a:r>
            <a:rPr lang="en-GB" sz="1800" dirty="0"/>
            <a:t>Victims of domestic abuse can be exempt from work-related requirements for up to 26 weeks</a:t>
          </a:r>
          <a:endParaRPr lang="en-US" sz="1800" dirty="0"/>
        </a:p>
      </dgm:t>
    </dgm:pt>
    <dgm:pt modelId="{D474C357-6A8B-4246-872D-B839829320D7}" type="parTrans" cxnId="{F9C7944D-2AEB-43F3-B409-2F1B573BDF55}">
      <dgm:prSet/>
      <dgm:spPr/>
      <dgm:t>
        <a:bodyPr/>
        <a:lstStyle/>
        <a:p>
          <a:endParaRPr lang="en-US"/>
        </a:p>
      </dgm:t>
    </dgm:pt>
    <dgm:pt modelId="{09343B2B-8C8A-415C-BF19-E18D81272516}" type="sibTrans" cxnId="{F9C7944D-2AEB-43F3-B409-2F1B573BDF55}">
      <dgm:prSet/>
      <dgm:spPr/>
      <dgm:t>
        <a:bodyPr/>
        <a:lstStyle/>
        <a:p>
          <a:endParaRPr lang="en-US"/>
        </a:p>
      </dgm:t>
    </dgm:pt>
    <dgm:pt modelId="{E355FEDB-B6A4-4CB0-A42C-3D51FFAC0180}">
      <dgm:prSet custT="1"/>
      <dgm:spPr/>
      <dgm:t>
        <a:bodyPr/>
        <a:lstStyle/>
        <a:p>
          <a:r>
            <a:rPr lang="en-GB" sz="1800" dirty="0"/>
            <a:t>Housing Benefit paid to a Universal Credit claimant (for domestic abuse victims living in a refuge) is excluded from the benefit cap; </a:t>
          </a:r>
          <a:endParaRPr lang="en-US" sz="1800" dirty="0"/>
        </a:p>
      </dgm:t>
    </dgm:pt>
    <dgm:pt modelId="{764D3F42-5091-4234-8B59-9EE85BC80EFA}" type="parTrans" cxnId="{60FE21DA-8DC9-4F1B-B762-5D1083D4B510}">
      <dgm:prSet/>
      <dgm:spPr/>
      <dgm:t>
        <a:bodyPr/>
        <a:lstStyle/>
        <a:p>
          <a:endParaRPr lang="en-US"/>
        </a:p>
      </dgm:t>
    </dgm:pt>
    <dgm:pt modelId="{CFC6BA90-B93B-46F6-AC21-F6393A29C070}" type="sibTrans" cxnId="{60FE21DA-8DC9-4F1B-B762-5D1083D4B510}">
      <dgm:prSet/>
      <dgm:spPr/>
      <dgm:t>
        <a:bodyPr/>
        <a:lstStyle/>
        <a:p>
          <a:endParaRPr lang="en-US"/>
        </a:p>
      </dgm:t>
    </dgm:pt>
    <dgm:pt modelId="{140E6951-2FCB-470C-98F9-6BE7728ECDDF}">
      <dgm:prSet custT="1"/>
      <dgm:spPr/>
      <dgm:t>
        <a:bodyPr/>
        <a:lstStyle/>
        <a:p>
          <a:r>
            <a:rPr lang="en-GB" sz="1800" dirty="0"/>
            <a:t>Waiver of the Child Maintenance Scheme application fee may be granted</a:t>
          </a:r>
          <a:endParaRPr lang="en-US" sz="1800" dirty="0"/>
        </a:p>
      </dgm:t>
    </dgm:pt>
    <dgm:pt modelId="{3549D2D4-3ABE-4562-9B30-2B91D2DD4838}" type="parTrans" cxnId="{C7D8FB24-61F1-4C47-B2AA-DBCA668706A6}">
      <dgm:prSet/>
      <dgm:spPr/>
      <dgm:t>
        <a:bodyPr/>
        <a:lstStyle/>
        <a:p>
          <a:endParaRPr lang="en-US"/>
        </a:p>
      </dgm:t>
    </dgm:pt>
    <dgm:pt modelId="{60975349-BE63-4490-9C7C-266232982617}" type="sibTrans" cxnId="{C7D8FB24-61F1-4C47-B2AA-DBCA668706A6}">
      <dgm:prSet/>
      <dgm:spPr/>
      <dgm:t>
        <a:bodyPr/>
        <a:lstStyle/>
        <a:p>
          <a:endParaRPr lang="en-US"/>
        </a:p>
      </dgm:t>
    </dgm:pt>
    <dgm:pt modelId="{62EE1743-C102-47FD-89CA-998E18248312}">
      <dgm:prSet custT="1"/>
      <dgm:spPr/>
      <dgm:t>
        <a:bodyPr/>
        <a:lstStyle/>
        <a:p>
          <a:r>
            <a:rPr lang="en-GB" sz="1800" dirty="0"/>
            <a:t>Alternative payment arrangements are possible, including split payments (no information about why the split payment request has been granted is given to the perpetrator)</a:t>
          </a:r>
          <a:endParaRPr lang="en-US" sz="1800" dirty="0"/>
        </a:p>
      </dgm:t>
    </dgm:pt>
    <dgm:pt modelId="{025E3D35-0C9F-42B2-B63F-0F67A375FDB7}" type="parTrans" cxnId="{F3E87C88-0CD6-4CA7-B9C4-AF1C6CD81605}">
      <dgm:prSet/>
      <dgm:spPr/>
      <dgm:t>
        <a:bodyPr/>
        <a:lstStyle/>
        <a:p>
          <a:endParaRPr lang="en-US"/>
        </a:p>
      </dgm:t>
    </dgm:pt>
    <dgm:pt modelId="{7DB73EDF-AD5D-4754-AC1C-DC998993247E}" type="sibTrans" cxnId="{F3E87C88-0CD6-4CA7-B9C4-AF1C6CD81605}">
      <dgm:prSet/>
      <dgm:spPr/>
      <dgm:t>
        <a:bodyPr/>
        <a:lstStyle/>
        <a:p>
          <a:endParaRPr lang="en-US"/>
        </a:p>
      </dgm:t>
    </dgm:pt>
    <dgm:pt modelId="{90B1F978-AEA2-4711-85B0-4A662281CB3E}" type="pres">
      <dgm:prSet presAssocID="{46C1AE01-8A42-46F8-BD55-396EA9686F29}" presName="linear" presStyleCnt="0">
        <dgm:presLayoutVars>
          <dgm:animLvl val="lvl"/>
          <dgm:resizeHandles val="exact"/>
        </dgm:presLayoutVars>
      </dgm:prSet>
      <dgm:spPr/>
    </dgm:pt>
    <dgm:pt modelId="{555D610F-665F-4594-81D1-51826B7EAE38}" type="pres">
      <dgm:prSet presAssocID="{CB72F656-0377-49AF-BA7B-E9AD0FA024BB}" presName="parentText" presStyleLbl="node1" presStyleIdx="0" presStyleCnt="5">
        <dgm:presLayoutVars>
          <dgm:chMax val="0"/>
          <dgm:bulletEnabled val="1"/>
        </dgm:presLayoutVars>
      </dgm:prSet>
      <dgm:spPr/>
    </dgm:pt>
    <dgm:pt modelId="{3A865D5E-21B3-435B-83B4-DC24A53898C7}" type="pres">
      <dgm:prSet presAssocID="{304B5038-E2D3-4FD5-B45C-5D0C35E27758}" presName="spacer" presStyleCnt="0"/>
      <dgm:spPr/>
    </dgm:pt>
    <dgm:pt modelId="{48D284BD-000F-4D3E-BFE9-83CF52C9456B}" type="pres">
      <dgm:prSet presAssocID="{49987E41-1B74-490D-AB30-E3911E4913D3}" presName="parentText" presStyleLbl="node1" presStyleIdx="1" presStyleCnt="5">
        <dgm:presLayoutVars>
          <dgm:chMax val="0"/>
          <dgm:bulletEnabled val="1"/>
        </dgm:presLayoutVars>
      </dgm:prSet>
      <dgm:spPr/>
    </dgm:pt>
    <dgm:pt modelId="{CF38CF3A-8ACA-47C5-AB40-605A8FBC654B}" type="pres">
      <dgm:prSet presAssocID="{09343B2B-8C8A-415C-BF19-E18D81272516}" presName="spacer" presStyleCnt="0"/>
      <dgm:spPr/>
    </dgm:pt>
    <dgm:pt modelId="{4A22693C-0E67-4CBD-A228-4451EFC6EDBB}" type="pres">
      <dgm:prSet presAssocID="{E355FEDB-B6A4-4CB0-A42C-3D51FFAC0180}" presName="parentText" presStyleLbl="node1" presStyleIdx="2" presStyleCnt="5">
        <dgm:presLayoutVars>
          <dgm:chMax val="0"/>
          <dgm:bulletEnabled val="1"/>
        </dgm:presLayoutVars>
      </dgm:prSet>
      <dgm:spPr/>
    </dgm:pt>
    <dgm:pt modelId="{CF2D6843-AA0C-456C-A384-9068D03288D7}" type="pres">
      <dgm:prSet presAssocID="{CFC6BA90-B93B-46F6-AC21-F6393A29C070}" presName="spacer" presStyleCnt="0"/>
      <dgm:spPr/>
    </dgm:pt>
    <dgm:pt modelId="{E21BDC45-0E3F-4FC2-8343-6CCCF4E725CC}" type="pres">
      <dgm:prSet presAssocID="{140E6951-2FCB-470C-98F9-6BE7728ECDDF}" presName="parentText" presStyleLbl="node1" presStyleIdx="3" presStyleCnt="5">
        <dgm:presLayoutVars>
          <dgm:chMax val="0"/>
          <dgm:bulletEnabled val="1"/>
        </dgm:presLayoutVars>
      </dgm:prSet>
      <dgm:spPr/>
    </dgm:pt>
    <dgm:pt modelId="{3DCEF7C9-1E8C-4C14-8C9E-1E9E9E6C2E8C}" type="pres">
      <dgm:prSet presAssocID="{60975349-BE63-4490-9C7C-266232982617}" presName="spacer" presStyleCnt="0"/>
      <dgm:spPr/>
    </dgm:pt>
    <dgm:pt modelId="{0B05D6D3-6CF8-4759-A53F-082D58731730}" type="pres">
      <dgm:prSet presAssocID="{62EE1743-C102-47FD-89CA-998E18248312}" presName="parentText" presStyleLbl="node1" presStyleIdx="4" presStyleCnt="5">
        <dgm:presLayoutVars>
          <dgm:chMax val="0"/>
          <dgm:bulletEnabled val="1"/>
        </dgm:presLayoutVars>
      </dgm:prSet>
      <dgm:spPr/>
    </dgm:pt>
  </dgm:ptLst>
  <dgm:cxnLst>
    <dgm:cxn modelId="{D4B6741C-9948-460F-A618-E659B66679C1}" type="presOf" srcId="{46C1AE01-8A42-46F8-BD55-396EA9686F29}" destId="{90B1F978-AEA2-4711-85B0-4A662281CB3E}" srcOrd="0" destOrd="0" presId="urn:microsoft.com/office/officeart/2005/8/layout/vList2"/>
    <dgm:cxn modelId="{C7D8FB24-61F1-4C47-B2AA-DBCA668706A6}" srcId="{46C1AE01-8A42-46F8-BD55-396EA9686F29}" destId="{140E6951-2FCB-470C-98F9-6BE7728ECDDF}" srcOrd="3" destOrd="0" parTransId="{3549D2D4-3ABE-4562-9B30-2B91D2DD4838}" sibTransId="{60975349-BE63-4490-9C7C-266232982617}"/>
    <dgm:cxn modelId="{464B8227-E781-4888-A2A6-27F5A75BF8EE}" srcId="{46C1AE01-8A42-46F8-BD55-396EA9686F29}" destId="{CB72F656-0377-49AF-BA7B-E9AD0FA024BB}" srcOrd="0" destOrd="0" parTransId="{008FBA16-A1F1-4973-88C5-61C4CFA49EC9}" sibTransId="{304B5038-E2D3-4FD5-B45C-5D0C35E27758}"/>
    <dgm:cxn modelId="{F9C7944D-2AEB-43F3-B409-2F1B573BDF55}" srcId="{46C1AE01-8A42-46F8-BD55-396EA9686F29}" destId="{49987E41-1B74-490D-AB30-E3911E4913D3}" srcOrd="1" destOrd="0" parTransId="{D474C357-6A8B-4246-872D-B839829320D7}" sibTransId="{09343B2B-8C8A-415C-BF19-E18D81272516}"/>
    <dgm:cxn modelId="{54A81A71-3136-4B12-A278-5F669AF0DA79}" type="presOf" srcId="{E355FEDB-B6A4-4CB0-A42C-3D51FFAC0180}" destId="{4A22693C-0E67-4CBD-A228-4451EFC6EDBB}" srcOrd="0" destOrd="0" presId="urn:microsoft.com/office/officeart/2005/8/layout/vList2"/>
    <dgm:cxn modelId="{F3E87C88-0CD6-4CA7-B9C4-AF1C6CD81605}" srcId="{46C1AE01-8A42-46F8-BD55-396EA9686F29}" destId="{62EE1743-C102-47FD-89CA-998E18248312}" srcOrd="4" destOrd="0" parTransId="{025E3D35-0C9F-42B2-B63F-0F67A375FDB7}" sibTransId="{7DB73EDF-AD5D-4754-AC1C-DC998993247E}"/>
    <dgm:cxn modelId="{CAFCFC8E-4A9A-48F6-B03C-99027F7B1752}" type="presOf" srcId="{140E6951-2FCB-470C-98F9-6BE7728ECDDF}" destId="{E21BDC45-0E3F-4FC2-8343-6CCCF4E725CC}" srcOrd="0" destOrd="0" presId="urn:microsoft.com/office/officeart/2005/8/layout/vList2"/>
    <dgm:cxn modelId="{3C89F6AF-3050-4352-87B6-B4C0DAABF495}" type="presOf" srcId="{62EE1743-C102-47FD-89CA-998E18248312}" destId="{0B05D6D3-6CF8-4759-A53F-082D58731730}" srcOrd="0" destOrd="0" presId="urn:microsoft.com/office/officeart/2005/8/layout/vList2"/>
    <dgm:cxn modelId="{60FE21DA-8DC9-4F1B-B762-5D1083D4B510}" srcId="{46C1AE01-8A42-46F8-BD55-396EA9686F29}" destId="{E355FEDB-B6A4-4CB0-A42C-3D51FFAC0180}" srcOrd="2" destOrd="0" parTransId="{764D3F42-5091-4234-8B59-9EE85BC80EFA}" sibTransId="{CFC6BA90-B93B-46F6-AC21-F6393A29C070}"/>
    <dgm:cxn modelId="{4CD110F1-99C5-4462-8661-4565AB09B26F}" type="presOf" srcId="{CB72F656-0377-49AF-BA7B-E9AD0FA024BB}" destId="{555D610F-665F-4594-81D1-51826B7EAE38}" srcOrd="0" destOrd="0" presId="urn:microsoft.com/office/officeart/2005/8/layout/vList2"/>
    <dgm:cxn modelId="{F1F0F9FD-2629-4DFF-95B5-EF9F7A91752C}" type="presOf" srcId="{49987E41-1B74-490D-AB30-E3911E4913D3}" destId="{48D284BD-000F-4D3E-BFE9-83CF52C9456B}" srcOrd="0" destOrd="0" presId="urn:microsoft.com/office/officeart/2005/8/layout/vList2"/>
    <dgm:cxn modelId="{6488388D-9A1E-454A-9F9E-6F49BDFF9D18}" type="presParOf" srcId="{90B1F978-AEA2-4711-85B0-4A662281CB3E}" destId="{555D610F-665F-4594-81D1-51826B7EAE38}" srcOrd="0" destOrd="0" presId="urn:microsoft.com/office/officeart/2005/8/layout/vList2"/>
    <dgm:cxn modelId="{1F02491F-9501-429C-A4C4-823BE06E0028}" type="presParOf" srcId="{90B1F978-AEA2-4711-85B0-4A662281CB3E}" destId="{3A865D5E-21B3-435B-83B4-DC24A53898C7}" srcOrd="1" destOrd="0" presId="urn:microsoft.com/office/officeart/2005/8/layout/vList2"/>
    <dgm:cxn modelId="{07B5AA6F-7BB9-49B5-B1A5-44C183D2E867}" type="presParOf" srcId="{90B1F978-AEA2-4711-85B0-4A662281CB3E}" destId="{48D284BD-000F-4D3E-BFE9-83CF52C9456B}" srcOrd="2" destOrd="0" presId="urn:microsoft.com/office/officeart/2005/8/layout/vList2"/>
    <dgm:cxn modelId="{D0766E6D-4637-4D06-9E53-023D2E2CA482}" type="presParOf" srcId="{90B1F978-AEA2-4711-85B0-4A662281CB3E}" destId="{CF38CF3A-8ACA-47C5-AB40-605A8FBC654B}" srcOrd="3" destOrd="0" presId="urn:microsoft.com/office/officeart/2005/8/layout/vList2"/>
    <dgm:cxn modelId="{FB1F1FD4-6344-4616-BDBA-1F75975E5D11}" type="presParOf" srcId="{90B1F978-AEA2-4711-85B0-4A662281CB3E}" destId="{4A22693C-0E67-4CBD-A228-4451EFC6EDBB}" srcOrd="4" destOrd="0" presId="urn:microsoft.com/office/officeart/2005/8/layout/vList2"/>
    <dgm:cxn modelId="{3E0DB98D-7CD0-4C0C-812C-01D35FC95998}" type="presParOf" srcId="{90B1F978-AEA2-4711-85B0-4A662281CB3E}" destId="{CF2D6843-AA0C-456C-A384-9068D03288D7}" srcOrd="5" destOrd="0" presId="urn:microsoft.com/office/officeart/2005/8/layout/vList2"/>
    <dgm:cxn modelId="{A756160B-3951-4850-B4D8-8BAAF501E876}" type="presParOf" srcId="{90B1F978-AEA2-4711-85B0-4A662281CB3E}" destId="{E21BDC45-0E3F-4FC2-8343-6CCCF4E725CC}" srcOrd="6" destOrd="0" presId="urn:microsoft.com/office/officeart/2005/8/layout/vList2"/>
    <dgm:cxn modelId="{14011D42-75E5-4F86-8FDC-CD711BC8D892}" type="presParOf" srcId="{90B1F978-AEA2-4711-85B0-4A662281CB3E}" destId="{3DCEF7C9-1E8C-4C14-8C9E-1E9E9E6C2E8C}" srcOrd="7" destOrd="0" presId="urn:microsoft.com/office/officeart/2005/8/layout/vList2"/>
    <dgm:cxn modelId="{770D19B7-049F-47F6-9B6E-4B528B19072B}" type="presParOf" srcId="{90B1F978-AEA2-4711-85B0-4A662281CB3E}" destId="{0B05D6D3-6CF8-4759-A53F-082D5873173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87B65D9-2F9F-4A5B-B4DA-48A093403B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351D003-ECDD-4A72-9168-E745A2B1F635}">
      <dgm:prSet/>
      <dgm:spPr/>
      <dgm:t>
        <a:bodyPr/>
        <a:lstStyle/>
        <a:p>
          <a:r>
            <a:rPr lang="en-GB"/>
            <a:t>Employers have a duty of care to their employees. Legally, this means that they need to abide by relevant health and safety and employment law, as well as the common law duty of care.</a:t>
          </a:r>
          <a:endParaRPr lang="en-US"/>
        </a:p>
      </dgm:t>
    </dgm:pt>
    <dgm:pt modelId="{67D478E3-7003-4007-AD26-28B40BEC0B7B}" type="parTrans" cxnId="{47E6227B-CBA9-468A-97A5-5A885D01B815}">
      <dgm:prSet/>
      <dgm:spPr/>
      <dgm:t>
        <a:bodyPr/>
        <a:lstStyle/>
        <a:p>
          <a:endParaRPr lang="en-US"/>
        </a:p>
      </dgm:t>
    </dgm:pt>
    <dgm:pt modelId="{CDCCF244-5A66-40AD-BFE1-47C4A005B276}" type="sibTrans" cxnId="{47E6227B-CBA9-468A-97A5-5A885D01B815}">
      <dgm:prSet/>
      <dgm:spPr/>
      <dgm:t>
        <a:bodyPr/>
        <a:lstStyle/>
        <a:p>
          <a:endParaRPr lang="en-US"/>
        </a:p>
      </dgm:t>
    </dgm:pt>
    <dgm:pt modelId="{C06701BC-FBCB-4F31-ADFE-8A44E88BEC00}">
      <dgm:prSet/>
      <dgm:spPr/>
      <dgm:t>
        <a:bodyPr/>
        <a:lstStyle/>
        <a:p>
          <a:r>
            <a:rPr lang="en-GB"/>
            <a:t>All employers need to consider what action they can take in relation to their responsibilities around  helping victims of domestic abuse to remain in work</a:t>
          </a:r>
          <a:endParaRPr lang="en-US"/>
        </a:p>
      </dgm:t>
    </dgm:pt>
    <dgm:pt modelId="{210CE32B-EF13-4755-905A-5AAAC06E6572}" type="parTrans" cxnId="{E7631EDE-1EB2-41A1-A32E-256B7FD9FA99}">
      <dgm:prSet/>
      <dgm:spPr/>
      <dgm:t>
        <a:bodyPr/>
        <a:lstStyle/>
        <a:p>
          <a:endParaRPr lang="en-US"/>
        </a:p>
      </dgm:t>
    </dgm:pt>
    <dgm:pt modelId="{43440179-50D7-415A-94FE-E27B316F66B9}" type="sibTrans" cxnId="{E7631EDE-1EB2-41A1-A32E-256B7FD9FA99}">
      <dgm:prSet/>
      <dgm:spPr/>
      <dgm:t>
        <a:bodyPr/>
        <a:lstStyle/>
        <a:p>
          <a:endParaRPr lang="en-US"/>
        </a:p>
      </dgm:t>
    </dgm:pt>
    <dgm:pt modelId="{1F103541-0902-4044-B003-E9FD30BB7424}">
      <dgm:prSet/>
      <dgm:spPr/>
      <dgm:t>
        <a:bodyPr/>
        <a:lstStyle/>
        <a:p>
          <a:r>
            <a:rPr lang="en-GB"/>
            <a:t>As best practice, employers should develop policies to set out their approach to domestic abuse within their workforce including supporting victims and their approach to perpetrators</a:t>
          </a:r>
          <a:endParaRPr lang="en-US"/>
        </a:p>
      </dgm:t>
    </dgm:pt>
    <dgm:pt modelId="{70C47515-C43F-4BF0-8D2D-2054733FEE03}" type="parTrans" cxnId="{4EC5FAA5-3870-44D8-8A56-DB3ACA0B753B}">
      <dgm:prSet/>
      <dgm:spPr/>
      <dgm:t>
        <a:bodyPr/>
        <a:lstStyle/>
        <a:p>
          <a:endParaRPr lang="en-US"/>
        </a:p>
      </dgm:t>
    </dgm:pt>
    <dgm:pt modelId="{72680669-4673-42AD-8F14-50A3A45B8083}" type="sibTrans" cxnId="{4EC5FAA5-3870-44D8-8A56-DB3ACA0B753B}">
      <dgm:prSet/>
      <dgm:spPr/>
      <dgm:t>
        <a:bodyPr/>
        <a:lstStyle/>
        <a:p>
          <a:endParaRPr lang="en-US"/>
        </a:p>
      </dgm:t>
    </dgm:pt>
    <dgm:pt modelId="{5AF9E263-9BCB-4D0F-A49D-731F9A785914}" type="pres">
      <dgm:prSet presAssocID="{487B65D9-2F9F-4A5B-B4DA-48A093403BEE}" presName="linear" presStyleCnt="0">
        <dgm:presLayoutVars>
          <dgm:animLvl val="lvl"/>
          <dgm:resizeHandles val="exact"/>
        </dgm:presLayoutVars>
      </dgm:prSet>
      <dgm:spPr/>
    </dgm:pt>
    <dgm:pt modelId="{0EE93B49-7A3B-415C-86EB-238C1DB4AE57}" type="pres">
      <dgm:prSet presAssocID="{9351D003-ECDD-4A72-9168-E745A2B1F635}" presName="parentText" presStyleLbl="node1" presStyleIdx="0" presStyleCnt="3">
        <dgm:presLayoutVars>
          <dgm:chMax val="0"/>
          <dgm:bulletEnabled val="1"/>
        </dgm:presLayoutVars>
      </dgm:prSet>
      <dgm:spPr/>
    </dgm:pt>
    <dgm:pt modelId="{9147EFC2-2596-4021-94D4-CD36CF8A8B3C}" type="pres">
      <dgm:prSet presAssocID="{CDCCF244-5A66-40AD-BFE1-47C4A005B276}" presName="spacer" presStyleCnt="0"/>
      <dgm:spPr/>
    </dgm:pt>
    <dgm:pt modelId="{7DC06F38-AB53-4539-8091-378FBB54A4E0}" type="pres">
      <dgm:prSet presAssocID="{C06701BC-FBCB-4F31-ADFE-8A44E88BEC00}" presName="parentText" presStyleLbl="node1" presStyleIdx="1" presStyleCnt="3">
        <dgm:presLayoutVars>
          <dgm:chMax val="0"/>
          <dgm:bulletEnabled val="1"/>
        </dgm:presLayoutVars>
      </dgm:prSet>
      <dgm:spPr/>
    </dgm:pt>
    <dgm:pt modelId="{0423E9BF-170A-4A1A-AF99-ECDD240BE52D}" type="pres">
      <dgm:prSet presAssocID="{43440179-50D7-415A-94FE-E27B316F66B9}" presName="spacer" presStyleCnt="0"/>
      <dgm:spPr/>
    </dgm:pt>
    <dgm:pt modelId="{294A4402-97A8-41DA-8C6F-B5496C1CE0FB}" type="pres">
      <dgm:prSet presAssocID="{1F103541-0902-4044-B003-E9FD30BB7424}" presName="parentText" presStyleLbl="node1" presStyleIdx="2" presStyleCnt="3">
        <dgm:presLayoutVars>
          <dgm:chMax val="0"/>
          <dgm:bulletEnabled val="1"/>
        </dgm:presLayoutVars>
      </dgm:prSet>
      <dgm:spPr/>
    </dgm:pt>
  </dgm:ptLst>
  <dgm:cxnLst>
    <dgm:cxn modelId="{0311C677-BBA4-4B94-A5A9-AA4FAF3F9F89}" type="presOf" srcId="{487B65D9-2F9F-4A5B-B4DA-48A093403BEE}" destId="{5AF9E263-9BCB-4D0F-A49D-731F9A785914}" srcOrd="0" destOrd="0" presId="urn:microsoft.com/office/officeart/2005/8/layout/vList2"/>
    <dgm:cxn modelId="{47E6227B-CBA9-468A-97A5-5A885D01B815}" srcId="{487B65D9-2F9F-4A5B-B4DA-48A093403BEE}" destId="{9351D003-ECDD-4A72-9168-E745A2B1F635}" srcOrd="0" destOrd="0" parTransId="{67D478E3-7003-4007-AD26-28B40BEC0B7B}" sibTransId="{CDCCF244-5A66-40AD-BFE1-47C4A005B276}"/>
    <dgm:cxn modelId="{7A90E68F-952B-4D7B-AD3E-E9E4E7F4B425}" type="presOf" srcId="{C06701BC-FBCB-4F31-ADFE-8A44E88BEC00}" destId="{7DC06F38-AB53-4539-8091-378FBB54A4E0}" srcOrd="0" destOrd="0" presId="urn:microsoft.com/office/officeart/2005/8/layout/vList2"/>
    <dgm:cxn modelId="{4EC5FAA5-3870-44D8-8A56-DB3ACA0B753B}" srcId="{487B65D9-2F9F-4A5B-B4DA-48A093403BEE}" destId="{1F103541-0902-4044-B003-E9FD30BB7424}" srcOrd="2" destOrd="0" parTransId="{70C47515-C43F-4BF0-8D2D-2054733FEE03}" sibTransId="{72680669-4673-42AD-8F14-50A3A45B8083}"/>
    <dgm:cxn modelId="{E7631EDE-1EB2-41A1-A32E-256B7FD9FA99}" srcId="{487B65D9-2F9F-4A5B-B4DA-48A093403BEE}" destId="{C06701BC-FBCB-4F31-ADFE-8A44E88BEC00}" srcOrd="1" destOrd="0" parTransId="{210CE32B-EF13-4755-905A-5AAAC06E6572}" sibTransId="{43440179-50D7-415A-94FE-E27B316F66B9}"/>
    <dgm:cxn modelId="{6EC37EE0-4C55-49A7-98C9-6C2BED308BCF}" type="presOf" srcId="{9351D003-ECDD-4A72-9168-E745A2B1F635}" destId="{0EE93B49-7A3B-415C-86EB-238C1DB4AE57}" srcOrd="0" destOrd="0" presId="urn:microsoft.com/office/officeart/2005/8/layout/vList2"/>
    <dgm:cxn modelId="{6A4394FC-32EC-40E3-8FB2-49F34DD1A0E8}" type="presOf" srcId="{1F103541-0902-4044-B003-E9FD30BB7424}" destId="{294A4402-97A8-41DA-8C6F-B5496C1CE0FB}" srcOrd="0" destOrd="0" presId="urn:microsoft.com/office/officeart/2005/8/layout/vList2"/>
    <dgm:cxn modelId="{2DEC0113-93AD-4F77-8814-88BD0C9AFA4C}" type="presParOf" srcId="{5AF9E263-9BCB-4D0F-A49D-731F9A785914}" destId="{0EE93B49-7A3B-415C-86EB-238C1DB4AE57}" srcOrd="0" destOrd="0" presId="urn:microsoft.com/office/officeart/2005/8/layout/vList2"/>
    <dgm:cxn modelId="{48C5B856-2627-4C7D-B368-CAFE452C7F18}" type="presParOf" srcId="{5AF9E263-9BCB-4D0F-A49D-731F9A785914}" destId="{9147EFC2-2596-4021-94D4-CD36CF8A8B3C}" srcOrd="1" destOrd="0" presId="urn:microsoft.com/office/officeart/2005/8/layout/vList2"/>
    <dgm:cxn modelId="{17F48E1F-FD59-46DF-8B34-5D3F2836E0F5}" type="presParOf" srcId="{5AF9E263-9BCB-4D0F-A49D-731F9A785914}" destId="{7DC06F38-AB53-4539-8091-378FBB54A4E0}" srcOrd="2" destOrd="0" presId="urn:microsoft.com/office/officeart/2005/8/layout/vList2"/>
    <dgm:cxn modelId="{6940AE2B-1DF4-4E61-B3DA-E3811CD67C41}" type="presParOf" srcId="{5AF9E263-9BCB-4D0F-A49D-731F9A785914}" destId="{0423E9BF-170A-4A1A-AF99-ECDD240BE52D}" srcOrd="3" destOrd="0" presId="urn:microsoft.com/office/officeart/2005/8/layout/vList2"/>
    <dgm:cxn modelId="{02EBA444-33E7-4737-996F-9152535002A8}" type="presParOf" srcId="{5AF9E263-9BCB-4D0F-A49D-731F9A785914}" destId="{294A4402-97A8-41DA-8C6F-B5496C1CE0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57E1C5D-EC20-4F76-A525-BEB6246C431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76EC4FD-65AB-4519-BC5B-7B2100E1FD5F}">
      <dgm:prSet/>
      <dgm:spPr/>
      <dgm:t>
        <a:bodyPr/>
        <a:lstStyle/>
        <a:p>
          <a:r>
            <a:rPr lang="en-GB"/>
            <a:t>Control – through restriction, exploitation or sabotage – of finances is a significant part of economic abuse. </a:t>
          </a:r>
          <a:endParaRPr lang="en-US"/>
        </a:p>
      </dgm:t>
    </dgm:pt>
    <dgm:pt modelId="{0B71C28B-1C41-491F-BDE3-5CD6AF49E91C}" type="parTrans" cxnId="{CC412210-1925-4A3A-ADC7-D9840B24CF7F}">
      <dgm:prSet/>
      <dgm:spPr/>
      <dgm:t>
        <a:bodyPr/>
        <a:lstStyle/>
        <a:p>
          <a:endParaRPr lang="en-US"/>
        </a:p>
      </dgm:t>
    </dgm:pt>
    <dgm:pt modelId="{D35DC20C-58EB-417A-AC72-FF469FF8FE31}" type="sibTrans" cxnId="{CC412210-1925-4A3A-ADC7-D9840B24CF7F}">
      <dgm:prSet/>
      <dgm:spPr/>
      <dgm:t>
        <a:bodyPr/>
        <a:lstStyle/>
        <a:p>
          <a:endParaRPr lang="en-US"/>
        </a:p>
      </dgm:t>
    </dgm:pt>
    <dgm:pt modelId="{B66F9DF2-2833-46F8-8A04-6C73DEA4B354}">
      <dgm:prSet/>
      <dgm:spPr/>
      <dgm:t>
        <a:bodyPr/>
        <a:lstStyle/>
        <a:p>
          <a:r>
            <a:rPr lang="en-GB"/>
            <a:t>UK Finance and the Building Societies Association have established a voluntary Financial Abuse Code. Find it</a:t>
          </a:r>
          <a:endParaRPr lang="en-US"/>
        </a:p>
      </dgm:t>
    </dgm:pt>
    <dgm:pt modelId="{3FAD342A-7618-4E36-880A-B10D752A5563}" type="parTrans" cxnId="{024B70A0-1534-4D3E-8533-5E6F6BEEAD4D}">
      <dgm:prSet/>
      <dgm:spPr/>
      <dgm:t>
        <a:bodyPr/>
        <a:lstStyle/>
        <a:p>
          <a:endParaRPr lang="en-US"/>
        </a:p>
      </dgm:t>
    </dgm:pt>
    <dgm:pt modelId="{A3CE6ADC-FA99-4FBE-8B74-79AB91CBDDA3}" type="sibTrans" cxnId="{024B70A0-1534-4D3E-8533-5E6F6BEEAD4D}">
      <dgm:prSet/>
      <dgm:spPr/>
      <dgm:t>
        <a:bodyPr/>
        <a:lstStyle/>
        <a:p>
          <a:endParaRPr lang="en-US"/>
        </a:p>
      </dgm:t>
    </dgm:pt>
    <dgm:pt modelId="{EEBD97D3-9281-477E-B38A-EB174B7E9647}" type="pres">
      <dgm:prSet presAssocID="{757E1C5D-EC20-4F76-A525-BEB6246C431A}" presName="linear" presStyleCnt="0">
        <dgm:presLayoutVars>
          <dgm:animLvl val="lvl"/>
          <dgm:resizeHandles val="exact"/>
        </dgm:presLayoutVars>
      </dgm:prSet>
      <dgm:spPr/>
    </dgm:pt>
    <dgm:pt modelId="{CE08D506-375C-49FD-8DEE-3AC4527950F2}" type="pres">
      <dgm:prSet presAssocID="{176EC4FD-65AB-4519-BC5B-7B2100E1FD5F}" presName="parentText" presStyleLbl="node1" presStyleIdx="0" presStyleCnt="2">
        <dgm:presLayoutVars>
          <dgm:chMax val="0"/>
          <dgm:bulletEnabled val="1"/>
        </dgm:presLayoutVars>
      </dgm:prSet>
      <dgm:spPr/>
    </dgm:pt>
    <dgm:pt modelId="{FE063053-4DF8-49E3-9845-A12E3394D679}" type="pres">
      <dgm:prSet presAssocID="{D35DC20C-58EB-417A-AC72-FF469FF8FE31}" presName="spacer" presStyleCnt="0"/>
      <dgm:spPr/>
    </dgm:pt>
    <dgm:pt modelId="{A6D2D375-561C-4F0E-8C15-EC16B3218C41}" type="pres">
      <dgm:prSet presAssocID="{B66F9DF2-2833-46F8-8A04-6C73DEA4B354}" presName="parentText" presStyleLbl="node1" presStyleIdx="1" presStyleCnt="2">
        <dgm:presLayoutVars>
          <dgm:chMax val="0"/>
          <dgm:bulletEnabled val="1"/>
        </dgm:presLayoutVars>
      </dgm:prSet>
      <dgm:spPr/>
    </dgm:pt>
  </dgm:ptLst>
  <dgm:cxnLst>
    <dgm:cxn modelId="{CC412210-1925-4A3A-ADC7-D9840B24CF7F}" srcId="{757E1C5D-EC20-4F76-A525-BEB6246C431A}" destId="{176EC4FD-65AB-4519-BC5B-7B2100E1FD5F}" srcOrd="0" destOrd="0" parTransId="{0B71C28B-1C41-491F-BDE3-5CD6AF49E91C}" sibTransId="{D35DC20C-58EB-417A-AC72-FF469FF8FE31}"/>
    <dgm:cxn modelId="{FAD07611-8153-4C61-9253-88D08DB70A7A}" type="presOf" srcId="{176EC4FD-65AB-4519-BC5B-7B2100E1FD5F}" destId="{CE08D506-375C-49FD-8DEE-3AC4527950F2}" srcOrd="0" destOrd="0" presId="urn:microsoft.com/office/officeart/2005/8/layout/vList2"/>
    <dgm:cxn modelId="{A1878944-F56F-4D49-99D0-C79FD08E8A9E}" type="presOf" srcId="{757E1C5D-EC20-4F76-A525-BEB6246C431A}" destId="{EEBD97D3-9281-477E-B38A-EB174B7E9647}" srcOrd="0" destOrd="0" presId="urn:microsoft.com/office/officeart/2005/8/layout/vList2"/>
    <dgm:cxn modelId="{024B70A0-1534-4D3E-8533-5E6F6BEEAD4D}" srcId="{757E1C5D-EC20-4F76-A525-BEB6246C431A}" destId="{B66F9DF2-2833-46F8-8A04-6C73DEA4B354}" srcOrd="1" destOrd="0" parTransId="{3FAD342A-7618-4E36-880A-B10D752A5563}" sibTransId="{A3CE6ADC-FA99-4FBE-8B74-79AB91CBDDA3}"/>
    <dgm:cxn modelId="{BBABBEEC-94C5-4B3B-AE68-8D4EF325A723}" type="presOf" srcId="{B66F9DF2-2833-46F8-8A04-6C73DEA4B354}" destId="{A6D2D375-561C-4F0E-8C15-EC16B3218C41}" srcOrd="0" destOrd="0" presId="urn:microsoft.com/office/officeart/2005/8/layout/vList2"/>
    <dgm:cxn modelId="{5BE897BB-D807-4E00-9396-198B3F801527}" type="presParOf" srcId="{EEBD97D3-9281-477E-B38A-EB174B7E9647}" destId="{CE08D506-375C-49FD-8DEE-3AC4527950F2}" srcOrd="0" destOrd="0" presId="urn:microsoft.com/office/officeart/2005/8/layout/vList2"/>
    <dgm:cxn modelId="{B6692692-3CDD-480A-A422-21063A2A2ECA}" type="presParOf" srcId="{EEBD97D3-9281-477E-B38A-EB174B7E9647}" destId="{FE063053-4DF8-49E3-9845-A12E3394D679}" srcOrd="1" destOrd="0" presId="urn:microsoft.com/office/officeart/2005/8/layout/vList2"/>
    <dgm:cxn modelId="{4BEEB487-AB9C-4AAD-BCDF-5D2641A79502}" type="presParOf" srcId="{EEBD97D3-9281-477E-B38A-EB174B7E9647}" destId="{A6D2D375-561C-4F0E-8C15-EC16B3218C4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C8B987-3F4B-4BC1-B431-1EAC78FC154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2DBC8FD-9736-466B-8393-EA48CB740966}">
      <dgm:prSet custT="1"/>
      <dgm:spPr/>
      <dgm:t>
        <a:bodyPr/>
        <a:lstStyle/>
        <a:p>
          <a:r>
            <a:rPr lang="en-GB" sz="1800" dirty="0"/>
            <a:t>Develop a collaborative approach built around coordinating the skills, experience and perspectives of people from each agency</a:t>
          </a:r>
          <a:endParaRPr lang="en-US" sz="1800" dirty="0"/>
        </a:p>
      </dgm:t>
    </dgm:pt>
    <dgm:pt modelId="{95DBD2E1-FA9B-45FD-AF50-A57F2871978A}" type="parTrans" cxnId="{C816B363-F3D1-48A6-9BF8-338CAA8D8E22}">
      <dgm:prSet/>
      <dgm:spPr/>
      <dgm:t>
        <a:bodyPr/>
        <a:lstStyle/>
        <a:p>
          <a:endParaRPr lang="en-US"/>
        </a:p>
      </dgm:t>
    </dgm:pt>
    <dgm:pt modelId="{29A30399-CF05-4071-81E6-E811E9A57E5C}" type="sibTrans" cxnId="{C816B363-F3D1-48A6-9BF8-338CAA8D8E22}">
      <dgm:prSet/>
      <dgm:spPr/>
      <dgm:t>
        <a:bodyPr/>
        <a:lstStyle/>
        <a:p>
          <a:endParaRPr lang="en-US"/>
        </a:p>
      </dgm:t>
    </dgm:pt>
    <dgm:pt modelId="{A8B783D2-6402-475E-919B-EDFC047DAC09}">
      <dgm:prSet custT="1"/>
      <dgm:spPr/>
      <dgm:t>
        <a:bodyPr/>
        <a:lstStyle/>
        <a:p>
          <a:r>
            <a:rPr lang="en-GB" sz="1800" dirty="0"/>
            <a:t>Risk assessments should be undertaken using an evidence-based tool such as the DASH Risk Indicator Checklist</a:t>
          </a:r>
          <a:endParaRPr lang="en-US" sz="1800" dirty="0"/>
        </a:p>
      </dgm:t>
    </dgm:pt>
    <dgm:pt modelId="{7E3B5E22-9700-4E82-BC24-6C4FD8596A5E}" type="parTrans" cxnId="{9174B230-89C2-4A19-B9D4-D9BBC1C75D84}">
      <dgm:prSet/>
      <dgm:spPr/>
      <dgm:t>
        <a:bodyPr/>
        <a:lstStyle/>
        <a:p>
          <a:endParaRPr lang="en-US"/>
        </a:p>
      </dgm:t>
    </dgm:pt>
    <dgm:pt modelId="{52C2F321-FA49-4125-B266-950F2949519B}" type="sibTrans" cxnId="{9174B230-89C2-4A19-B9D4-D9BBC1C75D84}">
      <dgm:prSet/>
      <dgm:spPr/>
      <dgm:t>
        <a:bodyPr/>
        <a:lstStyle/>
        <a:p>
          <a:endParaRPr lang="en-US"/>
        </a:p>
      </dgm:t>
    </dgm:pt>
    <dgm:pt modelId="{2D670436-C24A-4DA9-8562-50D6DD86422B}">
      <dgm:prSet custT="1"/>
      <dgm:spPr/>
      <dgm:t>
        <a:bodyPr/>
        <a:lstStyle/>
        <a:p>
          <a:r>
            <a:rPr lang="en-GB" sz="1800" dirty="0"/>
            <a:t>Take into account other harms that can co-exist with domestic abuse and how these can affect risk, safety and vulnerability</a:t>
          </a:r>
          <a:endParaRPr lang="en-US" sz="1800" dirty="0"/>
        </a:p>
      </dgm:t>
    </dgm:pt>
    <dgm:pt modelId="{80A94B3E-FA39-4FA7-BABB-AB15CF447653}" type="parTrans" cxnId="{BB0E51C8-299D-483F-A356-89089DFA211C}">
      <dgm:prSet/>
      <dgm:spPr/>
      <dgm:t>
        <a:bodyPr/>
        <a:lstStyle/>
        <a:p>
          <a:endParaRPr lang="en-US"/>
        </a:p>
      </dgm:t>
    </dgm:pt>
    <dgm:pt modelId="{FAA53129-5D7E-47A0-ACBE-604085AF60F3}" type="sibTrans" cxnId="{BB0E51C8-299D-483F-A356-89089DFA211C}">
      <dgm:prSet/>
      <dgm:spPr/>
      <dgm:t>
        <a:bodyPr/>
        <a:lstStyle/>
        <a:p>
          <a:endParaRPr lang="en-US"/>
        </a:p>
      </dgm:t>
    </dgm:pt>
    <dgm:pt modelId="{D1FD7B83-172A-4FE8-8D9D-8ECAA05B215F}">
      <dgm:prSet custT="1"/>
      <dgm:spPr/>
      <dgm:t>
        <a:bodyPr/>
        <a:lstStyle/>
        <a:p>
          <a:r>
            <a:rPr lang="en-GB" sz="1800" dirty="0"/>
            <a:t>Assessment processes should recognise changes in circumstances or needs of the victim that can affect risk level</a:t>
          </a:r>
          <a:endParaRPr lang="en-US" sz="1800" dirty="0"/>
        </a:p>
      </dgm:t>
    </dgm:pt>
    <dgm:pt modelId="{CDF5465F-D6C0-404F-BE38-028DECD42889}" type="parTrans" cxnId="{3CB19074-5650-45BF-B829-7367359283DC}">
      <dgm:prSet/>
      <dgm:spPr/>
      <dgm:t>
        <a:bodyPr/>
        <a:lstStyle/>
        <a:p>
          <a:endParaRPr lang="en-US"/>
        </a:p>
      </dgm:t>
    </dgm:pt>
    <dgm:pt modelId="{1815C5C3-1B7F-45FF-B380-BFE8788900ED}" type="sibTrans" cxnId="{3CB19074-5650-45BF-B829-7367359283DC}">
      <dgm:prSet/>
      <dgm:spPr/>
      <dgm:t>
        <a:bodyPr/>
        <a:lstStyle/>
        <a:p>
          <a:endParaRPr lang="en-US"/>
        </a:p>
      </dgm:t>
    </dgm:pt>
    <dgm:pt modelId="{782A820D-B95A-4333-AFCC-14B984576A17}">
      <dgm:prSet custT="1"/>
      <dgm:spPr/>
      <dgm:t>
        <a:bodyPr/>
        <a:lstStyle/>
        <a:p>
          <a:r>
            <a:rPr lang="en-GB" sz="1800" dirty="0"/>
            <a:t>Professionals should seek to create opportunities to speak to patients without the presence of others to facilitate the opportunity for abuse to be disclosed</a:t>
          </a:r>
          <a:endParaRPr lang="en-US" sz="1800" dirty="0"/>
        </a:p>
      </dgm:t>
    </dgm:pt>
    <dgm:pt modelId="{8BCF4C81-077E-4F8D-BF2F-F852632FBD4D}" type="parTrans" cxnId="{9371DEE9-5E2D-4F2E-BD32-D4F13A430624}">
      <dgm:prSet/>
      <dgm:spPr/>
      <dgm:t>
        <a:bodyPr/>
        <a:lstStyle/>
        <a:p>
          <a:endParaRPr lang="en-US"/>
        </a:p>
      </dgm:t>
    </dgm:pt>
    <dgm:pt modelId="{36716D06-9C62-4DA0-B957-DD60EB1B682E}" type="sibTrans" cxnId="{9371DEE9-5E2D-4F2E-BD32-D4F13A430624}">
      <dgm:prSet/>
      <dgm:spPr/>
      <dgm:t>
        <a:bodyPr/>
        <a:lstStyle/>
        <a:p>
          <a:endParaRPr lang="en-US"/>
        </a:p>
      </dgm:t>
    </dgm:pt>
    <dgm:pt modelId="{D7B8A8BA-E1BE-410A-A85C-67C48B86D34C}">
      <dgm:prSet custT="1"/>
      <dgm:spPr/>
      <dgm:t>
        <a:bodyPr/>
        <a:lstStyle/>
        <a:p>
          <a:r>
            <a:rPr lang="en-GB" sz="1800" dirty="0"/>
            <a:t>Build referral pathways that are clear and easily accessible, to ensure staff feel confident to respond to victims.</a:t>
          </a:r>
          <a:endParaRPr lang="en-US" sz="1800" dirty="0"/>
        </a:p>
      </dgm:t>
    </dgm:pt>
    <dgm:pt modelId="{DC615F23-36DE-4B06-B006-9E93F8D9DE58}" type="parTrans" cxnId="{E91765E6-F42B-4B68-BDAC-D6F268BABB0C}">
      <dgm:prSet/>
      <dgm:spPr/>
      <dgm:t>
        <a:bodyPr/>
        <a:lstStyle/>
        <a:p>
          <a:endParaRPr lang="en-US"/>
        </a:p>
      </dgm:t>
    </dgm:pt>
    <dgm:pt modelId="{21DAAABE-A9E7-4128-82B8-E5FFE34E418D}" type="sibTrans" cxnId="{E91765E6-F42B-4B68-BDAC-D6F268BABB0C}">
      <dgm:prSet/>
      <dgm:spPr/>
      <dgm:t>
        <a:bodyPr/>
        <a:lstStyle/>
        <a:p>
          <a:endParaRPr lang="en-US"/>
        </a:p>
      </dgm:t>
    </dgm:pt>
    <dgm:pt modelId="{CC627C2F-FBC6-4F5C-B51D-5DD891E42ECB}" type="pres">
      <dgm:prSet presAssocID="{29C8B987-3F4B-4BC1-B431-1EAC78FC154E}" presName="linear" presStyleCnt="0">
        <dgm:presLayoutVars>
          <dgm:animLvl val="lvl"/>
          <dgm:resizeHandles val="exact"/>
        </dgm:presLayoutVars>
      </dgm:prSet>
      <dgm:spPr/>
    </dgm:pt>
    <dgm:pt modelId="{82EF4BA8-4BF5-4212-B270-4763FA27CE10}" type="pres">
      <dgm:prSet presAssocID="{22DBC8FD-9736-466B-8393-EA48CB740966}" presName="parentText" presStyleLbl="node1" presStyleIdx="0" presStyleCnt="6">
        <dgm:presLayoutVars>
          <dgm:chMax val="0"/>
          <dgm:bulletEnabled val="1"/>
        </dgm:presLayoutVars>
      </dgm:prSet>
      <dgm:spPr/>
    </dgm:pt>
    <dgm:pt modelId="{11DD6172-0F75-4C73-B0DC-8E6447510D8A}" type="pres">
      <dgm:prSet presAssocID="{29A30399-CF05-4071-81E6-E811E9A57E5C}" presName="spacer" presStyleCnt="0"/>
      <dgm:spPr/>
    </dgm:pt>
    <dgm:pt modelId="{569238AA-0483-4D62-8B8C-43B3A9ED7CA2}" type="pres">
      <dgm:prSet presAssocID="{A8B783D2-6402-475E-919B-EDFC047DAC09}" presName="parentText" presStyleLbl="node1" presStyleIdx="1" presStyleCnt="6">
        <dgm:presLayoutVars>
          <dgm:chMax val="0"/>
          <dgm:bulletEnabled val="1"/>
        </dgm:presLayoutVars>
      </dgm:prSet>
      <dgm:spPr/>
    </dgm:pt>
    <dgm:pt modelId="{6C28C54E-14AC-41B3-8A63-EDCBCAB3AFE8}" type="pres">
      <dgm:prSet presAssocID="{52C2F321-FA49-4125-B266-950F2949519B}" presName="spacer" presStyleCnt="0"/>
      <dgm:spPr/>
    </dgm:pt>
    <dgm:pt modelId="{C8F3D835-650A-4596-A4A9-72F13678CF9E}" type="pres">
      <dgm:prSet presAssocID="{2D670436-C24A-4DA9-8562-50D6DD86422B}" presName="parentText" presStyleLbl="node1" presStyleIdx="2" presStyleCnt="6">
        <dgm:presLayoutVars>
          <dgm:chMax val="0"/>
          <dgm:bulletEnabled val="1"/>
        </dgm:presLayoutVars>
      </dgm:prSet>
      <dgm:spPr/>
    </dgm:pt>
    <dgm:pt modelId="{1FFA2E91-03AC-4601-8E4B-6117738C209C}" type="pres">
      <dgm:prSet presAssocID="{FAA53129-5D7E-47A0-ACBE-604085AF60F3}" presName="spacer" presStyleCnt="0"/>
      <dgm:spPr/>
    </dgm:pt>
    <dgm:pt modelId="{5EB472AC-F238-4243-87A7-0EEED6E2ED66}" type="pres">
      <dgm:prSet presAssocID="{D1FD7B83-172A-4FE8-8D9D-8ECAA05B215F}" presName="parentText" presStyleLbl="node1" presStyleIdx="3" presStyleCnt="6">
        <dgm:presLayoutVars>
          <dgm:chMax val="0"/>
          <dgm:bulletEnabled val="1"/>
        </dgm:presLayoutVars>
      </dgm:prSet>
      <dgm:spPr/>
    </dgm:pt>
    <dgm:pt modelId="{51A7FD20-8031-4164-A6F9-8B31E2907F79}" type="pres">
      <dgm:prSet presAssocID="{1815C5C3-1B7F-45FF-B380-BFE8788900ED}" presName="spacer" presStyleCnt="0"/>
      <dgm:spPr/>
    </dgm:pt>
    <dgm:pt modelId="{CC3DD6F4-17ED-4169-BDAB-FC7F8FAC8E06}" type="pres">
      <dgm:prSet presAssocID="{782A820D-B95A-4333-AFCC-14B984576A17}" presName="parentText" presStyleLbl="node1" presStyleIdx="4" presStyleCnt="6">
        <dgm:presLayoutVars>
          <dgm:chMax val="0"/>
          <dgm:bulletEnabled val="1"/>
        </dgm:presLayoutVars>
      </dgm:prSet>
      <dgm:spPr/>
    </dgm:pt>
    <dgm:pt modelId="{61DC14D0-2EE9-4313-8022-94D3C003FE41}" type="pres">
      <dgm:prSet presAssocID="{36716D06-9C62-4DA0-B957-DD60EB1B682E}" presName="spacer" presStyleCnt="0"/>
      <dgm:spPr/>
    </dgm:pt>
    <dgm:pt modelId="{7D896E02-0828-435A-8221-7042663EBB68}" type="pres">
      <dgm:prSet presAssocID="{D7B8A8BA-E1BE-410A-A85C-67C48B86D34C}" presName="parentText" presStyleLbl="node1" presStyleIdx="5" presStyleCnt="6">
        <dgm:presLayoutVars>
          <dgm:chMax val="0"/>
          <dgm:bulletEnabled val="1"/>
        </dgm:presLayoutVars>
      </dgm:prSet>
      <dgm:spPr/>
    </dgm:pt>
  </dgm:ptLst>
  <dgm:cxnLst>
    <dgm:cxn modelId="{5287FE01-5789-402C-860D-0020E6EF6139}" type="presOf" srcId="{D1FD7B83-172A-4FE8-8D9D-8ECAA05B215F}" destId="{5EB472AC-F238-4243-87A7-0EEED6E2ED66}" srcOrd="0" destOrd="0" presId="urn:microsoft.com/office/officeart/2005/8/layout/vList2"/>
    <dgm:cxn modelId="{9174B230-89C2-4A19-B9D4-D9BBC1C75D84}" srcId="{29C8B987-3F4B-4BC1-B431-1EAC78FC154E}" destId="{A8B783D2-6402-475E-919B-EDFC047DAC09}" srcOrd="1" destOrd="0" parTransId="{7E3B5E22-9700-4E82-BC24-6C4FD8596A5E}" sibTransId="{52C2F321-FA49-4125-B266-950F2949519B}"/>
    <dgm:cxn modelId="{E2677D42-892B-4547-9011-D0024EA5FCDC}" type="presOf" srcId="{29C8B987-3F4B-4BC1-B431-1EAC78FC154E}" destId="{CC627C2F-FBC6-4F5C-B51D-5DD891E42ECB}" srcOrd="0" destOrd="0" presId="urn:microsoft.com/office/officeart/2005/8/layout/vList2"/>
    <dgm:cxn modelId="{C816B363-F3D1-48A6-9BF8-338CAA8D8E22}" srcId="{29C8B987-3F4B-4BC1-B431-1EAC78FC154E}" destId="{22DBC8FD-9736-466B-8393-EA48CB740966}" srcOrd="0" destOrd="0" parTransId="{95DBD2E1-FA9B-45FD-AF50-A57F2871978A}" sibTransId="{29A30399-CF05-4071-81E6-E811E9A57E5C}"/>
    <dgm:cxn modelId="{D306F668-B4C7-4409-B6F8-3289A989C9F4}" type="presOf" srcId="{A8B783D2-6402-475E-919B-EDFC047DAC09}" destId="{569238AA-0483-4D62-8B8C-43B3A9ED7CA2}" srcOrd="0" destOrd="0" presId="urn:microsoft.com/office/officeart/2005/8/layout/vList2"/>
    <dgm:cxn modelId="{3CB19074-5650-45BF-B829-7367359283DC}" srcId="{29C8B987-3F4B-4BC1-B431-1EAC78FC154E}" destId="{D1FD7B83-172A-4FE8-8D9D-8ECAA05B215F}" srcOrd="3" destOrd="0" parTransId="{CDF5465F-D6C0-404F-BE38-028DECD42889}" sibTransId="{1815C5C3-1B7F-45FF-B380-BFE8788900ED}"/>
    <dgm:cxn modelId="{71C17C83-2713-41CF-BEDE-35375DB03D88}" type="presOf" srcId="{D7B8A8BA-E1BE-410A-A85C-67C48B86D34C}" destId="{7D896E02-0828-435A-8221-7042663EBB68}" srcOrd="0" destOrd="0" presId="urn:microsoft.com/office/officeart/2005/8/layout/vList2"/>
    <dgm:cxn modelId="{1ACEBBA3-47BC-4957-8198-19C7C73CC46D}" type="presOf" srcId="{782A820D-B95A-4333-AFCC-14B984576A17}" destId="{CC3DD6F4-17ED-4169-BDAB-FC7F8FAC8E06}" srcOrd="0" destOrd="0" presId="urn:microsoft.com/office/officeart/2005/8/layout/vList2"/>
    <dgm:cxn modelId="{D3F39EBF-3B75-40C8-8F5E-0F5BECF32C4A}" type="presOf" srcId="{22DBC8FD-9736-466B-8393-EA48CB740966}" destId="{82EF4BA8-4BF5-4212-B270-4763FA27CE10}" srcOrd="0" destOrd="0" presId="urn:microsoft.com/office/officeart/2005/8/layout/vList2"/>
    <dgm:cxn modelId="{272E2DC5-EB3C-4736-BC4A-7F78E4094482}" type="presOf" srcId="{2D670436-C24A-4DA9-8562-50D6DD86422B}" destId="{C8F3D835-650A-4596-A4A9-72F13678CF9E}" srcOrd="0" destOrd="0" presId="urn:microsoft.com/office/officeart/2005/8/layout/vList2"/>
    <dgm:cxn modelId="{BB0E51C8-299D-483F-A356-89089DFA211C}" srcId="{29C8B987-3F4B-4BC1-B431-1EAC78FC154E}" destId="{2D670436-C24A-4DA9-8562-50D6DD86422B}" srcOrd="2" destOrd="0" parTransId="{80A94B3E-FA39-4FA7-BABB-AB15CF447653}" sibTransId="{FAA53129-5D7E-47A0-ACBE-604085AF60F3}"/>
    <dgm:cxn modelId="{E91765E6-F42B-4B68-BDAC-D6F268BABB0C}" srcId="{29C8B987-3F4B-4BC1-B431-1EAC78FC154E}" destId="{D7B8A8BA-E1BE-410A-A85C-67C48B86D34C}" srcOrd="5" destOrd="0" parTransId="{DC615F23-36DE-4B06-B006-9E93F8D9DE58}" sibTransId="{21DAAABE-A9E7-4128-82B8-E5FFE34E418D}"/>
    <dgm:cxn modelId="{9371DEE9-5E2D-4F2E-BD32-D4F13A430624}" srcId="{29C8B987-3F4B-4BC1-B431-1EAC78FC154E}" destId="{782A820D-B95A-4333-AFCC-14B984576A17}" srcOrd="4" destOrd="0" parTransId="{8BCF4C81-077E-4F8D-BF2F-F852632FBD4D}" sibTransId="{36716D06-9C62-4DA0-B957-DD60EB1B682E}"/>
    <dgm:cxn modelId="{0AD1F7B2-BE17-4AFA-96E3-7471A07B7225}" type="presParOf" srcId="{CC627C2F-FBC6-4F5C-B51D-5DD891E42ECB}" destId="{82EF4BA8-4BF5-4212-B270-4763FA27CE10}" srcOrd="0" destOrd="0" presId="urn:microsoft.com/office/officeart/2005/8/layout/vList2"/>
    <dgm:cxn modelId="{46EDB565-93A8-4E21-A796-F0D7B65FFC15}" type="presParOf" srcId="{CC627C2F-FBC6-4F5C-B51D-5DD891E42ECB}" destId="{11DD6172-0F75-4C73-B0DC-8E6447510D8A}" srcOrd="1" destOrd="0" presId="urn:microsoft.com/office/officeart/2005/8/layout/vList2"/>
    <dgm:cxn modelId="{AC1D2420-2B71-41A1-AA92-BD666C3D5057}" type="presParOf" srcId="{CC627C2F-FBC6-4F5C-B51D-5DD891E42ECB}" destId="{569238AA-0483-4D62-8B8C-43B3A9ED7CA2}" srcOrd="2" destOrd="0" presId="urn:microsoft.com/office/officeart/2005/8/layout/vList2"/>
    <dgm:cxn modelId="{175B74E2-4FA2-40E6-B35F-CAAFB7C57E54}" type="presParOf" srcId="{CC627C2F-FBC6-4F5C-B51D-5DD891E42ECB}" destId="{6C28C54E-14AC-41B3-8A63-EDCBCAB3AFE8}" srcOrd="3" destOrd="0" presId="urn:microsoft.com/office/officeart/2005/8/layout/vList2"/>
    <dgm:cxn modelId="{9827715D-23E1-4826-85B4-366160A38DCC}" type="presParOf" srcId="{CC627C2F-FBC6-4F5C-B51D-5DD891E42ECB}" destId="{C8F3D835-650A-4596-A4A9-72F13678CF9E}" srcOrd="4" destOrd="0" presId="urn:microsoft.com/office/officeart/2005/8/layout/vList2"/>
    <dgm:cxn modelId="{CE58A1FF-9135-4603-A280-8A8D112AA565}" type="presParOf" srcId="{CC627C2F-FBC6-4F5C-B51D-5DD891E42ECB}" destId="{1FFA2E91-03AC-4601-8E4B-6117738C209C}" srcOrd="5" destOrd="0" presId="urn:microsoft.com/office/officeart/2005/8/layout/vList2"/>
    <dgm:cxn modelId="{559728F6-A464-4EDC-B831-78DF5A7B8AE6}" type="presParOf" srcId="{CC627C2F-FBC6-4F5C-B51D-5DD891E42ECB}" destId="{5EB472AC-F238-4243-87A7-0EEED6E2ED66}" srcOrd="6" destOrd="0" presId="urn:microsoft.com/office/officeart/2005/8/layout/vList2"/>
    <dgm:cxn modelId="{0E8D8977-A545-4F36-B18A-A1BE74CE6770}" type="presParOf" srcId="{CC627C2F-FBC6-4F5C-B51D-5DD891E42ECB}" destId="{51A7FD20-8031-4164-A6F9-8B31E2907F79}" srcOrd="7" destOrd="0" presId="urn:microsoft.com/office/officeart/2005/8/layout/vList2"/>
    <dgm:cxn modelId="{5B50CFAA-B5C3-4D6A-8089-08AE67FF75C4}" type="presParOf" srcId="{CC627C2F-FBC6-4F5C-B51D-5DD891E42ECB}" destId="{CC3DD6F4-17ED-4169-BDAB-FC7F8FAC8E06}" srcOrd="8" destOrd="0" presId="urn:microsoft.com/office/officeart/2005/8/layout/vList2"/>
    <dgm:cxn modelId="{EF24DAAF-9BF1-48E5-90C5-DB1B351B2874}" type="presParOf" srcId="{CC627C2F-FBC6-4F5C-B51D-5DD891E42ECB}" destId="{61DC14D0-2EE9-4313-8022-94D3C003FE41}" srcOrd="9" destOrd="0" presId="urn:microsoft.com/office/officeart/2005/8/layout/vList2"/>
    <dgm:cxn modelId="{2844FF06-6669-4FBF-91D6-7613DD35EA14}" type="presParOf" srcId="{CC627C2F-FBC6-4F5C-B51D-5DD891E42ECB}" destId="{7D896E02-0828-435A-8221-7042663EBB6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55944A4-C674-4887-9872-837653650BC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F44803B-E595-4378-9D66-C31747DA0BD0}">
      <dgm:prSet/>
      <dgm:spPr/>
      <dgm:t>
        <a:bodyPr/>
        <a:lstStyle/>
        <a:p>
          <a:r>
            <a:rPr lang="en-GB"/>
            <a:t>The voluntary sector plays a key role in providing specialist support for victims, their families and perpetrators</a:t>
          </a:r>
          <a:endParaRPr lang="en-US"/>
        </a:p>
      </dgm:t>
    </dgm:pt>
    <dgm:pt modelId="{ABCB0958-DCCC-4710-8A86-6802B9C4898B}" type="parTrans" cxnId="{0194F272-A9C8-49A4-9646-E975246A05EC}">
      <dgm:prSet/>
      <dgm:spPr/>
      <dgm:t>
        <a:bodyPr/>
        <a:lstStyle/>
        <a:p>
          <a:endParaRPr lang="en-US"/>
        </a:p>
      </dgm:t>
    </dgm:pt>
    <dgm:pt modelId="{9C68CA35-A0C3-4AA7-9089-345BC548F68E}" type="sibTrans" cxnId="{0194F272-A9C8-49A4-9646-E975246A05EC}">
      <dgm:prSet/>
      <dgm:spPr/>
      <dgm:t>
        <a:bodyPr/>
        <a:lstStyle/>
        <a:p>
          <a:endParaRPr lang="en-US"/>
        </a:p>
      </dgm:t>
    </dgm:pt>
    <dgm:pt modelId="{627A555A-D41F-40F1-B91F-93EE1C5B92CF}">
      <dgm:prSet/>
      <dgm:spPr/>
      <dgm:t>
        <a:bodyPr/>
        <a:lstStyle/>
        <a:p>
          <a:r>
            <a:rPr lang="en-GB" dirty="0">
              <a:solidFill>
                <a:schemeClr val="bg1"/>
              </a:solidFill>
            </a:rPr>
            <a:t>Voluntary organisations will have safeguarding processes in place</a:t>
          </a:r>
          <a:endParaRPr lang="en-US" dirty="0">
            <a:solidFill>
              <a:schemeClr val="bg1"/>
            </a:solidFill>
          </a:endParaRPr>
        </a:p>
      </dgm:t>
    </dgm:pt>
    <dgm:pt modelId="{89532F7D-14E5-4167-A86B-8F5A17E06430}" type="parTrans" cxnId="{75AE34F5-822B-449A-9107-EAB0253434C4}">
      <dgm:prSet/>
      <dgm:spPr/>
      <dgm:t>
        <a:bodyPr/>
        <a:lstStyle/>
        <a:p>
          <a:endParaRPr lang="en-US"/>
        </a:p>
      </dgm:t>
    </dgm:pt>
    <dgm:pt modelId="{A2AE2745-CD08-437C-82F8-E5C56D43643C}" type="sibTrans" cxnId="{75AE34F5-822B-449A-9107-EAB0253434C4}">
      <dgm:prSet/>
      <dgm:spPr/>
      <dgm:t>
        <a:bodyPr/>
        <a:lstStyle/>
        <a:p>
          <a:endParaRPr lang="en-US"/>
        </a:p>
      </dgm:t>
    </dgm:pt>
    <dgm:pt modelId="{4A922FA0-0F21-4318-9D04-7B5576AFAF34}" type="pres">
      <dgm:prSet presAssocID="{555944A4-C674-4887-9872-837653650BCA}" presName="linear" presStyleCnt="0">
        <dgm:presLayoutVars>
          <dgm:animLvl val="lvl"/>
          <dgm:resizeHandles val="exact"/>
        </dgm:presLayoutVars>
      </dgm:prSet>
      <dgm:spPr/>
    </dgm:pt>
    <dgm:pt modelId="{C0AD3632-4981-4C74-A9B7-95332F59066C}" type="pres">
      <dgm:prSet presAssocID="{8F44803B-E595-4378-9D66-C31747DA0BD0}" presName="parentText" presStyleLbl="node1" presStyleIdx="0" presStyleCnt="2">
        <dgm:presLayoutVars>
          <dgm:chMax val="0"/>
          <dgm:bulletEnabled val="1"/>
        </dgm:presLayoutVars>
      </dgm:prSet>
      <dgm:spPr/>
    </dgm:pt>
    <dgm:pt modelId="{F8F7657C-20E5-45C7-A850-A2C7B4FD4FA5}" type="pres">
      <dgm:prSet presAssocID="{9C68CA35-A0C3-4AA7-9089-345BC548F68E}" presName="spacer" presStyleCnt="0"/>
      <dgm:spPr/>
    </dgm:pt>
    <dgm:pt modelId="{9069A7DB-F551-4DBA-A0C1-ECFD5133E506}" type="pres">
      <dgm:prSet presAssocID="{627A555A-D41F-40F1-B91F-93EE1C5B92CF}" presName="parentText" presStyleLbl="node1" presStyleIdx="1" presStyleCnt="2">
        <dgm:presLayoutVars>
          <dgm:chMax val="0"/>
          <dgm:bulletEnabled val="1"/>
        </dgm:presLayoutVars>
      </dgm:prSet>
      <dgm:spPr/>
    </dgm:pt>
  </dgm:ptLst>
  <dgm:cxnLst>
    <dgm:cxn modelId="{A5F18F1E-EBFF-4726-BB62-246F9DC604EC}" type="presOf" srcId="{627A555A-D41F-40F1-B91F-93EE1C5B92CF}" destId="{9069A7DB-F551-4DBA-A0C1-ECFD5133E506}" srcOrd="0" destOrd="0" presId="urn:microsoft.com/office/officeart/2005/8/layout/vList2"/>
    <dgm:cxn modelId="{0194F272-A9C8-49A4-9646-E975246A05EC}" srcId="{555944A4-C674-4887-9872-837653650BCA}" destId="{8F44803B-E595-4378-9D66-C31747DA0BD0}" srcOrd="0" destOrd="0" parTransId="{ABCB0958-DCCC-4710-8A86-6802B9C4898B}" sibTransId="{9C68CA35-A0C3-4AA7-9089-345BC548F68E}"/>
    <dgm:cxn modelId="{06ED72A1-1BC5-4C5F-8F4D-5B3E75877BEE}" type="presOf" srcId="{555944A4-C674-4887-9872-837653650BCA}" destId="{4A922FA0-0F21-4318-9D04-7B5576AFAF34}" srcOrd="0" destOrd="0" presId="urn:microsoft.com/office/officeart/2005/8/layout/vList2"/>
    <dgm:cxn modelId="{951446AE-2212-45C6-9406-C155A792EF92}" type="presOf" srcId="{8F44803B-E595-4378-9D66-C31747DA0BD0}" destId="{C0AD3632-4981-4C74-A9B7-95332F59066C}" srcOrd="0" destOrd="0" presId="urn:microsoft.com/office/officeart/2005/8/layout/vList2"/>
    <dgm:cxn modelId="{75AE34F5-822B-449A-9107-EAB0253434C4}" srcId="{555944A4-C674-4887-9872-837653650BCA}" destId="{627A555A-D41F-40F1-B91F-93EE1C5B92CF}" srcOrd="1" destOrd="0" parTransId="{89532F7D-14E5-4167-A86B-8F5A17E06430}" sibTransId="{A2AE2745-CD08-437C-82F8-E5C56D43643C}"/>
    <dgm:cxn modelId="{1AC93882-41F6-4F0A-9B66-D0C316DD8802}" type="presParOf" srcId="{4A922FA0-0F21-4318-9D04-7B5576AFAF34}" destId="{C0AD3632-4981-4C74-A9B7-95332F59066C}" srcOrd="0" destOrd="0" presId="urn:microsoft.com/office/officeart/2005/8/layout/vList2"/>
    <dgm:cxn modelId="{8B813FD7-8A1A-444B-A84D-CFDFE50C157F}" type="presParOf" srcId="{4A922FA0-0F21-4318-9D04-7B5576AFAF34}" destId="{F8F7657C-20E5-45C7-A850-A2C7B4FD4FA5}" srcOrd="1" destOrd="0" presId="urn:microsoft.com/office/officeart/2005/8/layout/vList2"/>
    <dgm:cxn modelId="{067B3CE0-82C8-4658-AB51-F12E37E0D915}" type="presParOf" srcId="{4A922FA0-0F21-4318-9D04-7B5576AFAF34}" destId="{9069A7DB-F551-4DBA-A0C1-ECFD5133E5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06C519-2F86-41FD-B271-7C36B997113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41C8179-B866-443C-8358-F879BF58C8A9}">
      <dgm:prSet/>
      <dgm:spPr/>
      <dgm:t>
        <a:bodyPr/>
        <a:lstStyle/>
        <a:p>
          <a:r>
            <a:rPr lang="en-GB"/>
            <a:t>Include the full range of behaviours that can be abusive, coercive or controlling; </a:t>
          </a:r>
          <a:endParaRPr lang="en-US"/>
        </a:p>
      </dgm:t>
    </dgm:pt>
    <dgm:pt modelId="{38A48FC6-FD64-4150-8F71-4D9931B20FF1}" type="parTrans" cxnId="{80155855-41E3-4BD5-B57A-8ACCE67158C8}">
      <dgm:prSet/>
      <dgm:spPr/>
      <dgm:t>
        <a:bodyPr/>
        <a:lstStyle/>
        <a:p>
          <a:endParaRPr lang="en-US"/>
        </a:p>
      </dgm:t>
    </dgm:pt>
    <dgm:pt modelId="{55755696-5BE3-4403-B72C-64352DAF8F8C}" type="sibTrans" cxnId="{80155855-41E3-4BD5-B57A-8ACCE67158C8}">
      <dgm:prSet/>
      <dgm:spPr/>
      <dgm:t>
        <a:bodyPr/>
        <a:lstStyle/>
        <a:p>
          <a:endParaRPr lang="en-US"/>
        </a:p>
      </dgm:t>
    </dgm:pt>
    <dgm:pt modelId="{F390FFEA-3592-499A-BF64-412C98A252DB}">
      <dgm:prSet/>
      <dgm:spPr/>
      <dgm:t>
        <a:bodyPr/>
        <a:lstStyle/>
        <a:p>
          <a:r>
            <a:rPr lang="en-GB"/>
            <a:t>Recognise the key risk and vulnerability factors and power relationships; </a:t>
          </a:r>
          <a:endParaRPr lang="en-US"/>
        </a:p>
      </dgm:t>
    </dgm:pt>
    <dgm:pt modelId="{95EC9689-4F6E-42F8-B60E-0304C4941CC4}" type="parTrans" cxnId="{6C152808-DA3A-4471-9E76-227A6F179A84}">
      <dgm:prSet/>
      <dgm:spPr/>
      <dgm:t>
        <a:bodyPr/>
        <a:lstStyle/>
        <a:p>
          <a:endParaRPr lang="en-US"/>
        </a:p>
      </dgm:t>
    </dgm:pt>
    <dgm:pt modelId="{CF98F2F6-F4BE-4E19-BB14-530A801C1F72}" type="sibTrans" cxnId="{6C152808-DA3A-4471-9E76-227A6F179A84}">
      <dgm:prSet/>
      <dgm:spPr/>
      <dgm:t>
        <a:bodyPr/>
        <a:lstStyle/>
        <a:p>
          <a:endParaRPr lang="en-US"/>
        </a:p>
      </dgm:t>
    </dgm:pt>
    <dgm:pt modelId="{24393F86-F74C-4BB7-8B72-640CF0D6F884}">
      <dgm:prSet/>
      <dgm:spPr/>
      <dgm:t>
        <a:bodyPr/>
        <a:lstStyle/>
        <a:p>
          <a:r>
            <a:rPr lang="en-GB"/>
            <a:t>Understanding the dynamics of domestic abuse and the basic typologies of different perpetrators, including dynamics of denial and minimisation; </a:t>
          </a:r>
          <a:endParaRPr lang="en-US"/>
        </a:p>
      </dgm:t>
    </dgm:pt>
    <dgm:pt modelId="{467203D2-2684-4520-A458-E8B1C60E3BB3}" type="parTrans" cxnId="{5CBABCDC-809D-4EDC-A60B-AAE875941CCF}">
      <dgm:prSet/>
      <dgm:spPr/>
      <dgm:t>
        <a:bodyPr/>
        <a:lstStyle/>
        <a:p>
          <a:endParaRPr lang="en-US"/>
        </a:p>
      </dgm:t>
    </dgm:pt>
    <dgm:pt modelId="{4008FB22-B083-440C-951B-55B8F1D80EAF}" type="sibTrans" cxnId="{5CBABCDC-809D-4EDC-A60B-AAE875941CCF}">
      <dgm:prSet/>
      <dgm:spPr/>
      <dgm:t>
        <a:bodyPr/>
        <a:lstStyle/>
        <a:p>
          <a:endParaRPr lang="en-US"/>
        </a:p>
      </dgm:t>
    </dgm:pt>
    <dgm:pt modelId="{A853A6C1-846D-4996-B917-B91443E8A04F}">
      <dgm:prSet/>
      <dgm:spPr/>
      <dgm:t>
        <a:bodyPr/>
        <a:lstStyle/>
        <a:p>
          <a:r>
            <a:rPr lang="en-GB" dirty="0"/>
            <a:t>Recognise the impact of domestic abuse on children and young people</a:t>
          </a:r>
          <a:endParaRPr lang="en-US" dirty="0"/>
        </a:p>
      </dgm:t>
    </dgm:pt>
    <dgm:pt modelId="{669D28DA-1C29-417C-A4B6-C8CA2B3B1B91}" type="parTrans" cxnId="{A4C3F5D4-05A0-4823-BC7F-0358C724D275}">
      <dgm:prSet/>
      <dgm:spPr/>
      <dgm:t>
        <a:bodyPr/>
        <a:lstStyle/>
        <a:p>
          <a:endParaRPr lang="en-US"/>
        </a:p>
      </dgm:t>
    </dgm:pt>
    <dgm:pt modelId="{922A9846-ECD6-4414-87F0-7F6854B259F9}" type="sibTrans" cxnId="{A4C3F5D4-05A0-4823-BC7F-0358C724D275}">
      <dgm:prSet/>
      <dgm:spPr/>
      <dgm:t>
        <a:bodyPr/>
        <a:lstStyle/>
        <a:p>
          <a:endParaRPr lang="en-US"/>
        </a:p>
      </dgm:t>
    </dgm:pt>
    <dgm:pt modelId="{FF04706F-924B-4F4A-834B-D9B5A02E4310}">
      <dgm:prSet/>
      <dgm:spPr/>
      <dgm:t>
        <a:bodyPr/>
        <a:lstStyle/>
        <a:p>
          <a:r>
            <a:rPr lang="en-GB" dirty="0"/>
            <a:t>Include skills to form alliances with victims and early engagement with perpetrators aimed at behaviour change.</a:t>
          </a:r>
          <a:endParaRPr lang="en-US" dirty="0"/>
        </a:p>
      </dgm:t>
    </dgm:pt>
    <dgm:pt modelId="{5C9D21CD-CAE5-45C1-AAA4-83307C95DB48}" type="parTrans" cxnId="{0C2AB884-2C8D-4F70-96E9-FDB1D4B2D691}">
      <dgm:prSet/>
      <dgm:spPr/>
      <dgm:t>
        <a:bodyPr/>
        <a:lstStyle/>
        <a:p>
          <a:endParaRPr lang="en-US"/>
        </a:p>
      </dgm:t>
    </dgm:pt>
    <dgm:pt modelId="{CC92CA9F-212A-4769-9DA9-5C1C07B14FD7}" type="sibTrans" cxnId="{0C2AB884-2C8D-4F70-96E9-FDB1D4B2D691}">
      <dgm:prSet/>
      <dgm:spPr/>
      <dgm:t>
        <a:bodyPr/>
        <a:lstStyle/>
        <a:p>
          <a:endParaRPr lang="en-US"/>
        </a:p>
      </dgm:t>
    </dgm:pt>
    <dgm:pt modelId="{842EE71C-18B4-42AD-8F08-67349C3F37DD}" type="pres">
      <dgm:prSet presAssocID="{DC06C519-2F86-41FD-B271-7C36B997113E}" presName="linear" presStyleCnt="0">
        <dgm:presLayoutVars>
          <dgm:animLvl val="lvl"/>
          <dgm:resizeHandles val="exact"/>
        </dgm:presLayoutVars>
      </dgm:prSet>
      <dgm:spPr/>
    </dgm:pt>
    <dgm:pt modelId="{4C157048-5D03-46FB-9815-D334FC0FB615}" type="pres">
      <dgm:prSet presAssocID="{041C8179-B866-443C-8358-F879BF58C8A9}" presName="parentText" presStyleLbl="node1" presStyleIdx="0" presStyleCnt="5">
        <dgm:presLayoutVars>
          <dgm:chMax val="0"/>
          <dgm:bulletEnabled val="1"/>
        </dgm:presLayoutVars>
      </dgm:prSet>
      <dgm:spPr/>
    </dgm:pt>
    <dgm:pt modelId="{4EA9142E-E0F1-44D9-A801-EA28DEA8AEC7}" type="pres">
      <dgm:prSet presAssocID="{55755696-5BE3-4403-B72C-64352DAF8F8C}" presName="spacer" presStyleCnt="0"/>
      <dgm:spPr/>
    </dgm:pt>
    <dgm:pt modelId="{C56CE3D9-1EB2-4C83-9FFD-7725BAC1B86A}" type="pres">
      <dgm:prSet presAssocID="{F390FFEA-3592-499A-BF64-412C98A252DB}" presName="parentText" presStyleLbl="node1" presStyleIdx="1" presStyleCnt="5">
        <dgm:presLayoutVars>
          <dgm:chMax val="0"/>
          <dgm:bulletEnabled val="1"/>
        </dgm:presLayoutVars>
      </dgm:prSet>
      <dgm:spPr/>
    </dgm:pt>
    <dgm:pt modelId="{3E580BA5-5502-47F9-B0EB-9F9F11A7DF25}" type="pres">
      <dgm:prSet presAssocID="{CF98F2F6-F4BE-4E19-BB14-530A801C1F72}" presName="spacer" presStyleCnt="0"/>
      <dgm:spPr/>
    </dgm:pt>
    <dgm:pt modelId="{5C42B403-A796-4758-A34C-ABFB9756D357}" type="pres">
      <dgm:prSet presAssocID="{24393F86-F74C-4BB7-8B72-640CF0D6F884}" presName="parentText" presStyleLbl="node1" presStyleIdx="2" presStyleCnt="5">
        <dgm:presLayoutVars>
          <dgm:chMax val="0"/>
          <dgm:bulletEnabled val="1"/>
        </dgm:presLayoutVars>
      </dgm:prSet>
      <dgm:spPr/>
    </dgm:pt>
    <dgm:pt modelId="{DFEFC19E-E849-41ED-AA83-72F12121FEEF}" type="pres">
      <dgm:prSet presAssocID="{4008FB22-B083-440C-951B-55B8F1D80EAF}" presName="spacer" presStyleCnt="0"/>
      <dgm:spPr/>
    </dgm:pt>
    <dgm:pt modelId="{1CBE845D-B624-45C2-8B7A-5B55E4393BD1}" type="pres">
      <dgm:prSet presAssocID="{A853A6C1-846D-4996-B917-B91443E8A04F}" presName="parentText" presStyleLbl="node1" presStyleIdx="3" presStyleCnt="5">
        <dgm:presLayoutVars>
          <dgm:chMax val="0"/>
          <dgm:bulletEnabled val="1"/>
        </dgm:presLayoutVars>
      </dgm:prSet>
      <dgm:spPr/>
    </dgm:pt>
    <dgm:pt modelId="{1AECFF6D-C959-4A9E-9A2D-C99EDFA89C84}" type="pres">
      <dgm:prSet presAssocID="{922A9846-ECD6-4414-87F0-7F6854B259F9}" presName="spacer" presStyleCnt="0"/>
      <dgm:spPr/>
    </dgm:pt>
    <dgm:pt modelId="{24701590-8AB2-4477-A0BF-26539B5359F1}" type="pres">
      <dgm:prSet presAssocID="{FF04706F-924B-4F4A-834B-D9B5A02E4310}" presName="parentText" presStyleLbl="node1" presStyleIdx="4" presStyleCnt="5">
        <dgm:presLayoutVars>
          <dgm:chMax val="0"/>
          <dgm:bulletEnabled val="1"/>
        </dgm:presLayoutVars>
      </dgm:prSet>
      <dgm:spPr/>
    </dgm:pt>
  </dgm:ptLst>
  <dgm:cxnLst>
    <dgm:cxn modelId="{6C152808-DA3A-4471-9E76-227A6F179A84}" srcId="{DC06C519-2F86-41FD-B271-7C36B997113E}" destId="{F390FFEA-3592-499A-BF64-412C98A252DB}" srcOrd="1" destOrd="0" parTransId="{95EC9689-4F6E-42F8-B60E-0304C4941CC4}" sibTransId="{CF98F2F6-F4BE-4E19-BB14-530A801C1F72}"/>
    <dgm:cxn modelId="{3628482E-1AA3-42FE-B1C3-A6DE490AC5B9}" type="presOf" srcId="{FF04706F-924B-4F4A-834B-D9B5A02E4310}" destId="{24701590-8AB2-4477-A0BF-26539B5359F1}" srcOrd="0" destOrd="0" presId="urn:microsoft.com/office/officeart/2005/8/layout/vList2"/>
    <dgm:cxn modelId="{80155855-41E3-4BD5-B57A-8ACCE67158C8}" srcId="{DC06C519-2F86-41FD-B271-7C36B997113E}" destId="{041C8179-B866-443C-8358-F879BF58C8A9}" srcOrd="0" destOrd="0" parTransId="{38A48FC6-FD64-4150-8F71-4D9931B20FF1}" sibTransId="{55755696-5BE3-4403-B72C-64352DAF8F8C}"/>
    <dgm:cxn modelId="{A100B77E-A6E3-4B32-A918-06F72F836908}" type="presOf" srcId="{DC06C519-2F86-41FD-B271-7C36B997113E}" destId="{842EE71C-18B4-42AD-8F08-67349C3F37DD}" srcOrd="0" destOrd="0" presId="urn:microsoft.com/office/officeart/2005/8/layout/vList2"/>
    <dgm:cxn modelId="{0C2AB884-2C8D-4F70-96E9-FDB1D4B2D691}" srcId="{DC06C519-2F86-41FD-B271-7C36B997113E}" destId="{FF04706F-924B-4F4A-834B-D9B5A02E4310}" srcOrd="4" destOrd="0" parTransId="{5C9D21CD-CAE5-45C1-AAA4-83307C95DB48}" sibTransId="{CC92CA9F-212A-4769-9DA9-5C1C07B14FD7}"/>
    <dgm:cxn modelId="{441DC78F-F45C-417E-B1EB-3BAC2C5B0526}" type="presOf" srcId="{041C8179-B866-443C-8358-F879BF58C8A9}" destId="{4C157048-5D03-46FB-9815-D334FC0FB615}" srcOrd="0" destOrd="0" presId="urn:microsoft.com/office/officeart/2005/8/layout/vList2"/>
    <dgm:cxn modelId="{3B285DA6-96FC-4D5E-9A9C-74CE90422666}" type="presOf" srcId="{A853A6C1-846D-4996-B917-B91443E8A04F}" destId="{1CBE845D-B624-45C2-8B7A-5B55E4393BD1}" srcOrd="0" destOrd="0" presId="urn:microsoft.com/office/officeart/2005/8/layout/vList2"/>
    <dgm:cxn modelId="{60F39EB6-A58E-496C-B990-86E0F9448C2A}" type="presOf" srcId="{F390FFEA-3592-499A-BF64-412C98A252DB}" destId="{C56CE3D9-1EB2-4C83-9FFD-7725BAC1B86A}" srcOrd="0" destOrd="0" presId="urn:microsoft.com/office/officeart/2005/8/layout/vList2"/>
    <dgm:cxn modelId="{A4C3F5D4-05A0-4823-BC7F-0358C724D275}" srcId="{DC06C519-2F86-41FD-B271-7C36B997113E}" destId="{A853A6C1-846D-4996-B917-B91443E8A04F}" srcOrd="3" destOrd="0" parTransId="{669D28DA-1C29-417C-A4B6-C8CA2B3B1B91}" sibTransId="{922A9846-ECD6-4414-87F0-7F6854B259F9}"/>
    <dgm:cxn modelId="{5CBABCDC-809D-4EDC-A60B-AAE875941CCF}" srcId="{DC06C519-2F86-41FD-B271-7C36B997113E}" destId="{24393F86-F74C-4BB7-8B72-640CF0D6F884}" srcOrd="2" destOrd="0" parTransId="{467203D2-2684-4520-A458-E8B1C60E3BB3}" sibTransId="{4008FB22-B083-440C-951B-55B8F1D80EAF}"/>
    <dgm:cxn modelId="{C64D44E8-89DD-4FEC-B150-07543BBC14DF}" type="presOf" srcId="{24393F86-F74C-4BB7-8B72-640CF0D6F884}" destId="{5C42B403-A796-4758-A34C-ABFB9756D357}" srcOrd="0" destOrd="0" presId="urn:microsoft.com/office/officeart/2005/8/layout/vList2"/>
    <dgm:cxn modelId="{CA4F8E76-6AEA-4E35-BB87-65E03200D686}" type="presParOf" srcId="{842EE71C-18B4-42AD-8F08-67349C3F37DD}" destId="{4C157048-5D03-46FB-9815-D334FC0FB615}" srcOrd="0" destOrd="0" presId="urn:microsoft.com/office/officeart/2005/8/layout/vList2"/>
    <dgm:cxn modelId="{F95EC28D-B67B-4E53-B1E7-4689B3C8A8AC}" type="presParOf" srcId="{842EE71C-18B4-42AD-8F08-67349C3F37DD}" destId="{4EA9142E-E0F1-44D9-A801-EA28DEA8AEC7}" srcOrd="1" destOrd="0" presId="urn:microsoft.com/office/officeart/2005/8/layout/vList2"/>
    <dgm:cxn modelId="{FCDF3169-039E-40CE-98DC-E80B66E3759E}" type="presParOf" srcId="{842EE71C-18B4-42AD-8F08-67349C3F37DD}" destId="{C56CE3D9-1EB2-4C83-9FFD-7725BAC1B86A}" srcOrd="2" destOrd="0" presId="urn:microsoft.com/office/officeart/2005/8/layout/vList2"/>
    <dgm:cxn modelId="{F6502233-78BF-41F4-B0CC-AD9381B47BD0}" type="presParOf" srcId="{842EE71C-18B4-42AD-8F08-67349C3F37DD}" destId="{3E580BA5-5502-47F9-B0EB-9F9F11A7DF25}" srcOrd="3" destOrd="0" presId="urn:microsoft.com/office/officeart/2005/8/layout/vList2"/>
    <dgm:cxn modelId="{AF07C8D7-5E2B-418C-B57E-61478EF8E627}" type="presParOf" srcId="{842EE71C-18B4-42AD-8F08-67349C3F37DD}" destId="{5C42B403-A796-4758-A34C-ABFB9756D357}" srcOrd="4" destOrd="0" presId="urn:microsoft.com/office/officeart/2005/8/layout/vList2"/>
    <dgm:cxn modelId="{5161273E-C27F-47C9-A8AA-E2AD70470F1D}" type="presParOf" srcId="{842EE71C-18B4-42AD-8F08-67349C3F37DD}" destId="{DFEFC19E-E849-41ED-AA83-72F12121FEEF}" srcOrd="5" destOrd="0" presId="urn:microsoft.com/office/officeart/2005/8/layout/vList2"/>
    <dgm:cxn modelId="{179A5953-F604-4E72-BC54-6F52AB3FFCD0}" type="presParOf" srcId="{842EE71C-18B4-42AD-8F08-67349C3F37DD}" destId="{1CBE845D-B624-45C2-8B7A-5B55E4393BD1}" srcOrd="6" destOrd="0" presId="urn:microsoft.com/office/officeart/2005/8/layout/vList2"/>
    <dgm:cxn modelId="{2EDAAC1A-F879-4497-AB4E-1E6507507D19}" type="presParOf" srcId="{842EE71C-18B4-42AD-8F08-67349C3F37DD}" destId="{1AECFF6D-C959-4A9E-9A2D-C99EDFA89C84}" srcOrd="7" destOrd="0" presId="urn:microsoft.com/office/officeart/2005/8/layout/vList2"/>
    <dgm:cxn modelId="{E47924C4-1CF1-4D93-BB17-A035CF8AC0D4}" type="presParOf" srcId="{842EE71C-18B4-42AD-8F08-67349C3F37DD}" destId="{24701590-8AB2-4477-A0BF-26539B5359F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D7AC45-98AF-4BFB-A4D9-DE69F28748A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E5065FE-24FE-4045-9D74-5EDF8ADB42EF}">
      <dgm:prSet/>
      <dgm:spPr/>
      <dgm:t>
        <a:bodyPr/>
        <a:lstStyle/>
        <a:p>
          <a:r>
            <a:rPr lang="en-GB"/>
            <a:t>Agencies should take the earliest opportunity available to consider how the behaviour of the perpetrator can be disrupted or constrained</a:t>
          </a:r>
          <a:endParaRPr lang="en-US"/>
        </a:p>
      </dgm:t>
    </dgm:pt>
    <dgm:pt modelId="{B1BA0616-5CAC-43AD-A60A-D842BD5BDA54}" type="parTrans" cxnId="{F308EA19-F5FC-402B-99AD-3E8C429D42F6}">
      <dgm:prSet/>
      <dgm:spPr/>
      <dgm:t>
        <a:bodyPr/>
        <a:lstStyle/>
        <a:p>
          <a:endParaRPr lang="en-US"/>
        </a:p>
      </dgm:t>
    </dgm:pt>
    <dgm:pt modelId="{25A90724-A32B-4AC6-97EA-545DFCCB39EA}" type="sibTrans" cxnId="{F308EA19-F5FC-402B-99AD-3E8C429D42F6}">
      <dgm:prSet/>
      <dgm:spPr/>
      <dgm:t>
        <a:bodyPr/>
        <a:lstStyle/>
        <a:p>
          <a:endParaRPr lang="en-US"/>
        </a:p>
      </dgm:t>
    </dgm:pt>
    <dgm:pt modelId="{3A544BB9-8259-438F-88D4-2F6FB7770950}">
      <dgm:prSet/>
      <dgm:spPr/>
      <dgm:t>
        <a:bodyPr/>
        <a:lstStyle/>
        <a:p>
          <a:r>
            <a:rPr lang="en-GB"/>
            <a:t>Be aware that perpetrators may raise counter or cross-allegations when reported by victims of abuse</a:t>
          </a:r>
          <a:endParaRPr lang="en-US"/>
        </a:p>
      </dgm:t>
    </dgm:pt>
    <dgm:pt modelId="{53132F6C-1476-4EE7-991B-B4DACEFD162F}" type="parTrans" cxnId="{4457E10D-0F5B-488B-B4B7-3B03DBD7CF22}">
      <dgm:prSet/>
      <dgm:spPr/>
      <dgm:t>
        <a:bodyPr/>
        <a:lstStyle/>
        <a:p>
          <a:endParaRPr lang="en-US"/>
        </a:p>
      </dgm:t>
    </dgm:pt>
    <dgm:pt modelId="{8E53B5EF-6E48-45F8-892A-98DB8FE289A1}" type="sibTrans" cxnId="{4457E10D-0F5B-488B-B4B7-3B03DBD7CF22}">
      <dgm:prSet/>
      <dgm:spPr/>
      <dgm:t>
        <a:bodyPr/>
        <a:lstStyle/>
        <a:p>
          <a:endParaRPr lang="en-US"/>
        </a:p>
      </dgm:t>
    </dgm:pt>
    <dgm:pt modelId="{1580BA06-50A7-45E6-A30E-7F77812D4019}" type="pres">
      <dgm:prSet presAssocID="{DDD7AC45-98AF-4BFB-A4D9-DE69F28748A5}" presName="linear" presStyleCnt="0">
        <dgm:presLayoutVars>
          <dgm:animLvl val="lvl"/>
          <dgm:resizeHandles val="exact"/>
        </dgm:presLayoutVars>
      </dgm:prSet>
      <dgm:spPr/>
    </dgm:pt>
    <dgm:pt modelId="{E52F31B7-96C2-4F96-9A25-B038DD33C319}" type="pres">
      <dgm:prSet presAssocID="{CE5065FE-24FE-4045-9D74-5EDF8ADB42EF}" presName="parentText" presStyleLbl="node1" presStyleIdx="0" presStyleCnt="2">
        <dgm:presLayoutVars>
          <dgm:chMax val="0"/>
          <dgm:bulletEnabled val="1"/>
        </dgm:presLayoutVars>
      </dgm:prSet>
      <dgm:spPr/>
    </dgm:pt>
    <dgm:pt modelId="{24B08C3D-6BAE-485C-8354-168363111366}" type="pres">
      <dgm:prSet presAssocID="{25A90724-A32B-4AC6-97EA-545DFCCB39EA}" presName="spacer" presStyleCnt="0"/>
      <dgm:spPr/>
    </dgm:pt>
    <dgm:pt modelId="{F7D6053D-6105-470A-92D9-AD1259D9E339}" type="pres">
      <dgm:prSet presAssocID="{3A544BB9-8259-438F-88D4-2F6FB7770950}" presName="parentText" presStyleLbl="node1" presStyleIdx="1" presStyleCnt="2">
        <dgm:presLayoutVars>
          <dgm:chMax val="0"/>
          <dgm:bulletEnabled val="1"/>
        </dgm:presLayoutVars>
      </dgm:prSet>
      <dgm:spPr/>
    </dgm:pt>
  </dgm:ptLst>
  <dgm:cxnLst>
    <dgm:cxn modelId="{364E5A03-F8E9-47EF-873A-3DAE4D02E610}" type="presOf" srcId="{CE5065FE-24FE-4045-9D74-5EDF8ADB42EF}" destId="{E52F31B7-96C2-4F96-9A25-B038DD33C319}" srcOrd="0" destOrd="0" presId="urn:microsoft.com/office/officeart/2005/8/layout/vList2"/>
    <dgm:cxn modelId="{4457E10D-0F5B-488B-B4B7-3B03DBD7CF22}" srcId="{DDD7AC45-98AF-4BFB-A4D9-DE69F28748A5}" destId="{3A544BB9-8259-438F-88D4-2F6FB7770950}" srcOrd="1" destOrd="0" parTransId="{53132F6C-1476-4EE7-991B-B4DACEFD162F}" sibTransId="{8E53B5EF-6E48-45F8-892A-98DB8FE289A1}"/>
    <dgm:cxn modelId="{F308EA19-F5FC-402B-99AD-3E8C429D42F6}" srcId="{DDD7AC45-98AF-4BFB-A4D9-DE69F28748A5}" destId="{CE5065FE-24FE-4045-9D74-5EDF8ADB42EF}" srcOrd="0" destOrd="0" parTransId="{B1BA0616-5CAC-43AD-A60A-D842BD5BDA54}" sibTransId="{25A90724-A32B-4AC6-97EA-545DFCCB39EA}"/>
    <dgm:cxn modelId="{D6EA81A8-3FF0-4242-BC3C-971581C07255}" type="presOf" srcId="{DDD7AC45-98AF-4BFB-A4D9-DE69F28748A5}" destId="{1580BA06-50A7-45E6-A30E-7F77812D4019}" srcOrd="0" destOrd="0" presId="urn:microsoft.com/office/officeart/2005/8/layout/vList2"/>
    <dgm:cxn modelId="{81B3A5E8-7A60-42EE-83EB-2AEE8A343152}" type="presOf" srcId="{3A544BB9-8259-438F-88D4-2F6FB7770950}" destId="{F7D6053D-6105-470A-92D9-AD1259D9E339}" srcOrd="0" destOrd="0" presId="urn:microsoft.com/office/officeart/2005/8/layout/vList2"/>
    <dgm:cxn modelId="{CF897809-D3B5-4827-B069-24372555BB1F}" type="presParOf" srcId="{1580BA06-50A7-45E6-A30E-7F77812D4019}" destId="{E52F31B7-96C2-4F96-9A25-B038DD33C319}" srcOrd="0" destOrd="0" presId="urn:microsoft.com/office/officeart/2005/8/layout/vList2"/>
    <dgm:cxn modelId="{AFF596BC-CC66-4EAD-BFEB-CD6E7BDE8AC2}" type="presParOf" srcId="{1580BA06-50A7-45E6-A30E-7F77812D4019}" destId="{24B08C3D-6BAE-485C-8354-168363111366}" srcOrd="1" destOrd="0" presId="urn:microsoft.com/office/officeart/2005/8/layout/vList2"/>
    <dgm:cxn modelId="{B2945DA2-AA8C-44EB-852B-4AF967372B1A}" type="presParOf" srcId="{1580BA06-50A7-45E6-A30E-7F77812D4019}" destId="{F7D6053D-6105-470A-92D9-AD1259D9E33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D7A19B-0DE0-4066-9D9E-2C85945CCC2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7EF5024-F1CC-4630-B469-DB8DED0E4515}">
      <dgm:prSet/>
      <dgm:spPr/>
      <dgm:t>
        <a:bodyPr/>
        <a:lstStyle/>
        <a:p>
          <a:r>
            <a:rPr lang="en-GB"/>
            <a:t>Risk assessment tools such as the DASH should be used to help identify the level of risk an individual is facing and to tailor their support accordingly</a:t>
          </a:r>
          <a:endParaRPr lang="en-US"/>
        </a:p>
      </dgm:t>
    </dgm:pt>
    <dgm:pt modelId="{4F903A58-C820-44D8-934F-0B0FB21D1C5C}" type="parTrans" cxnId="{6E5C25F1-5F12-409F-A5F6-3C085D105F4D}">
      <dgm:prSet/>
      <dgm:spPr/>
      <dgm:t>
        <a:bodyPr/>
        <a:lstStyle/>
        <a:p>
          <a:endParaRPr lang="en-US"/>
        </a:p>
      </dgm:t>
    </dgm:pt>
    <dgm:pt modelId="{9ABD052C-1014-4650-BE6E-0FBBEAE9718B}" type="sibTrans" cxnId="{6E5C25F1-5F12-409F-A5F6-3C085D105F4D}">
      <dgm:prSet/>
      <dgm:spPr/>
      <dgm:t>
        <a:bodyPr/>
        <a:lstStyle/>
        <a:p>
          <a:endParaRPr lang="en-US"/>
        </a:p>
      </dgm:t>
    </dgm:pt>
    <dgm:pt modelId="{E3C4F1A1-42F6-44A5-99B0-101E2D3B5200}">
      <dgm:prSet/>
      <dgm:spPr/>
      <dgm:t>
        <a:bodyPr/>
        <a:lstStyle/>
        <a:p>
          <a:r>
            <a:rPr lang="en-GB"/>
            <a:t>It is essential to identify changes, such as escalation in severity and/or frequency of abuse</a:t>
          </a:r>
          <a:endParaRPr lang="en-US"/>
        </a:p>
      </dgm:t>
    </dgm:pt>
    <dgm:pt modelId="{2EAB7754-C153-4507-85B6-1B4F10439DB8}" type="parTrans" cxnId="{ACB3967F-7F2E-44A5-9965-4C46438D2F1B}">
      <dgm:prSet/>
      <dgm:spPr/>
      <dgm:t>
        <a:bodyPr/>
        <a:lstStyle/>
        <a:p>
          <a:endParaRPr lang="en-US"/>
        </a:p>
      </dgm:t>
    </dgm:pt>
    <dgm:pt modelId="{2CBCF817-13F0-47A9-82BE-E2E46B56F6F1}" type="sibTrans" cxnId="{ACB3967F-7F2E-44A5-9965-4C46438D2F1B}">
      <dgm:prSet/>
      <dgm:spPr/>
      <dgm:t>
        <a:bodyPr/>
        <a:lstStyle/>
        <a:p>
          <a:endParaRPr lang="en-US"/>
        </a:p>
      </dgm:t>
    </dgm:pt>
    <dgm:pt modelId="{9F0C7532-6D60-4C74-ADD3-CAA6907B8C4E}">
      <dgm:prSet/>
      <dgm:spPr/>
      <dgm:t>
        <a:bodyPr/>
        <a:lstStyle/>
        <a:p>
          <a:r>
            <a:rPr lang="en-GB"/>
            <a:t>Risk assessments should holistically encompass specialist professional judgement, survivor perceptions of risk, along with additional indicators relevant to minority groups.</a:t>
          </a:r>
          <a:endParaRPr lang="en-US"/>
        </a:p>
      </dgm:t>
    </dgm:pt>
    <dgm:pt modelId="{57A3A491-E984-47B6-8A20-AE598028AD7D}" type="parTrans" cxnId="{FDE60331-56CF-4EEC-A5F3-7E211B461343}">
      <dgm:prSet/>
      <dgm:spPr/>
      <dgm:t>
        <a:bodyPr/>
        <a:lstStyle/>
        <a:p>
          <a:endParaRPr lang="en-US"/>
        </a:p>
      </dgm:t>
    </dgm:pt>
    <dgm:pt modelId="{0718F8FE-507E-46DC-A8C5-E820E5E0ADAD}" type="sibTrans" cxnId="{FDE60331-56CF-4EEC-A5F3-7E211B461343}">
      <dgm:prSet/>
      <dgm:spPr/>
      <dgm:t>
        <a:bodyPr/>
        <a:lstStyle/>
        <a:p>
          <a:endParaRPr lang="en-US"/>
        </a:p>
      </dgm:t>
    </dgm:pt>
    <dgm:pt modelId="{33A2DD0E-7C87-4E2F-BB8A-EA092A212F21}" type="pres">
      <dgm:prSet presAssocID="{07D7A19B-0DE0-4066-9D9E-2C85945CCC2D}" presName="linear" presStyleCnt="0">
        <dgm:presLayoutVars>
          <dgm:animLvl val="lvl"/>
          <dgm:resizeHandles val="exact"/>
        </dgm:presLayoutVars>
      </dgm:prSet>
      <dgm:spPr/>
    </dgm:pt>
    <dgm:pt modelId="{61D22960-734B-4AAD-AB8D-1632C6D4FB80}" type="pres">
      <dgm:prSet presAssocID="{B7EF5024-F1CC-4630-B469-DB8DED0E4515}" presName="parentText" presStyleLbl="node1" presStyleIdx="0" presStyleCnt="3">
        <dgm:presLayoutVars>
          <dgm:chMax val="0"/>
          <dgm:bulletEnabled val="1"/>
        </dgm:presLayoutVars>
      </dgm:prSet>
      <dgm:spPr/>
    </dgm:pt>
    <dgm:pt modelId="{D12840B2-2D01-4DA8-985D-09A561934731}" type="pres">
      <dgm:prSet presAssocID="{9ABD052C-1014-4650-BE6E-0FBBEAE9718B}" presName="spacer" presStyleCnt="0"/>
      <dgm:spPr/>
    </dgm:pt>
    <dgm:pt modelId="{452FF946-957A-4A59-8B60-6746F3E8BC1B}" type="pres">
      <dgm:prSet presAssocID="{E3C4F1A1-42F6-44A5-99B0-101E2D3B5200}" presName="parentText" presStyleLbl="node1" presStyleIdx="1" presStyleCnt="3">
        <dgm:presLayoutVars>
          <dgm:chMax val="0"/>
          <dgm:bulletEnabled val="1"/>
        </dgm:presLayoutVars>
      </dgm:prSet>
      <dgm:spPr/>
    </dgm:pt>
    <dgm:pt modelId="{328D7B71-D56E-4094-B1F2-6996C3640E03}" type="pres">
      <dgm:prSet presAssocID="{2CBCF817-13F0-47A9-82BE-E2E46B56F6F1}" presName="spacer" presStyleCnt="0"/>
      <dgm:spPr/>
    </dgm:pt>
    <dgm:pt modelId="{CDB7EEB4-EDF3-4B63-BB36-84C5857577CB}" type="pres">
      <dgm:prSet presAssocID="{9F0C7532-6D60-4C74-ADD3-CAA6907B8C4E}" presName="parentText" presStyleLbl="node1" presStyleIdx="2" presStyleCnt="3">
        <dgm:presLayoutVars>
          <dgm:chMax val="0"/>
          <dgm:bulletEnabled val="1"/>
        </dgm:presLayoutVars>
      </dgm:prSet>
      <dgm:spPr/>
    </dgm:pt>
  </dgm:ptLst>
  <dgm:cxnLst>
    <dgm:cxn modelId="{130BB90D-D595-4CA2-8014-08183BCE589E}" type="presOf" srcId="{B7EF5024-F1CC-4630-B469-DB8DED0E4515}" destId="{61D22960-734B-4AAD-AB8D-1632C6D4FB80}" srcOrd="0" destOrd="0" presId="urn:microsoft.com/office/officeart/2005/8/layout/vList2"/>
    <dgm:cxn modelId="{FDE60331-56CF-4EEC-A5F3-7E211B461343}" srcId="{07D7A19B-0DE0-4066-9D9E-2C85945CCC2D}" destId="{9F0C7532-6D60-4C74-ADD3-CAA6907B8C4E}" srcOrd="2" destOrd="0" parTransId="{57A3A491-E984-47B6-8A20-AE598028AD7D}" sibTransId="{0718F8FE-507E-46DC-A8C5-E820E5E0ADAD}"/>
    <dgm:cxn modelId="{ACB3967F-7F2E-44A5-9965-4C46438D2F1B}" srcId="{07D7A19B-0DE0-4066-9D9E-2C85945CCC2D}" destId="{E3C4F1A1-42F6-44A5-99B0-101E2D3B5200}" srcOrd="1" destOrd="0" parTransId="{2EAB7754-C153-4507-85B6-1B4F10439DB8}" sibTransId="{2CBCF817-13F0-47A9-82BE-E2E46B56F6F1}"/>
    <dgm:cxn modelId="{EC54B2A5-B02E-41A7-A370-43077F4423CE}" type="presOf" srcId="{07D7A19B-0DE0-4066-9D9E-2C85945CCC2D}" destId="{33A2DD0E-7C87-4E2F-BB8A-EA092A212F21}" srcOrd="0" destOrd="0" presId="urn:microsoft.com/office/officeart/2005/8/layout/vList2"/>
    <dgm:cxn modelId="{E0DF25E4-B113-4A39-A539-C2F640F1CB03}" type="presOf" srcId="{E3C4F1A1-42F6-44A5-99B0-101E2D3B5200}" destId="{452FF946-957A-4A59-8B60-6746F3E8BC1B}" srcOrd="0" destOrd="0" presId="urn:microsoft.com/office/officeart/2005/8/layout/vList2"/>
    <dgm:cxn modelId="{4BF6FAEF-F15E-4FBB-884E-137E808ADF6E}" type="presOf" srcId="{9F0C7532-6D60-4C74-ADD3-CAA6907B8C4E}" destId="{CDB7EEB4-EDF3-4B63-BB36-84C5857577CB}" srcOrd="0" destOrd="0" presId="urn:microsoft.com/office/officeart/2005/8/layout/vList2"/>
    <dgm:cxn modelId="{6E5C25F1-5F12-409F-A5F6-3C085D105F4D}" srcId="{07D7A19B-0DE0-4066-9D9E-2C85945CCC2D}" destId="{B7EF5024-F1CC-4630-B469-DB8DED0E4515}" srcOrd="0" destOrd="0" parTransId="{4F903A58-C820-44D8-934F-0B0FB21D1C5C}" sibTransId="{9ABD052C-1014-4650-BE6E-0FBBEAE9718B}"/>
    <dgm:cxn modelId="{80DFDB80-2C15-4E0E-9269-CC5AEB72470C}" type="presParOf" srcId="{33A2DD0E-7C87-4E2F-BB8A-EA092A212F21}" destId="{61D22960-734B-4AAD-AB8D-1632C6D4FB80}" srcOrd="0" destOrd="0" presId="urn:microsoft.com/office/officeart/2005/8/layout/vList2"/>
    <dgm:cxn modelId="{1DAEFDCF-B22D-48EB-B7CA-6B4C8DF768F8}" type="presParOf" srcId="{33A2DD0E-7C87-4E2F-BB8A-EA092A212F21}" destId="{D12840B2-2D01-4DA8-985D-09A561934731}" srcOrd="1" destOrd="0" presId="urn:microsoft.com/office/officeart/2005/8/layout/vList2"/>
    <dgm:cxn modelId="{54DC8E78-853E-463A-820C-DB2CD355F21A}" type="presParOf" srcId="{33A2DD0E-7C87-4E2F-BB8A-EA092A212F21}" destId="{452FF946-957A-4A59-8B60-6746F3E8BC1B}" srcOrd="2" destOrd="0" presId="urn:microsoft.com/office/officeart/2005/8/layout/vList2"/>
    <dgm:cxn modelId="{3933D375-C8E3-46B1-AB1D-45803FC8A8E3}" type="presParOf" srcId="{33A2DD0E-7C87-4E2F-BB8A-EA092A212F21}" destId="{328D7B71-D56E-4094-B1F2-6996C3640E03}" srcOrd="3" destOrd="0" presId="urn:microsoft.com/office/officeart/2005/8/layout/vList2"/>
    <dgm:cxn modelId="{606FA0E7-3D7E-499B-ABA8-193334894592}" type="presParOf" srcId="{33A2DD0E-7C87-4E2F-BB8A-EA092A212F21}" destId="{CDB7EEB4-EDF3-4B63-BB36-84C5857577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14B1BD-C824-4C21-8BD2-3B7FDF33ED7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C75A5A2-9D21-450D-97A4-64D058BE3760}">
      <dgm:prSet/>
      <dgm:spPr/>
      <dgm:t>
        <a:bodyPr/>
        <a:lstStyle/>
        <a:p>
          <a:r>
            <a:rPr lang="en-GB"/>
            <a:t>Professionals should recognise the dynamics, impact, and risk when responding to cases of child-to-parent abuse. Guidance on CPA is due later in 2022.</a:t>
          </a:r>
          <a:endParaRPr lang="en-US"/>
        </a:p>
      </dgm:t>
    </dgm:pt>
    <dgm:pt modelId="{9F44A4EC-0302-4752-9A62-F46945153AAC}" type="parTrans" cxnId="{6D137F4C-C441-47E7-BF26-F8EBFDC35D5C}">
      <dgm:prSet/>
      <dgm:spPr/>
      <dgm:t>
        <a:bodyPr/>
        <a:lstStyle/>
        <a:p>
          <a:endParaRPr lang="en-US"/>
        </a:p>
      </dgm:t>
    </dgm:pt>
    <dgm:pt modelId="{1E3FD51F-66F3-406F-8756-D7194822CB50}" type="sibTrans" cxnId="{6D137F4C-C441-47E7-BF26-F8EBFDC35D5C}">
      <dgm:prSet/>
      <dgm:spPr/>
      <dgm:t>
        <a:bodyPr/>
        <a:lstStyle/>
        <a:p>
          <a:endParaRPr lang="en-US"/>
        </a:p>
      </dgm:t>
    </dgm:pt>
    <dgm:pt modelId="{983B3105-BB59-40F5-A649-EA894939D7D4}">
      <dgm:prSet/>
      <dgm:spPr/>
      <dgm:t>
        <a:bodyPr/>
        <a:lstStyle/>
        <a:p>
          <a:r>
            <a:rPr lang="en-GB" dirty="0"/>
            <a:t>Trauma-informed practice seeks to address the barriers that those affected by trauma can experience when accessing care and services and the role of such practice in early intervention and prevention can be crucial. </a:t>
          </a:r>
          <a:endParaRPr lang="en-US" dirty="0"/>
        </a:p>
      </dgm:t>
    </dgm:pt>
    <dgm:pt modelId="{302B3AC1-9968-42F8-BB18-B22AC8A8931A}" type="parTrans" cxnId="{55BEB667-A93B-4210-8DFC-13F9EC887635}">
      <dgm:prSet/>
      <dgm:spPr/>
      <dgm:t>
        <a:bodyPr/>
        <a:lstStyle/>
        <a:p>
          <a:endParaRPr lang="en-US"/>
        </a:p>
      </dgm:t>
    </dgm:pt>
    <dgm:pt modelId="{46D1D315-2525-494D-BC11-7D1D5D38A616}" type="sibTrans" cxnId="{55BEB667-A93B-4210-8DFC-13F9EC887635}">
      <dgm:prSet/>
      <dgm:spPr/>
      <dgm:t>
        <a:bodyPr/>
        <a:lstStyle/>
        <a:p>
          <a:endParaRPr lang="en-US"/>
        </a:p>
      </dgm:t>
    </dgm:pt>
    <dgm:pt modelId="{C742B6D8-DEC0-4FCE-BADD-1A66D65E70A1}" type="pres">
      <dgm:prSet presAssocID="{1614B1BD-C824-4C21-8BD2-3B7FDF33ED74}" presName="linear" presStyleCnt="0">
        <dgm:presLayoutVars>
          <dgm:animLvl val="lvl"/>
          <dgm:resizeHandles val="exact"/>
        </dgm:presLayoutVars>
      </dgm:prSet>
      <dgm:spPr/>
    </dgm:pt>
    <dgm:pt modelId="{2FD1AD2A-6E6A-4A66-AA0C-CF478624FD81}" type="pres">
      <dgm:prSet presAssocID="{6C75A5A2-9D21-450D-97A4-64D058BE3760}" presName="parentText" presStyleLbl="node1" presStyleIdx="0" presStyleCnt="2">
        <dgm:presLayoutVars>
          <dgm:chMax val="0"/>
          <dgm:bulletEnabled val="1"/>
        </dgm:presLayoutVars>
      </dgm:prSet>
      <dgm:spPr/>
    </dgm:pt>
    <dgm:pt modelId="{2C36E207-AB8D-44DB-B343-0FF5C109CCCC}" type="pres">
      <dgm:prSet presAssocID="{1E3FD51F-66F3-406F-8756-D7194822CB50}" presName="spacer" presStyleCnt="0"/>
      <dgm:spPr/>
    </dgm:pt>
    <dgm:pt modelId="{E78A29B0-7DEA-4D52-8882-555FDD0F492E}" type="pres">
      <dgm:prSet presAssocID="{983B3105-BB59-40F5-A649-EA894939D7D4}" presName="parentText" presStyleLbl="node1" presStyleIdx="1" presStyleCnt="2">
        <dgm:presLayoutVars>
          <dgm:chMax val="0"/>
          <dgm:bulletEnabled val="1"/>
        </dgm:presLayoutVars>
      </dgm:prSet>
      <dgm:spPr/>
    </dgm:pt>
  </dgm:ptLst>
  <dgm:cxnLst>
    <dgm:cxn modelId="{6DAAAC0E-3448-4F1F-8C00-FE59DBD4E97F}" type="presOf" srcId="{1614B1BD-C824-4C21-8BD2-3B7FDF33ED74}" destId="{C742B6D8-DEC0-4FCE-BADD-1A66D65E70A1}" srcOrd="0" destOrd="0" presId="urn:microsoft.com/office/officeart/2005/8/layout/vList2"/>
    <dgm:cxn modelId="{55BEB667-A93B-4210-8DFC-13F9EC887635}" srcId="{1614B1BD-C824-4C21-8BD2-3B7FDF33ED74}" destId="{983B3105-BB59-40F5-A649-EA894939D7D4}" srcOrd="1" destOrd="0" parTransId="{302B3AC1-9968-42F8-BB18-B22AC8A8931A}" sibTransId="{46D1D315-2525-494D-BC11-7D1D5D38A616}"/>
    <dgm:cxn modelId="{6D137F4C-C441-47E7-BF26-F8EBFDC35D5C}" srcId="{1614B1BD-C824-4C21-8BD2-3B7FDF33ED74}" destId="{6C75A5A2-9D21-450D-97A4-64D058BE3760}" srcOrd="0" destOrd="0" parTransId="{9F44A4EC-0302-4752-9A62-F46945153AAC}" sibTransId="{1E3FD51F-66F3-406F-8756-D7194822CB50}"/>
    <dgm:cxn modelId="{0AD49799-65F9-4DEE-BD3D-A81DDB074375}" type="presOf" srcId="{983B3105-BB59-40F5-A649-EA894939D7D4}" destId="{E78A29B0-7DEA-4D52-8882-555FDD0F492E}" srcOrd="0" destOrd="0" presId="urn:microsoft.com/office/officeart/2005/8/layout/vList2"/>
    <dgm:cxn modelId="{F9288EDC-5E17-4AB9-8FE5-477F4EB8BAA8}" type="presOf" srcId="{6C75A5A2-9D21-450D-97A4-64D058BE3760}" destId="{2FD1AD2A-6E6A-4A66-AA0C-CF478624FD81}" srcOrd="0" destOrd="0" presId="urn:microsoft.com/office/officeart/2005/8/layout/vList2"/>
    <dgm:cxn modelId="{EFCF54EE-A484-44B8-9139-A2504C45C601}" type="presParOf" srcId="{C742B6D8-DEC0-4FCE-BADD-1A66D65E70A1}" destId="{2FD1AD2A-6E6A-4A66-AA0C-CF478624FD81}" srcOrd="0" destOrd="0" presId="urn:microsoft.com/office/officeart/2005/8/layout/vList2"/>
    <dgm:cxn modelId="{FE27B55C-6185-4B31-AE87-318AB0017567}" type="presParOf" srcId="{C742B6D8-DEC0-4FCE-BADD-1A66D65E70A1}" destId="{2C36E207-AB8D-44DB-B343-0FF5C109CCCC}" srcOrd="1" destOrd="0" presId="urn:microsoft.com/office/officeart/2005/8/layout/vList2"/>
    <dgm:cxn modelId="{379DFC35-4461-491E-8765-9F6B4A9B8CFA}" type="presParOf" srcId="{C742B6D8-DEC0-4FCE-BADD-1A66D65E70A1}" destId="{E78A29B0-7DEA-4D52-8882-555FDD0F492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60FE19-9114-4B4C-BC27-EFE3D225730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3921EA2-8BB6-4AD2-9B54-A4BF8E337AE1}">
      <dgm:prSet custT="1"/>
      <dgm:spPr/>
      <dgm:t>
        <a:bodyPr/>
        <a:lstStyle/>
        <a:p>
          <a:r>
            <a:rPr lang="en-GB" sz="1800" dirty="0"/>
            <a:t>Every Early Years settings, school and college should have a practitioner designated as safeguarding lead </a:t>
          </a:r>
          <a:endParaRPr lang="en-US" sz="1800" dirty="0"/>
        </a:p>
      </dgm:t>
    </dgm:pt>
    <dgm:pt modelId="{16F4D431-99FD-4CA9-B664-E39151890A06}" type="parTrans" cxnId="{C2796736-F88B-4C98-BA39-CB1E1B2FE1B6}">
      <dgm:prSet/>
      <dgm:spPr/>
      <dgm:t>
        <a:bodyPr/>
        <a:lstStyle/>
        <a:p>
          <a:endParaRPr lang="en-US"/>
        </a:p>
      </dgm:t>
    </dgm:pt>
    <dgm:pt modelId="{04075C88-8938-4F2E-BBC2-058826043840}" type="sibTrans" cxnId="{C2796736-F88B-4C98-BA39-CB1E1B2FE1B6}">
      <dgm:prSet/>
      <dgm:spPr/>
      <dgm:t>
        <a:bodyPr/>
        <a:lstStyle/>
        <a:p>
          <a:endParaRPr lang="en-US"/>
        </a:p>
      </dgm:t>
    </dgm:pt>
    <dgm:pt modelId="{72B124A3-9E22-4C58-B652-E0CBC3979288}">
      <dgm:prSet custT="1"/>
      <dgm:spPr/>
      <dgm:t>
        <a:bodyPr/>
        <a:lstStyle/>
        <a:p>
          <a:r>
            <a:rPr lang="en-GB" sz="1800" dirty="0"/>
            <a:t>Understanding healthy relationships is at the centre of a child’s compulsory RHSE in school.  There is no right to withdraw from RSHE, in which the topic of Being Safe is taught, at primary or secondary school.</a:t>
          </a:r>
          <a:endParaRPr lang="en-US" sz="1800" dirty="0"/>
        </a:p>
      </dgm:t>
    </dgm:pt>
    <dgm:pt modelId="{4631F85C-7830-4CE8-8CB4-CFC5506BA4BA}" type="parTrans" cxnId="{7562F1D5-BE5E-491E-98B5-EEB53F6D1F13}">
      <dgm:prSet/>
      <dgm:spPr/>
      <dgm:t>
        <a:bodyPr/>
        <a:lstStyle/>
        <a:p>
          <a:endParaRPr lang="en-US"/>
        </a:p>
      </dgm:t>
    </dgm:pt>
    <dgm:pt modelId="{869CB2EA-7C10-42AE-A086-90581753C2B8}" type="sibTrans" cxnId="{7562F1D5-BE5E-491E-98B5-EEB53F6D1F13}">
      <dgm:prSet/>
      <dgm:spPr/>
      <dgm:t>
        <a:bodyPr/>
        <a:lstStyle/>
        <a:p>
          <a:endParaRPr lang="en-US"/>
        </a:p>
      </dgm:t>
    </dgm:pt>
    <dgm:pt modelId="{B357C47B-5E87-4A71-8EE2-CE299355D4D7}">
      <dgm:prSet custT="1"/>
      <dgm:spPr/>
      <dgm:t>
        <a:bodyPr/>
        <a:lstStyle/>
        <a:p>
          <a:r>
            <a:rPr lang="en-GB" sz="1800" dirty="0"/>
            <a:t>If a primary school chooses to teach sex education and a parent wishes to withdraw their child, the head teacher must comply with their wish. </a:t>
          </a:r>
          <a:endParaRPr lang="en-US" sz="1800" dirty="0"/>
        </a:p>
      </dgm:t>
    </dgm:pt>
    <dgm:pt modelId="{1E9885AC-D386-423A-B1CD-619B57A9CEC4}" type="parTrans" cxnId="{E108C6B6-3576-4A64-9F50-35FF9779E8A1}">
      <dgm:prSet/>
      <dgm:spPr/>
      <dgm:t>
        <a:bodyPr/>
        <a:lstStyle/>
        <a:p>
          <a:endParaRPr lang="en-US"/>
        </a:p>
      </dgm:t>
    </dgm:pt>
    <dgm:pt modelId="{7A17CA39-D624-42D7-841A-95D48A737352}" type="sibTrans" cxnId="{E108C6B6-3576-4A64-9F50-35FF9779E8A1}">
      <dgm:prSet/>
      <dgm:spPr/>
      <dgm:t>
        <a:bodyPr/>
        <a:lstStyle/>
        <a:p>
          <a:endParaRPr lang="en-US"/>
        </a:p>
      </dgm:t>
    </dgm:pt>
    <dgm:pt modelId="{1AEFA0C1-84E7-4660-B455-FA96EB99ACC9}">
      <dgm:prSet custT="1"/>
      <dgm:spPr/>
      <dgm:t>
        <a:bodyPr/>
        <a:lstStyle/>
        <a:p>
          <a:r>
            <a:rPr lang="en-GB" sz="1800" dirty="0"/>
            <a:t>A parents’ request to withdraw their child from sex education can be granted until three terms before the pupil turns 16. At that point, if the child wishes to take part in sex education lessons, the head teacher should ensure they receive it in one of those terms</a:t>
          </a:r>
          <a:endParaRPr lang="en-US" sz="1800" dirty="0"/>
        </a:p>
      </dgm:t>
    </dgm:pt>
    <dgm:pt modelId="{E3E9BB77-4C5B-4523-824D-26DE838E211B}" type="parTrans" cxnId="{FC70AB26-B852-4FF3-A90E-3D9CEE15E8C6}">
      <dgm:prSet/>
      <dgm:spPr/>
      <dgm:t>
        <a:bodyPr/>
        <a:lstStyle/>
        <a:p>
          <a:endParaRPr lang="en-US"/>
        </a:p>
      </dgm:t>
    </dgm:pt>
    <dgm:pt modelId="{9FB1D7CF-374D-400C-9AFE-F766B941EC7C}" type="sibTrans" cxnId="{FC70AB26-B852-4FF3-A90E-3D9CEE15E8C6}">
      <dgm:prSet/>
      <dgm:spPr/>
      <dgm:t>
        <a:bodyPr/>
        <a:lstStyle/>
        <a:p>
          <a:endParaRPr lang="en-US"/>
        </a:p>
      </dgm:t>
    </dgm:pt>
    <dgm:pt modelId="{14130517-FCD5-4233-BDB3-78290E86A5C2}">
      <dgm:prSet custT="1"/>
      <dgm:spPr/>
      <dgm:t>
        <a:bodyPr/>
        <a:lstStyle/>
        <a:p>
          <a:r>
            <a:rPr lang="en-GB" sz="1800" dirty="0"/>
            <a:t>All HE providers should discharge their responsibilities fully and have robust policies and procedures in place to address harassment</a:t>
          </a:r>
          <a:endParaRPr lang="en-US" sz="1800" dirty="0"/>
        </a:p>
      </dgm:t>
    </dgm:pt>
    <dgm:pt modelId="{6BA07964-B4C7-4F0C-BE4D-012D756DC0DD}" type="parTrans" cxnId="{94BAF617-5652-42C0-9D20-B769A11DA5AF}">
      <dgm:prSet/>
      <dgm:spPr/>
      <dgm:t>
        <a:bodyPr/>
        <a:lstStyle/>
        <a:p>
          <a:endParaRPr lang="en-US"/>
        </a:p>
      </dgm:t>
    </dgm:pt>
    <dgm:pt modelId="{7DDAAAFB-EB14-4902-A0CF-DD125B57BB2F}" type="sibTrans" cxnId="{94BAF617-5652-42C0-9D20-B769A11DA5AF}">
      <dgm:prSet/>
      <dgm:spPr/>
      <dgm:t>
        <a:bodyPr/>
        <a:lstStyle/>
        <a:p>
          <a:endParaRPr lang="en-US"/>
        </a:p>
      </dgm:t>
    </dgm:pt>
    <dgm:pt modelId="{57D556A3-07F4-4D11-95A6-0FBA3F839F91}" type="pres">
      <dgm:prSet presAssocID="{1E60FE19-9114-4B4C-BC27-EFE3D2257307}" presName="linear" presStyleCnt="0">
        <dgm:presLayoutVars>
          <dgm:animLvl val="lvl"/>
          <dgm:resizeHandles val="exact"/>
        </dgm:presLayoutVars>
      </dgm:prSet>
      <dgm:spPr/>
    </dgm:pt>
    <dgm:pt modelId="{1DC7610E-3E13-4125-BB7E-854D5658F1E1}" type="pres">
      <dgm:prSet presAssocID="{E3921EA2-8BB6-4AD2-9B54-A4BF8E337AE1}" presName="parentText" presStyleLbl="node1" presStyleIdx="0" presStyleCnt="5" custScaleY="73848" custLinFactY="-33340" custLinFactNeighborX="-1034" custLinFactNeighborY="-100000">
        <dgm:presLayoutVars>
          <dgm:chMax val="0"/>
          <dgm:bulletEnabled val="1"/>
        </dgm:presLayoutVars>
      </dgm:prSet>
      <dgm:spPr/>
    </dgm:pt>
    <dgm:pt modelId="{0E679D1B-59A3-43A4-8E18-A8FAA32DC31C}" type="pres">
      <dgm:prSet presAssocID="{04075C88-8938-4F2E-BBC2-058826043840}" presName="spacer" presStyleCnt="0"/>
      <dgm:spPr/>
    </dgm:pt>
    <dgm:pt modelId="{B9C1938E-1E70-4126-8FAF-1948F845C02A}" type="pres">
      <dgm:prSet presAssocID="{72B124A3-9E22-4C58-B652-E0CBC3979288}" presName="parentText" presStyleLbl="node1" presStyleIdx="1" presStyleCnt="5">
        <dgm:presLayoutVars>
          <dgm:chMax val="0"/>
          <dgm:bulletEnabled val="1"/>
        </dgm:presLayoutVars>
      </dgm:prSet>
      <dgm:spPr/>
    </dgm:pt>
    <dgm:pt modelId="{773CF9CF-69E6-4FA9-AC4E-49DCC8212FAD}" type="pres">
      <dgm:prSet presAssocID="{869CB2EA-7C10-42AE-A086-90581753C2B8}" presName="spacer" presStyleCnt="0"/>
      <dgm:spPr/>
    </dgm:pt>
    <dgm:pt modelId="{2075DF49-81F1-4F26-A17A-519683538589}" type="pres">
      <dgm:prSet presAssocID="{B357C47B-5E87-4A71-8EE2-CE299355D4D7}" presName="parentText" presStyleLbl="node1" presStyleIdx="2" presStyleCnt="5" custScaleY="81203">
        <dgm:presLayoutVars>
          <dgm:chMax val="0"/>
          <dgm:bulletEnabled val="1"/>
        </dgm:presLayoutVars>
      </dgm:prSet>
      <dgm:spPr/>
    </dgm:pt>
    <dgm:pt modelId="{2157D850-8408-439B-A1F4-8E38EC7071E5}" type="pres">
      <dgm:prSet presAssocID="{7A17CA39-D624-42D7-841A-95D48A737352}" presName="spacer" presStyleCnt="0"/>
      <dgm:spPr/>
    </dgm:pt>
    <dgm:pt modelId="{9497D9A3-4C4B-448F-B4F2-7E1C29918B24}" type="pres">
      <dgm:prSet presAssocID="{1AEFA0C1-84E7-4660-B455-FA96EB99ACC9}" presName="parentText" presStyleLbl="node1" presStyleIdx="3" presStyleCnt="5" custScaleY="101352">
        <dgm:presLayoutVars>
          <dgm:chMax val="0"/>
          <dgm:bulletEnabled val="1"/>
        </dgm:presLayoutVars>
      </dgm:prSet>
      <dgm:spPr/>
    </dgm:pt>
    <dgm:pt modelId="{61C044F6-545E-4379-9F0E-DB9D9A54D349}" type="pres">
      <dgm:prSet presAssocID="{9FB1D7CF-374D-400C-9AFE-F766B941EC7C}" presName="spacer" presStyleCnt="0"/>
      <dgm:spPr/>
    </dgm:pt>
    <dgm:pt modelId="{95953775-D39F-4A48-903D-03898EA78D91}" type="pres">
      <dgm:prSet presAssocID="{14130517-FCD5-4233-BDB3-78290E86A5C2}" presName="parentText" presStyleLbl="node1" presStyleIdx="4" presStyleCnt="5" custScaleY="65614" custLinFactY="24571" custLinFactNeighborX="0" custLinFactNeighborY="100000">
        <dgm:presLayoutVars>
          <dgm:chMax val="0"/>
          <dgm:bulletEnabled val="1"/>
        </dgm:presLayoutVars>
      </dgm:prSet>
      <dgm:spPr/>
    </dgm:pt>
  </dgm:ptLst>
  <dgm:cxnLst>
    <dgm:cxn modelId="{63191215-A781-4347-B168-722F60309340}" type="presOf" srcId="{B357C47B-5E87-4A71-8EE2-CE299355D4D7}" destId="{2075DF49-81F1-4F26-A17A-519683538589}" srcOrd="0" destOrd="0" presId="urn:microsoft.com/office/officeart/2005/8/layout/vList2"/>
    <dgm:cxn modelId="{94BAF617-5652-42C0-9D20-B769A11DA5AF}" srcId="{1E60FE19-9114-4B4C-BC27-EFE3D2257307}" destId="{14130517-FCD5-4233-BDB3-78290E86A5C2}" srcOrd="4" destOrd="0" parTransId="{6BA07964-B4C7-4F0C-BE4D-012D756DC0DD}" sibTransId="{7DDAAAFB-EB14-4902-A0CF-DD125B57BB2F}"/>
    <dgm:cxn modelId="{FC70AB26-B852-4FF3-A90E-3D9CEE15E8C6}" srcId="{1E60FE19-9114-4B4C-BC27-EFE3D2257307}" destId="{1AEFA0C1-84E7-4660-B455-FA96EB99ACC9}" srcOrd="3" destOrd="0" parTransId="{E3E9BB77-4C5B-4523-824D-26DE838E211B}" sibTransId="{9FB1D7CF-374D-400C-9AFE-F766B941EC7C}"/>
    <dgm:cxn modelId="{C2796736-F88B-4C98-BA39-CB1E1B2FE1B6}" srcId="{1E60FE19-9114-4B4C-BC27-EFE3D2257307}" destId="{E3921EA2-8BB6-4AD2-9B54-A4BF8E337AE1}" srcOrd="0" destOrd="0" parTransId="{16F4D431-99FD-4CA9-B664-E39151890A06}" sibTransId="{04075C88-8938-4F2E-BBC2-058826043840}"/>
    <dgm:cxn modelId="{1EDA0E66-5B05-419F-9287-0DAB6B1D45FF}" type="presOf" srcId="{72B124A3-9E22-4C58-B652-E0CBC3979288}" destId="{B9C1938E-1E70-4126-8FAF-1948F845C02A}" srcOrd="0" destOrd="0" presId="urn:microsoft.com/office/officeart/2005/8/layout/vList2"/>
    <dgm:cxn modelId="{BCB4CA49-F2E8-4EE5-A300-C4CC0886C10F}" type="presOf" srcId="{E3921EA2-8BB6-4AD2-9B54-A4BF8E337AE1}" destId="{1DC7610E-3E13-4125-BB7E-854D5658F1E1}" srcOrd="0" destOrd="0" presId="urn:microsoft.com/office/officeart/2005/8/layout/vList2"/>
    <dgm:cxn modelId="{6593C7AE-A27A-493B-9C43-FBEC85D0359E}" type="presOf" srcId="{1AEFA0C1-84E7-4660-B455-FA96EB99ACC9}" destId="{9497D9A3-4C4B-448F-B4F2-7E1C29918B24}" srcOrd="0" destOrd="0" presId="urn:microsoft.com/office/officeart/2005/8/layout/vList2"/>
    <dgm:cxn modelId="{E108C6B6-3576-4A64-9F50-35FF9779E8A1}" srcId="{1E60FE19-9114-4B4C-BC27-EFE3D2257307}" destId="{B357C47B-5E87-4A71-8EE2-CE299355D4D7}" srcOrd="2" destOrd="0" parTransId="{1E9885AC-D386-423A-B1CD-619B57A9CEC4}" sibTransId="{7A17CA39-D624-42D7-841A-95D48A737352}"/>
    <dgm:cxn modelId="{F8D196C6-510B-4EAF-B8CF-E7EB1FC64D5B}" type="presOf" srcId="{14130517-FCD5-4233-BDB3-78290E86A5C2}" destId="{95953775-D39F-4A48-903D-03898EA78D91}" srcOrd="0" destOrd="0" presId="urn:microsoft.com/office/officeart/2005/8/layout/vList2"/>
    <dgm:cxn modelId="{7562F1D5-BE5E-491E-98B5-EEB53F6D1F13}" srcId="{1E60FE19-9114-4B4C-BC27-EFE3D2257307}" destId="{72B124A3-9E22-4C58-B652-E0CBC3979288}" srcOrd="1" destOrd="0" parTransId="{4631F85C-7830-4CE8-8CB4-CFC5506BA4BA}" sibTransId="{869CB2EA-7C10-42AE-A086-90581753C2B8}"/>
    <dgm:cxn modelId="{F1160CE4-74A8-4B4B-85A6-E8DA27FA1AFC}" type="presOf" srcId="{1E60FE19-9114-4B4C-BC27-EFE3D2257307}" destId="{57D556A3-07F4-4D11-95A6-0FBA3F839F91}" srcOrd="0" destOrd="0" presId="urn:microsoft.com/office/officeart/2005/8/layout/vList2"/>
    <dgm:cxn modelId="{223B12DA-E4F2-4936-9785-2E7E169719BC}" type="presParOf" srcId="{57D556A3-07F4-4D11-95A6-0FBA3F839F91}" destId="{1DC7610E-3E13-4125-BB7E-854D5658F1E1}" srcOrd="0" destOrd="0" presId="urn:microsoft.com/office/officeart/2005/8/layout/vList2"/>
    <dgm:cxn modelId="{D3A75D1D-3F6D-4477-BFD3-B87198A766FA}" type="presParOf" srcId="{57D556A3-07F4-4D11-95A6-0FBA3F839F91}" destId="{0E679D1B-59A3-43A4-8E18-A8FAA32DC31C}" srcOrd="1" destOrd="0" presId="urn:microsoft.com/office/officeart/2005/8/layout/vList2"/>
    <dgm:cxn modelId="{290E085B-B357-4E2B-A1FC-48587E4EF3B6}" type="presParOf" srcId="{57D556A3-07F4-4D11-95A6-0FBA3F839F91}" destId="{B9C1938E-1E70-4126-8FAF-1948F845C02A}" srcOrd="2" destOrd="0" presId="urn:microsoft.com/office/officeart/2005/8/layout/vList2"/>
    <dgm:cxn modelId="{BC5D6067-54B4-4F09-A8E0-3A72EF8A88FB}" type="presParOf" srcId="{57D556A3-07F4-4D11-95A6-0FBA3F839F91}" destId="{773CF9CF-69E6-4FA9-AC4E-49DCC8212FAD}" srcOrd="3" destOrd="0" presId="urn:microsoft.com/office/officeart/2005/8/layout/vList2"/>
    <dgm:cxn modelId="{EAB21DFF-8F58-48E7-89E9-4B91073CF590}" type="presParOf" srcId="{57D556A3-07F4-4D11-95A6-0FBA3F839F91}" destId="{2075DF49-81F1-4F26-A17A-519683538589}" srcOrd="4" destOrd="0" presId="urn:microsoft.com/office/officeart/2005/8/layout/vList2"/>
    <dgm:cxn modelId="{88E29878-F9DD-4717-B0A1-C41FB5CF1F1D}" type="presParOf" srcId="{57D556A3-07F4-4D11-95A6-0FBA3F839F91}" destId="{2157D850-8408-439B-A1F4-8E38EC7071E5}" srcOrd="5" destOrd="0" presId="urn:microsoft.com/office/officeart/2005/8/layout/vList2"/>
    <dgm:cxn modelId="{E6E9B4B7-20A7-4C86-BE87-B063683AB70D}" type="presParOf" srcId="{57D556A3-07F4-4D11-95A6-0FBA3F839F91}" destId="{9497D9A3-4C4B-448F-B4F2-7E1C29918B24}" srcOrd="6" destOrd="0" presId="urn:microsoft.com/office/officeart/2005/8/layout/vList2"/>
    <dgm:cxn modelId="{FBFEE2A9-3B3C-4C56-BE0F-8EBD39E4D516}" type="presParOf" srcId="{57D556A3-07F4-4D11-95A6-0FBA3F839F91}" destId="{61C044F6-545E-4379-9F0E-DB9D9A54D349}" srcOrd="7" destOrd="0" presId="urn:microsoft.com/office/officeart/2005/8/layout/vList2"/>
    <dgm:cxn modelId="{60B98426-1DB1-4CE6-AF2E-295FE78F98CC}" type="presParOf" srcId="{57D556A3-07F4-4D11-95A6-0FBA3F839F91}" destId="{95953775-D39F-4A48-903D-03898EA78D9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630202-9415-4973-95D5-0AB1081D98F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396895B-113B-4408-8B85-64C0059416B8}">
      <dgm:prSet custT="1"/>
      <dgm:spPr/>
      <dgm:t>
        <a:bodyPr/>
        <a:lstStyle/>
        <a:p>
          <a:r>
            <a:rPr lang="en-GB" sz="1800" dirty="0"/>
            <a:t>Social workers must employ professional curiosity to recognise patterns of behaviour over time</a:t>
          </a:r>
          <a:endParaRPr lang="en-US" sz="1800" dirty="0"/>
        </a:p>
      </dgm:t>
    </dgm:pt>
    <dgm:pt modelId="{F68C0B8D-316B-4784-B437-BBEF9817E4FA}" type="parTrans" cxnId="{47B2C348-0A44-4C0A-AA4C-971820E566C4}">
      <dgm:prSet/>
      <dgm:spPr/>
      <dgm:t>
        <a:bodyPr/>
        <a:lstStyle/>
        <a:p>
          <a:endParaRPr lang="en-US"/>
        </a:p>
      </dgm:t>
    </dgm:pt>
    <dgm:pt modelId="{30C71F10-EA9C-4C32-8DBF-AAC3B0FD2890}" type="sibTrans" cxnId="{47B2C348-0A44-4C0A-AA4C-971820E566C4}">
      <dgm:prSet/>
      <dgm:spPr/>
      <dgm:t>
        <a:bodyPr/>
        <a:lstStyle/>
        <a:p>
          <a:endParaRPr lang="en-US"/>
        </a:p>
      </dgm:t>
    </dgm:pt>
    <dgm:pt modelId="{B5B43748-8327-4E16-9198-F18C454C9F41}">
      <dgm:prSet/>
      <dgm:spPr/>
      <dgm:t>
        <a:bodyPr/>
        <a:lstStyle/>
        <a:p>
          <a:r>
            <a:rPr lang="en-GB" dirty="0"/>
            <a:t>Understand the stigma and fear that victims may have when disclosing domestic abuse, including the fear of having their children removed, should they disclose abuse. </a:t>
          </a:r>
          <a:endParaRPr lang="en-US" dirty="0"/>
        </a:p>
      </dgm:t>
    </dgm:pt>
    <dgm:pt modelId="{80C9BC47-C74D-4BC9-B6D8-1CB1170F0608}" type="parTrans" cxnId="{02F07419-C4D5-4D6B-82D2-D3F3623CA9C5}">
      <dgm:prSet/>
      <dgm:spPr/>
      <dgm:t>
        <a:bodyPr/>
        <a:lstStyle/>
        <a:p>
          <a:endParaRPr lang="en-US"/>
        </a:p>
      </dgm:t>
    </dgm:pt>
    <dgm:pt modelId="{6CBB63A7-6015-4C2F-801B-9C20331DEED0}" type="sibTrans" cxnId="{02F07419-C4D5-4D6B-82D2-D3F3623CA9C5}">
      <dgm:prSet/>
      <dgm:spPr/>
      <dgm:t>
        <a:bodyPr/>
        <a:lstStyle/>
        <a:p>
          <a:endParaRPr lang="en-US"/>
        </a:p>
      </dgm:t>
    </dgm:pt>
    <dgm:pt modelId="{B555C302-121B-48EC-A135-9AC42D290717}">
      <dgm:prSet/>
      <dgm:spPr/>
      <dgm:t>
        <a:bodyPr/>
        <a:lstStyle/>
        <a:p>
          <a:r>
            <a:rPr lang="en-GB" dirty="0"/>
            <a:t>Be alive to the ways in which perpetrators might manipulate professionals  and attempts to use the relationship between the non-abusive parent and child as a tool of coercive control</a:t>
          </a:r>
          <a:endParaRPr lang="en-US" dirty="0"/>
        </a:p>
      </dgm:t>
    </dgm:pt>
    <dgm:pt modelId="{74923821-800A-45BF-913B-DE40A6F47237}" type="parTrans" cxnId="{0E44F939-FE79-428E-8772-2B1C75D68EE7}">
      <dgm:prSet/>
      <dgm:spPr/>
      <dgm:t>
        <a:bodyPr/>
        <a:lstStyle/>
        <a:p>
          <a:endParaRPr lang="en-US"/>
        </a:p>
      </dgm:t>
    </dgm:pt>
    <dgm:pt modelId="{1602E010-C857-40C8-9742-85A15C79F474}" type="sibTrans" cxnId="{0E44F939-FE79-428E-8772-2B1C75D68EE7}">
      <dgm:prSet/>
      <dgm:spPr/>
      <dgm:t>
        <a:bodyPr/>
        <a:lstStyle/>
        <a:p>
          <a:endParaRPr lang="en-US"/>
        </a:p>
      </dgm:t>
    </dgm:pt>
    <dgm:pt modelId="{969D6EAB-37CF-4001-8A8D-EF2FDF488D40}">
      <dgm:prSet/>
      <dgm:spPr/>
      <dgm:t>
        <a:bodyPr/>
        <a:lstStyle/>
        <a:p>
          <a:r>
            <a:rPr lang="en-GB" dirty="0"/>
            <a:t>Understand that a full disclosure – from an adult or child victim – can take time and trust. Do not focus wholly on disclosure and recognise that its absence does not necessarily mean that abuse is not occurring.</a:t>
          </a:r>
          <a:endParaRPr lang="en-US" dirty="0"/>
        </a:p>
      </dgm:t>
    </dgm:pt>
    <dgm:pt modelId="{0C1C8347-3D0F-4FE4-B020-8330781E4FEA}" type="parTrans" cxnId="{A5982EFC-BB03-4AD2-82DF-F58B14A52BC3}">
      <dgm:prSet/>
      <dgm:spPr/>
      <dgm:t>
        <a:bodyPr/>
        <a:lstStyle/>
        <a:p>
          <a:endParaRPr lang="en-US"/>
        </a:p>
      </dgm:t>
    </dgm:pt>
    <dgm:pt modelId="{94C82710-DE25-4C02-9EA0-4C53D635EE51}" type="sibTrans" cxnId="{A5982EFC-BB03-4AD2-82DF-F58B14A52BC3}">
      <dgm:prSet/>
      <dgm:spPr/>
      <dgm:t>
        <a:bodyPr/>
        <a:lstStyle/>
        <a:p>
          <a:endParaRPr lang="en-US"/>
        </a:p>
      </dgm:t>
    </dgm:pt>
    <dgm:pt modelId="{EC5E30CD-3583-4563-B0B0-15C76EAC8ECF}">
      <dgm:prSet/>
      <dgm:spPr/>
      <dgm:t>
        <a:bodyPr/>
        <a:lstStyle/>
        <a:p>
          <a:r>
            <a:rPr lang="en-GB"/>
            <a:t>Efforts should be made to provide support for children to maintain and sustain relationships with the non-abusive parent,</a:t>
          </a:r>
          <a:endParaRPr lang="en-US"/>
        </a:p>
      </dgm:t>
    </dgm:pt>
    <dgm:pt modelId="{BEC36FD5-913B-45BD-8F99-B97174C5EB46}" type="parTrans" cxnId="{F5C1FF3D-854F-4537-B910-BA611E5079A1}">
      <dgm:prSet/>
      <dgm:spPr/>
      <dgm:t>
        <a:bodyPr/>
        <a:lstStyle/>
        <a:p>
          <a:endParaRPr lang="en-US"/>
        </a:p>
      </dgm:t>
    </dgm:pt>
    <dgm:pt modelId="{EB57EE2D-D4BB-439D-8D6E-387128060ECE}" type="sibTrans" cxnId="{F5C1FF3D-854F-4537-B910-BA611E5079A1}">
      <dgm:prSet/>
      <dgm:spPr/>
      <dgm:t>
        <a:bodyPr/>
        <a:lstStyle/>
        <a:p>
          <a:endParaRPr lang="en-US"/>
        </a:p>
      </dgm:t>
    </dgm:pt>
    <dgm:pt modelId="{8F6AFED6-F99E-4283-B831-6FBE63E73274}">
      <dgm:prSet/>
      <dgm:spPr/>
      <dgm:t>
        <a:bodyPr/>
        <a:lstStyle/>
        <a:p>
          <a:r>
            <a:rPr lang="en-GB" dirty="0"/>
            <a:t>Be aware that failure to attend school or social care meetings could be due to fear of meeting an abusive partner or ex-partner.</a:t>
          </a:r>
          <a:endParaRPr lang="en-US" dirty="0"/>
        </a:p>
      </dgm:t>
    </dgm:pt>
    <dgm:pt modelId="{3F97E541-77C1-43DA-9686-FDBFF11E9BBC}" type="parTrans" cxnId="{2229821E-0019-4701-950A-2CC9E4AFDCED}">
      <dgm:prSet/>
      <dgm:spPr/>
      <dgm:t>
        <a:bodyPr/>
        <a:lstStyle/>
        <a:p>
          <a:endParaRPr lang="en-US"/>
        </a:p>
      </dgm:t>
    </dgm:pt>
    <dgm:pt modelId="{591CF854-CA9A-4413-8E98-0215C4BD8D53}" type="sibTrans" cxnId="{2229821E-0019-4701-950A-2CC9E4AFDCED}">
      <dgm:prSet/>
      <dgm:spPr/>
      <dgm:t>
        <a:bodyPr/>
        <a:lstStyle/>
        <a:p>
          <a:endParaRPr lang="en-US"/>
        </a:p>
      </dgm:t>
    </dgm:pt>
    <dgm:pt modelId="{988339DE-E7BA-420E-ABCC-4C2350EE717D}" type="pres">
      <dgm:prSet presAssocID="{EB630202-9415-4973-95D5-0AB1081D98FF}" presName="linear" presStyleCnt="0">
        <dgm:presLayoutVars>
          <dgm:animLvl val="lvl"/>
          <dgm:resizeHandles val="exact"/>
        </dgm:presLayoutVars>
      </dgm:prSet>
      <dgm:spPr/>
    </dgm:pt>
    <dgm:pt modelId="{D2D5A7BF-4FB5-48B7-90F6-ED83A8603E6E}" type="pres">
      <dgm:prSet presAssocID="{E396895B-113B-4408-8B85-64C0059416B8}" presName="parentText" presStyleLbl="node1" presStyleIdx="0" presStyleCnt="6">
        <dgm:presLayoutVars>
          <dgm:chMax val="0"/>
          <dgm:bulletEnabled val="1"/>
        </dgm:presLayoutVars>
      </dgm:prSet>
      <dgm:spPr/>
    </dgm:pt>
    <dgm:pt modelId="{4F6C1E57-A8B0-404E-869B-33FD753D4D4D}" type="pres">
      <dgm:prSet presAssocID="{30C71F10-EA9C-4C32-8DBF-AAC3B0FD2890}" presName="spacer" presStyleCnt="0"/>
      <dgm:spPr/>
    </dgm:pt>
    <dgm:pt modelId="{E0875D86-8899-4EE6-B7A9-70E1C8B5F3C3}" type="pres">
      <dgm:prSet presAssocID="{B5B43748-8327-4E16-9198-F18C454C9F41}" presName="parentText" presStyleLbl="node1" presStyleIdx="1" presStyleCnt="6">
        <dgm:presLayoutVars>
          <dgm:chMax val="0"/>
          <dgm:bulletEnabled val="1"/>
        </dgm:presLayoutVars>
      </dgm:prSet>
      <dgm:spPr/>
    </dgm:pt>
    <dgm:pt modelId="{1AA4B5C4-62EC-4E96-9065-C6316B037123}" type="pres">
      <dgm:prSet presAssocID="{6CBB63A7-6015-4C2F-801B-9C20331DEED0}" presName="spacer" presStyleCnt="0"/>
      <dgm:spPr/>
    </dgm:pt>
    <dgm:pt modelId="{DED91E3F-875D-4BB1-9FCA-EF4AC79363DC}" type="pres">
      <dgm:prSet presAssocID="{B555C302-121B-48EC-A135-9AC42D290717}" presName="parentText" presStyleLbl="node1" presStyleIdx="2" presStyleCnt="6">
        <dgm:presLayoutVars>
          <dgm:chMax val="0"/>
          <dgm:bulletEnabled val="1"/>
        </dgm:presLayoutVars>
      </dgm:prSet>
      <dgm:spPr/>
    </dgm:pt>
    <dgm:pt modelId="{D56BCF32-FB6F-47D8-B1EC-DEED006914A3}" type="pres">
      <dgm:prSet presAssocID="{1602E010-C857-40C8-9742-85A15C79F474}" presName="spacer" presStyleCnt="0"/>
      <dgm:spPr/>
    </dgm:pt>
    <dgm:pt modelId="{CF1AC969-E3FB-47DD-B6C5-0DB6388620E1}" type="pres">
      <dgm:prSet presAssocID="{969D6EAB-37CF-4001-8A8D-EF2FDF488D40}" presName="parentText" presStyleLbl="node1" presStyleIdx="3" presStyleCnt="6">
        <dgm:presLayoutVars>
          <dgm:chMax val="0"/>
          <dgm:bulletEnabled val="1"/>
        </dgm:presLayoutVars>
      </dgm:prSet>
      <dgm:spPr/>
    </dgm:pt>
    <dgm:pt modelId="{D6BDF618-E490-4212-9A9D-49DF2D1CDACF}" type="pres">
      <dgm:prSet presAssocID="{94C82710-DE25-4C02-9EA0-4C53D635EE51}" presName="spacer" presStyleCnt="0"/>
      <dgm:spPr/>
    </dgm:pt>
    <dgm:pt modelId="{791864FC-5BBC-4787-AFCE-499D0A8C10D5}" type="pres">
      <dgm:prSet presAssocID="{EC5E30CD-3583-4563-B0B0-15C76EAC8ECF}" presName="parentText" presStyleLbl="node1" presStyleIdx="4" presStyleCnt="6">
        <dgm:presLayoutVars>
          <dgm:chMax val="0"/>
          <dgm:bulletEnabled val="1"/>
        </dgm:presLayoutVars>
      </dgm:prSet>
      <dgm:spPr/>
    </dgm:pt>
    <dgm:pt modelId="{08A4ED70-64E4-4545-92F5-168DBF41542B}" type="pres">
      <dgm:prSet presAssocID="{EB57EE2D-D4BB-439D-8D6E-387128060ECE}" presName="spacer" presStyleCnt="0"/>
      <dgm:spPr/>
    </dgm:pt>
    <dgm:pt modelId="{18E78F57-73B6-44F3-AADA-395DE70B756A}" type="pres">
      <dgm:prSet presAssocID="{8F6AFED6-F99E-4283-B831-6FBE63E73274}" presName="parentText" presStyleLbl="node1" presStyleIdx="5" presStyleCnt="6">
        <dgm:presLayoutVars>
          <dgm:chMax val="0"/>
          <dgm:bulletEnabled val="1"/>
        </dgm:presLayoutVars>
      </dgm:prSet>
      <dgm:spPr/>
    </dgm:pt>
  </dgm:ptLst>
  <dgm:cxnLst>
    <dgm:cxn modelId="{02F07419-C4D5-4D6B-82D2-D3F3623CA9C5}" srcId="{EB630202-9415-4973-95D5-0AB1081D98FF}" destId="{B5B43748-8327-4E16-9198-F18C454C9F41}" srcOrd="1" destOrd="0" parTransId="{80C9BC47-C74D-4BC9-B6D8-1CB1170F0608}" sibTransId="{6CBB63A7-6015-4C2F-801B-9C20331DEED0}"/>
    <dgm:cxn modelId="{2229821E-0019-4701-950A-2CC9E4AFDCED}" srcId="{EB630202-9415-4973-95D5-0AB1081D98FF}" destId="{8F6AFED6-F99E-4283-B831-6FBE63E73274}" srcOrd="5" destOrd="0" parTransId="{3F97E541-77C1-43DA-9686-FDBFF11E9BBC}" sibTransId="{591CF854-CA9A-4413-8E98-0215C4BD8D53}"/>
    <dgm:cxn modelId="{70DD9E29-F1B5-40CE-8202-2169A87DF21B}" type="presOf" srcId="{B5B43748-8327-4E16-9198-F18C454C9F41}" destId="{E0875D86-8899-4EE6-B7A9-70E1C8B5F3C3}" srcOrd="0" destOrd="0" presId="urn:microsoft.com/office/officeart/2005/8/layout/vList2"/>
    <dgm:cxn modelId="{0E44F939-FE79-428E-8772-2B1C75D68EE7}" srcId="{EB630202-9415-4973-95D5-0AB1081D98FF}" destId="{B555C302-121B-48EC-A135-9AC42D290717}" srcOrd="2" destOrd="0" parTransId="{74923821-800A-45BF-913B-DE40A6F47237}" sibTransId="{1602E010-C857-40C8-9742-85A15C79F474}"/>
    <dgm:cxn modelId="{F5C1FF3D-854F-4537-B910-BA611E5079A1}" srcId="{EB630202-9415-4973-95D5-0AB1081D98FF}" destId="{EC5E30CD-3583-4563-B0B0-15C76EAC8ECF}" srcOrd="4" destOrd="0" parTransId="{BEC36FD5-913B-45BD-8F99-B97174C5EB46}" sibTransId="{EB57EE2D-D4BB-439D-8D6E-387128060ECE}"/>
    <dgm:cxn modelId="{47B2C348-0A44-4C0A-AA4C-971820E566C4}" srcId="{EB630202-9415-4973-95D5-0AB1081D98FF}" destId="{E396895B-113B-4408-8B85-64C0059416B8}" srcOrd="0" destOrd="0" parTransId="{F68C0B8D-316B-4784-B437-BBEF9817E4FA}" sibTransId="{30C71F10-EA9C-4C32-8DBF-AAC3B0FD2890}"/>
    <dgm:cxn modelId="{E280D94A-EF2F-4301-9BDD-7FC991AB5FB4}" type="presOf" srcId="{E396895B-113B-4408-8B85-64C0059416B8}" destId="{D2D5A7BF-4FB5-48B7-90F6-ED83A8603E6E}" srcOrd="0" destOrd="0" presId="urn:microsoft.com/office/officeart/2005/8/layout/vList2"/>
    <dgm:cxn modelId="{0860068C-37D6-4FF0-A4B4-6413648602AF}" type="presOf" srcId="{EB630202-9415-4973-95D5-0AB1081D98FF}" destId="{988339DE-E7BA-420E-ABCC-4C2350EE717D}" srcOrd="0" destOrd="0" presId="urn:microsoft.com/office/officeart/2005/8/layout/vList2"/>
    <dgm:cxn modelId="{44183599-8FCD-418F-A88D-53C3BDE93447}" type="presOf" srcId="{8F6AFED6-F99E-4283-B831-6FBE63E73274}" destId="{18E78F57-73B6-44F3-AADA-395DE70B756A}" srcOrd="0" destOrd="0" presId="urn:microsoft.com/office/officeart/2005/8/layout/vList2"/>
    <dgm:cxn modelId="{149166A4-F5F0-43AC-B637-95B8CACFBA92}" type="presOf" srcId="{B555C302-121B-48EC-A135-9AC42D290717}" destId="{DED91E3F-875D-4BB1-9FCA-EF4AC79363DC}" srcOrd="0" destOrd="0" presId="urn:microsoft.com/office/officeart/2005/8/layout/vList2"/>
    <dgm:cxn modelId="{E41783AC-B809-4F3E-8475-AB2629754FA9}" type="presOf" srcId="{969D6EAB-37CF-4001-8A8D-EF2FDF488D40}" destId="{CF1AC969-E3FB-47DD-B6C5-0DB6388620E1}" srcOrd="0" destOrd="0" presId="urn:microsoft.com/office/officeart/2005/8/layout/vList2"/>
    <dgm:cxn modelId="{A5982EFC-BB03-4AD2-82DF-F58B14A52BC3}" srcId="{EB630202-9415-4973-95D5-0AB1081D98FF}" destId="{969D6EAB-37CF-4001-8A8D-EF2FDF488D40}" srcOrd="3" destOrd="0" parTransId="{0C1C8347-3D0F-4FE4-B020-8330781E4FEA}" sibTransId="{94C82710-DE25-4C02-9EA0-4C53D635EE51}"/>
    <dgm:cxn modelId="{795F8DFC-6F6B-4FAC-BFAD-5D617CD6768F}" type="presOf" srcId="{EC5E30CD-3583-4563-B0B0-15C76EAC8ECF}" destId="{791864FC-5BBC-4787-AFCE-499D0A8C10D5}" srcOrd="0" destOrd="0" presId="urn:microsoft.com/office/officeart/2005/8/layout/vList2"/>
    <dgm:cxn modelId="{C937B96C-CD31-4B84-BE5C-0FA6549B4F2A}" type="presParOf" srcId="{988339DE-E7BA-420E-ABCC-4C2350EE717D}" destId="{D2D5A7BF-4FB5-48B7-90F6-ED83A8603E6E}" srcOrd="0" destOrd="0" presId="urn:microsoft.com/office/officeart/2005/8/layout/vList2"/>
    <dgm:cxn modelId="{A07AE85A-8480-4AFC-8913-FB9C2900DF2D}" type="presParOf" srcId="{988339DE-E7BA-420E-ABCC-4C2350EE717D}" destId="{4F6C1E57-A8B0-404E-869B-33FD753D4D4D}" srcOrd="1" destOrd="0" presId="urn:microsoft.com/office/officeart/2005/8/layout/vList2"/>
    <dgm:cxn modelId="{C22862B9-5A5D-42A6-812C-668D957A978B}" type="presParOf" srcId="{988339DE-E7BA-420E-ABCC-4C2350EE717D}" destId="{E0875D86-8899-4EE6-B7A9-70E1C8B5F3C3}" srcOrd="2" destOrd="0" presId="urn:microsoft.com/office/officeart/2005/8/layout/vList2"/>
    <dgm:cxn modelId="{B9B20D7E-AEE6-4F4A-9210-39BFC3BB05E9}" type="presParOf" srcId="{988339DE-E7BA-420E-ABCC-4C2350EE717D}" destId="{1AA4B5C4-62EC-4E96-9065-C6316B037123}" srcOrd="3" destOrd="0" presId="urn:microsoft.com/office/officeart/2005/8/layout/vList2"/>
    <dgm:cxn modelId="{58A21946-8E0D-43D0-A519-5454D9B29D3A}" type="presParOf" srcId="{988339DE-E7BA-420E-ABCC-4C2350EE717D}" destId="{DED91E3F-875D-4BB1-9FCA-EF4AC79363DC}" srcOrd="4" destOrd="0" presId="urn:microsoft.com/office/officeart/2005/8/layout/vList2"/>
    <dgm:cxn modelId="{A3CBE7CC-E482-44E5-8D10-7BDA7F790D35}" type="presParOf" srcId="{988339DE-E7BA-420E-ABCC-4C2350EE717D}" destId="{D56BCF32-FB6F-47D8-B1EC-DEED006914A3}" srcOrd="5" destOrd="0" presId="urn:microsoft.com/office/officeart/2005/8/layout/vList2"/>
    <dgm:cxn modelId="{2DCE9BD1-866E-46D1-AAEA-C0921326E6A8}" type="presParOf" srcId="{988339DE-E7BA-420E-ABCC-4C2350EE717D}" destId="{CF1AC969-E3FB-47DD-B6C5-0DB6388620E1}" srcOrd="6" destOrd="0" presId="urn:microsoft.com/office/officeart/2005/8/layout/vList2"/>
    <dgm:cxn modelId="{F4AD2817-6F16-4F5E-B3DC-954D41042ACA}" type="presParOf" srcId="{988339DE-E7BA-420E-ABCC-4C2350EE717D}" destId="{D6BDF618-E490-4212-9A9D-49DF2D1CDACF}" srcOrd="7" destOrd="0" presId="urn:microsoft.com/office/officeart/2005/8/layout/vList2"/>
    <dgm:cxn modelId="{99A94939-C7AC-4C72-9599-647F00FFE721}" type="presParOf" srcId="{988339DE-E7BA-420E-ABCC-4C2350EE717D}" destId="{791864FC-5BBC-4787-AFCE-499D0A8C10D5}" srcOrd="8" destOrd="0" presId="urn:microsoft.com/office/officeart/2005/8/layout/vList2"/>
    <dgm:cxn modelId="{EEFCB5DA-F1BB-4E32-8386-5154EA1D68EC}" type="presParOf" srcId="{988339DE-E7BA-420E-ABCC-4C2350EE717D}" destId="{08A4ED70-64E4-4545-92F5-168DBF41542B}" srcOrd="9" destOrd="0" presId="urn:microsoft.com/office/officeart/2005/8/layout/vList2"/>
    <dgm:cxn modelId="{6C992E88-48FC-4616-B7A3-25D99DC20959}" type="presParOf" srcId="{988339DE-E7BA-420E-ABCC-4C2350EE717D}" destId="{18E78F57-73B6-44F3-AADA-395DE70B756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88F933-619A-4436-B10E-6AD357700B0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D29B0BE-69E1-4C56-BBEF-98B65827D703}">
      <dgm:prSet/>
      <dgm:spPr/>
      <dgm:t>
        <a:bodyPr/>
        <a:lstStyle/>
        <a:p>
          <a:r>
            <a:rPr lang="en-GB" dirty="0"/>
            <a:t>Individuals who have care and support needs may be particularly vulnerable to domestic abuse from intimate partners or family members, who may use the fact that they have caring responsibilities as a cover for their abuse.</a:t>
          </a:r>
          <a:endParaRPr lang="en-US" dirty="0"/>
        </a:p>
      </dgm:t>
    </dgm:pt>
    <dgm:pt modelId="{66EEC597-F602-4AA2-9ACB-B5B91806DEE5}" type="parTrans" cxnId="{BB4E44FB-07EB-451C-9980-62AA52AC8924}">
      <dgm:prSet/>
      <dgm:spPr/>
      <dgm:t>
        <a:bodyPr/>
        <a:lstStyle/>
        <a:p>
          <a:endParaRPr lang="en-US"/>
        </a:p>
      </dgm:t>
    </dgm:pt>
    <dgm:pt modelId="{F3A0A2F6-0E25-4BCE-879C-F633D2A6A445}" type="sibTrans" cxnId="{BB4E44FB-07EB-451C-9980-62AA52AC8924}">
      <dgm:prSet/>
      <dgm:spPr/>
      <dgm:t>
        <a:bodyPr/>
        <a:lstStyle/>
        <a:p>
          <a:endParaRPr lang="en-US"/>
        </a:p>
      </dgm:t>
    </dgm:pt>
    <dgm:pt modelId="{AD699DFC-50DF-4D99-B3B6-72F512775F7F}">
      <dgm:prSet/>
      <dgm:spPr/>
      <dgm:t>
        <a:bodyPr/>
        <a:lstStyle/>
        <a:p>
          <a:r>
            <a:rPr lang="en-GB" dirty="0"/>
            <a:t>Some indicators of economic abuse include a change in living conditions, inability to pay bills, unexplained shortage of money, the unexplained loss or misplacement of financial documents and sudden or unexpected changes in a will or other financial documents.</a:t>
          </a:r>
          <a:endParaRPr lang="en-US" dirty="0">
            <a:solidFill>
              <a:srgbClr val="FF0000"/>
            </a:solidFill>
          </a:endParaRPr>
        </a:p>
      </dgm:t>
    </dgm:pt>
    <dgm:pt modelId="{5CCB436B-4365-4DF6-B066-BE897154868E}" type="parTrans" cxnId="{7792FF3A-6277-4D4C-8FF8-A39D6B7FEA5D}">
      <dgm:prSet/>
      <dgm:spPr/>
      <dgm:t>
        <a:bodyPr/>
        <a:lstStyle/>
        <a:p>
          <a:endParaRPr lang="en-US"/>
        </a:p>
      </dgm:t>
    </dgm:pt>
    <dgm:pt modelId="{214624A7-3AA3-47A0-B889-A52E7229C896}" type="sibTrans" cxnId="{7792FF3A-6277-4D4C-8FF8-A39D6B7FEA5D}">
      <dgm:prSet/>
      <dgm:spPr/>
      <dgm:t>
        <a:bodyPr/>
        <a:lstStyle/>
        <a:p>
          <a:endParaRPr lang="en-US"/>
        </a:p>
      </dgm:t>
    </dgm:pt>
    <dgm:pt modelId="{BD42C62C-5D97-4C36-BC53-75A6F9B4A2A2}">
      <dgm:prSet/>
      <dgm:spPr/>
      <dgm:t>
        <a:bodyPr/>
        <a:lstStyle/>
        <a:p>
          <a:r>
            <a:rPr lang="en-GB"/>
            <a:t>All frontline staff in public services should be trained to make enquiries into domestic abuse to ensure they are Making Every Contact Count.</a:t>
          </a:r>
          <a:endParaRPr lang="en-US"/>
        </a:p>
      </dgm:t>
    </dgm:pt>
    <dgm:pt modelId="{906BD335-88EE-44B6-9299-E8B84F551999}" type="parTrans" cxnId="{90EE46A7-BBDE-4AE9-BC13-91E3AF1A2948}">
      <dgm:prSet/>
      <dgm:spPr/>
      <dgm:t>
        <a:bodyPr/>
        <a:lstStyle/>
        <a:p>
          <a:endParaRPr lang="en-US"/>
        </a:p>
      </dgm:t>
    </dgm:pt>
    <dgm:pt modelId="{87C4EB7C-020E-4A5B-AB62-0AF0B87690DC}" type="sibTrans" cxnId="{90EE46A7-BBDE-4AE9-BC13-91E3AF1A2948}">
      <dgm:prSet/>
      <dgm:spPr/>
      <dgm:t>
        <a:bodyPr/>
        <a:lstStyle/>
        <a:p>
          <a:endParaRPr lang="en-US"/>
        </a:p>
      </dgm:t>
    </dgm:pt>
    <dgm:pt modelId="{6D470F66-E074-4842-BFB1-1A99B33112EF}">
      <dgm:prSet/>
      <dgm:spPr/>
      <dgm:t>
        <a:bodyPr/>
        <a:lstStyle/>
        <a:p>
          <a:r>
            <a:rPr lang="en-GB" dirty="0"/>
            <a:t>Health and social care service managers and professionals should ensure staff ask service users about domestic abuse. This should be a routine part of good practice, even where there are no indicators of such abuse.</a:t>
          </a:r>
          <a:endParaRPr lang="en-US" dirty="0"/>
        </a:p>
      </dgm:t>
    </dgm:pt>
    <dgm:pt modelId="{C565CABD-4D52-4885-8AA3-551BAAF1639F}" type="parTrans" cxnId="{9D4B7F16-E28F-4D3B-9BF1-5C9977015226}">
      <dgm:prSet/>
      <dgm:spPr/>
      <dgm:t>
        <a:bodyPr/>
        <a:lstStyle/>
        <a:p>
          <a:endParaRPr lang="en-US"/>
        </a:p>
      </dgm:t>
    </dgm:pt>
    <dgm:pt modelId="{65223F74-1C56-4D83-80CD-D88E84232389}" type="sibTrans" cxnId="{9D4B7F16-E28F-4D3B-9BF1-5C9977015226}">
      <dgm:prSet/>
      <dgm:spPr/>
      <dgm:t>
        <a:bodyPr/>
        <a:lstStyle/>
        <a:p>
          <a:endParaRPr lang="en-US"/>
        </a:p>
      </dgm:t>
    </dgm:pt>
    <dgm:pt modelId="{4DCA3DFD-3247-4956-8DCA-166DCA745C79}">
      <dgm:prSet/>
      <dgm:spPr/>
      <dgm:t>
        <a:bodyPr/>
        <a:lstStyle/>
        <a:p>
          <a:r>
            <a:rPr lang="en-GB" dirty="0"/>
            <a:t>The Health and Care Act 2022 will increase integration between health and social care and embed more power and autonomy in the hands of local systems, to deliver seamless health and social care services.</a:t>
          </a:r>
          <a:endParaRPr lang="en-US" dirty="0"/>
        </a:p>
      </dgm:t>
    </dgm:pt>
    <dgm:pt modelId="{023FE45D-A9B7-4CF2-9D71-6EC824071E8F}" type="parTrans" cxnId="{DF636DA2-24D7-4987-91EE-EDDE90946CB8}">
      <dgm:prSet/>
      <dgm:spPr/>
      <dgm:t>
        <a:bodyPr/>
        <a:lstStyle/>
        <a:p>
          <a:endParaRPr lang="en-US"/>
        </a:p>
      </dgm:t>
    </dgm:pt>
    <dgm:pt modelId="{4E494506-6F39-420A-AB62-F65A90FF6E03}" type="sibTrans" cxnId="{DF636DA2-24D7-4987-91EE-EDDE90946CB8}">
      <dgm:prSet/>
      <dgm:spPr/>
      <dgm:t>
        <a:bodyPr/>
        <a:lstStyle/>
        <a:p>
          <a:endParaRPr lang="en-US"/>
        </a:p>
      </dgm:t>
    </dgm:pt>
    <dgm:pt modelId="{8DA9A137-E69C-4C16-B0EB-C34891AE09A3}" type="pres">
      <dgm:prSet presAssocID="{B388F933-619A-4436-B10E-6AD357700B0B}" presName="linear" presStyleCnt="0">
        <dgm:presLayoutVars>
          <dgm:animLvl val="lvl"/>
          <dgm:resizeHandles val="exact"/>
        </dgm:presLayoutVars>
      </dgm:prSet>
      <dgm:spPr/>
    </dgm:pt>
    <dgm:pt modelId="{4C03AA95-265E-484D-BD81-C7A777A41DF5}" type="pres">
      <dgm:prSet presAssocID="{7D29B0BE-69E1-4C56-BBEF-98B65827D703}" presName="parentText" presStyleLbl="node1" presStyleIdx="0" presStyleCnt="5">
        <dgm:presLayoutVars>
          <dgm:chMax val="0"/>
          <dgm:bulletEnabled val="1"/>
        </dgm:presLayoutVars>
      </dgm:prSet>
      <dgm:spPr/>
    </dgm:pt>
    <dgm:pt modelId="{6786AFAE-7010-4A03-A4BE-372749A57201}" type="pres">
      <dgm:prSet presAssocID="{F3A0A2F6-0E25-4BCE-879C-F633D2A6A445}" presName="spacer" presStyleCnt="0"/>
      <dgm:spPr/>
    </dgm:pt>
    <dgm:pt modelId="{FAA94957-A882-4DEE-82AD-EF629A002311}" type="pres">
      <dgm:prSet presAssocID="{AD699DFC-50DF-4D99-B3B6-72F512775F7F}" presName="parentText" presStyleLbl="node1" presStyleIdx="1" presStyleCnt="5">
        <dgm:presLayoutVars>
          <dgm:chMax val="0"/>
          <dgm:bulletEnabled val="1"/>
        </dgm:presLayoutVars>
      </dgm:prSet>
      <dgm:spPr/>
    </dgm:pt>
    <dgm:pt modelId="{A7FF87A7-0876-4C39-BD7A-0AA2743F6F70}" type="pres">
      <dgm:prSet presAssocID="{214624A7-3AA3-47A0-B889-A52E7229C896}" presName="spacer" presStyleCnt="0"/>
      <dgm:spPr/>
    </dgm:pt>
    <dgm:pt modelId="{0743EA95-55E7-4AC3-B27A-138F98BEEE10}" type="pres">
      <dgm:prSet presAssocID="{BD42C62C-5D97-4C36-BC53-75A6F9B4A2A2}" presName="parentText" presStyleLbl="node1" presStyleIdx="2" presStyleCnt="5">
        <dgm:presLayoutVars>
          <dgm:chMax val="0"/>
          <dgm:bulletEnabled val="1"/>
        </dgm:presLayoutVars>
      </dgm:prSet>
      <dgm:spPr/>
    </dgm:pt>
    <dgm:pt modelId="{119CF7A5-0059-4D50-B720-00D2347CE5C2}" type="pres">
      <dgm:prSet presAssocID="{87C4EB7C-020E-4A5B-AB62-0AF0B87690DC}" presName="spacer" presStyleCnt="0"/>
      <dgm:spPr/>
    </dgm:pt>
    <dgm:pt modelId="{A4F2BE83-9482-4D52-974C-D9D25A3C17A4}" type="pres">
      <dgm:prSet presAssocID="{6D470F66-E074-4842-BFB1-1A99B33112EF}" presName="parentText" presStyleLbl="node1" presStyleIdx="3" presStyleCnt="5">
        <dgm:presLayoutVars>
          <dgm:chMax val="0"/>
          <dgm:bulletEnabled val="1"/>
        </dgm:presLayoutVars>
      </dgm:prSet>
      <dgm:spPr/>
    </dgm:pt>
    <dgm:pt modelId="{A4635C8D-DC7F-4710-8FB1-55FF10DCDD96}" type="pres">
      <dgm:prSet presAssocID="{65223F74-1C56-4D83-80CD-D88E84232389}" presName="spacer" presStyleCnt="0"/>
      <dgm:spPr/>
    </dgm:pt>
    <dgm:pt modelId="{8BE79691-1FB7-414E-95EA-225DBFAC2B1D}" type="pres">
      <dgm:prSet presAssocID="{4DCA3DFD-3247-4956-8DCA-166DCA745C79}" presName="parentText" presStyleLbl="node1" presStyleIdx="4" presStyleCnt="5">
        <dgm:presLayoutVars>
          <dgm:chMax val="0"/>
          <dgm:bulletEnabled val="1"/>
        </dgm:presLayoutVars>
      </dgm:prSet>
      <dgm:spPr/>
    </dgm:pt>
  </dgm:ptLst>
  <dgm:cxnLst>
    <dgm:cxn modelId="{9D4B7F16-E28F-4D3B-9BF1-5C9977015226}" srcId="{B388F933-619A-4436-B10E-6AD357700B0B}" destId="{6D470F66-E074-4842-BFB1-1A99B33112EF}" srcOrd="3" destOrd="0" parTransId="{C565CABD-4D52-4885-8AA3-551BAAF1639F}" sibTransId="{65223F74-1C56-4D83-80CD-D88E84232389}"/>
    <dgm:cxn modelId="{EE4DAE32-D7C8-4932-A8FD-392D2610B1AF}" type="presOf" srcId="{7D29B0BE-69E1-4C56-BBEF-98B65827D703}" destId="{4C03AA95-265E-484D-BD81-C7A777A41DF5}" srcOrd="0" destOrd="0" presId="urn:microsoft.com/office/officeart/2005/8/layout/vList2"/>
    <dgm:cxn modelId="{7792FF3A-6277-4D4C-8FF8-A39D6B7FEA5D}" srcId="{B388F933-619A-4436-B10E-6AD357700B0B}" destId="{AD699DFC-50DF-4D99-B3B6-72F512775F7F}" srcOrd="1" destOrd="0" parTransId="{5CCB436B-4365-4DF6-B066-BE897154868E}" sibTransId="{214624A7-3AA3-47A0-B889-A52E7229C896}"/>
    <dgm:cxn modelId="{919F815E-95E4-4FFD-AE9B-5D42E9B507E6}" type="presOf" srcId="{6D470F66-E074-4842-BFB1-1A99B33112EF}" destId="{A4F2BE83-9482-4D52-974C-D9D25A3C17A4}" srcOrd="0" destOrd="0" presId="urn:microsoft.com/office/officeart/2005/8/layout/vList2"/>
    <dgm:cxn modelId="{DABEF879-C8F7-42F3-B06B-E1DE48F67695}" type="presOf" srcId="{BD42C62C-5D97-4C36-BC53-75A6F9B4A2A2}" destId="{0743EA95-55E7-4AC3-B27A-138F98BEEE10}" srcOrd="0" destOrd="0" presId="urn:microsoft.com/office/officeart/2005/8/layout/vList2"/>
    <dgm:cxn modelId="{F5D3087D-7331-4676-A672-2C44EDFFDD7A}" type="presOf" srcId="{4DCA3DFD-3247-4956-8DCA-166DCA745C79}" destId="{8BE79691-1FB7-414E-95EA-225DBFAC2B1D}" srcOrd="0" destOrd="0" presId="urn:microsoft.com/office/officeart/2005/8/layout/vList2"/>
    <dgm:cxn modelId="{84B4EF95-E303-4225-877E-202603A464DF}" type="presOf" srcId="{B388F933-619A-4436-B10E-6AD357700B0B}" destId="{8DA9A137-E69C-4C16-B0EB-C34891AE09A3}" srcOrd="0" destOrd="0" presId="urn:microsoft.com/office/officeart/2005/8/layout/vList2"/>
    <dgm:cxn modelId="{DF636DA2-24D7-4987-91EE-EDDE90946CB8}" srcId="{B388F933-619A-4436-B10E-6AD357700B0B}" destId="{4DCA3DFD-3247-4956-8DCA-166DCA745C79}" srcOrd="4" destOrd="0" parTransId="{023FE45D-A9B7-4CF2-9D71-6EC824071E8F}" sibTransId="{4E494506-6F39-420A-AB62-F65A90FF6E03}"/>
    <dgm:cxn modelId="{90EE46A7-BBDE-4AE9-BC13-91E3AF1A2948}" srcId="{B388F933-619A-4436-B10E-6AD357700B0B}" destId="{BD42C62C-5D97-4C36-BC53-75A6F9B4A2A2}" srcOrd="2" destOrd="0" parTransId="{906BD335-88EE-44B6-9299-E8B84F551999}" sibTransId="{87C4EB7C-020E-4A5B-AB62-0AF0B87690DC}"/>
    <dgm:cxn modelId="{C48D23F2-7C6E-4790-8E14-B777ADC57E69}" type="presOf" srcId="{AD699DFC-50DF-4D99-B3B6-72F512775F7F}" destId="{FAA94957-A882-4DEE-82AD-EF629A002311}" srcOrd="0" destOrd="0" presId="urn:microsoft.com/office/officeart/2005/8/layout/vList2"/>
    <dgm:cxn modelId="{BB4E44FB-07EB-451C-9980-62AA52AC8924}" srcId="{B388F933-619A-4436-B10E-6AD357700B0B}" destId="{7D29B0BE-69E1-4C56-BBEF-98B65827D703}" srcOrd="0" destOrd="0" parTransId="{66EEC597-F602-4AA2-9ACB-B5B91806DEE5}" sibTransId="{F3A0A2F6-0E25-4BCE-879C-F633D2A6A445}"/>
    <dgm:cxn modelId="{F7FE0F2A-58A5-4DF8-B24B-8CB73AE60262}" type="presParOf" srcId="{8DA9A137-E69C-4C16-B0EB-C34891AE09A3}" destId="{4C03AA95-265E-484D-BD81-C7A777A41DF5}" srcOrd="0" destOrd="0" presId="urn:microsoft.com/office/officeart/2005/8/layout/vList2"/>
    <dgm:cxn modelId="{01824790-D06E-46AA-BF76-F947E0274A7F}" type="presParOf" srcId="{8DA9A137-E69C-4C16-B0EB-C34891AE09A3}" destId="{6786AFAE-7010-4A03-A4BE-372749A57201}" srcOrd="1" destOrd="0" presId="urn:microsoft.com/office/officeart/2005/8/layout/vList2"/>
    <dgm:cxn modelId="{376BE42F-62ED-40F7-8407-37214EC27D76}" type="presParOf" srcId="{8DA9A137-E69C-4C16-B0EB-C34891AE09A3}" destId="{FAA94957-A882-4DEE-82AD-EF629A002311}" srcOrd="2" destOrd="0" presId="urn:microsoft.com/office/officeart/2005/8/layout/vList2"/>
    <dgm:cxn modelId="{64BEC0C6-A7F8-4F0A-9A63-0ED9963D7EC1}" type="presParOf" srcId="{8DA9A137-E69C-4C16-B0EB-C34891AE09A3}" destId="{A7FF87A7-0876-4C39-BD7A-0AA2743F6F70}" srcOrd="3" destOrd="0" presId="urn:microsoft.com/office/officeart/2005/8/layout/vList2"/>
    <dgm:cxn modelId="{BED91931-CBB1-4956-88C0-2F223024F089}" type="presParOf" srcId="{8DA9A137-E69C-4C16-B0EB-C34891AE09A3}" destId="{0743EA95-55E7-4AC3-B27A-138F98BEEE10}" srcOrd="4" destOrd="0" presId="urn:microsoft.com/office/officeart/2005/8/layout/vList2"/>
    <dgm:cxn modelId="{D9A3D7B7-8006-4274-A4E6-3A94EF2DE97F}" type="presParOf" srcId="{8DA9A137-E69C-4C16-B0EB-C34891AE09A3}" destId="{119CF7A5-0059-4D50-B720-00D2347CE5C2}" srcOrd="5" destOrd="0" presId="urn:microsoft.com/office/officeart/2005/8/layout/vList2"/>
    <dgm:cxn modelId="{88869592-000A-42F7-93B0-29CA94F19BC2}" type="presParOf" srcId="{8DA9A137-E69C-4C16-B0EB-C34891AE09A3}" destId="{A4F2BE83-9482-4D52-974C-D9D25A3C17A4}" srcOrd="6" destOrd="0" presId="urn:microsoft.com/office/officeart/2005/8/layout/vList2"/>
    <dgm:cxn modelId="{77F230B0-D9D1-4A4D-927C-CD64615F5A68}" type="presParOf" srcId="{8DA9A137-E69C-4C16-B0EB-C34891AE09A3}" destId="{A4635C8D-DC7F-4710-8FB1-55FF10DCDD96}" srcOrd="7" destOrd="0" presId="urn:microsoft.com/office/officeart/2005/8/layout/vList2"/>
    <dgm:cxn modelId="{1638D9D3-DCE8-4228-8E0E-A7EB29D9A143}" type="presParOf" srcId="{8DA9A137-E69C-4C16-B0EB-C34891AE09A3}" destId="{8BE79691-1FB7-414E-95EA-225DBFAC2B1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2E89B-6B18-45DD-BEDC-BDD21B73B44D}">
      <dsp:nvSpPr>
        <dsp:cNvPr id="0" name=""/>
        <dsp:cNvSpPr/>
      </dsp:nvSpPr>
      <dsp:spPr>
        <a:xfrm>
          <a:off x="0" y="9144"/>
          <a:ext cx="6263640" cy="1319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To provide clear information on what Domestic Abuse is and the behaviours that form domestic abuse</a:t>
          </a:r>
          <a:endParaRPr lang="en-US" sz="2400" kern="1200"/>
        </a:p>
      </dsp:txBody>
      <dsp:txXfrm>
        <a:off x="64425" y="73569"/>
        <a:ext cx="6134790" cy="1190909"/>
      </dsp:txXfrm>
    </dsp:sp>
    <dsp:sp modelId="{4457B5AB-BA70-4E98-B820-6681718DFBBB}">
      <dsp:nvSpPr>
        <dsp:cNvPr id="0" name=""/>
        <dsp:cNvSpPr/>
      </dsp:nvSpPr>
      <dsp:spPr>
        <a:xfrm>
          <a:off x="0" y="1398024"/>
          <a:ext cx="6263640" cy="131975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To explain the impact that DA has on child &amp; adult victims</a:t>
          </a:r>
          <a:endParaRPr lang="en-US" sz="2400" kern="1200"/>
        </a:p>
      </dsp:txBody>
      <dsp:txXfrm>
        <a:off x="64425" y="1462449"/>
        <a:ext cx="6134790" cy="1190909"/>
      </dsp:txXfrm>
    </dsp:sp>
    <dsp:sp modelId="{F1AB133C-7AC7-4848-9FC9-5227754AAA4B}">
      <dsp:nvSpPr>
        <dsp:cNvPr id="0" name=""/>
        <dsp:cNvSpPr/>
      </dsp:nvSpPr>
      <dsp:spPr>
        <a:xfrm>
          <a:off x="0" y="2786904"/>
          <a:ext cx="6263640" cy="131975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To provide guidance and support to frontline practitioners</a:t>
          </a:r>
          <a:endParaRPr lang="en-US" sz="2400" kern="1200"/>
        </a:p>
      </dsp:txBody>
      <dsp:txXfrm>
        <a:off x="64425" y="2851329"/>
        <a:ext cx="6134790" cy="1190909"/>
      </dsp:txXfrm>
    </dsp:sp>
    <dsp:sp modelId="{B7959393-FED7-4152-9012-9AAFE80CAD22}">
      <dsp:nvSpPr>
        <dsp:cNvPr id="0" name=""/>
        <dsp:cNvSpPr/>
      </dsp:nvSpPr>
      <dsp:spPr>
        <a:xfrm>
          <a:off x="0" y="4175784"/>
          <a:ext cx="6263640" cy="13197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Promoting best practice and muti-agency working</a:t>
          </a:r>
          <a:endParaRPr lang="en-US" sz="2400" kern="1200"/>
        </a:p>
      </dsp:txBody>
      <dsp:txXfrm>
        <a:off x="64425" y="4240209"/>
        <a:ext cx="6134790" cy="11909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2A2A5-FDB4-4F4E-A167-A4036669F598}">
      <dsp:nvSpPr>
        <dsp:cNvPr id="0" name=""/>
        <dsp:cNvSpPr/>
      </dsp:nvSpPr>
      <dsp:spPr>
        <a:xfrm>
          <a:off x="0" y="94725"/>
          <a:ext cx="6263640" cy="7272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ICB senior leadership  have statutory safeguarding responsibilities and are subject to  statutory requirement to contribute to needs assessment for safe accommodation.</a:t>
          </a:r>
          <a:endParaRPr lang="en-US" sz="1300" kern="1200" dirty="0"/>
        </a:p>
      </dsp:txBody>
      <dsp:txXfrm>
        <a:off x="35500" y="130225"/>
        <a:ext cx="6192640" cy="656228"/>
      </dsp:txXfrm>
    </dsp:sp>
    <dsp:sp modelId="{50483E81-0B11-42F3-9C91-794CCC535614}">
      <dsp:nvSpPr>
        <dsp:cNvPr id="0" name=""/>
        <dsp:cNvSpPr/>
      </dsp:nvSpPr>
      <dsp:spPr>
        <a:xfrm>
          <a:off x="0" y="859393"/>
          <a:ext cx="6263640" cy="727228"/>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ICBs  have a statutory responsibility to develop a strategy addressing how the health, public health, and social care needs, identified in Joint Strategic Needs Assessments will be met by commissioners. </a:t>
          </a:r>
          <a:endParaRPr lang="en-US" sz="1300" kern="1200" dirty="0"/>
        </a:p>
      </dsp:txBody>
      <dsp:txXfrm>
        <a:off x="35500" y="894893"/>
        <a:ext cx="6192640" cy="656228"/>
      </dsp:txXfrm>
    </dsp:sp>
    <dsp:sp modelId="{57A2D46D-2CEB-4C1A-BDE9-CCCBE2BC8F29}">
      <dsp:nvSpPr>
        <dsp:cNvPr id="0" name=""/>
        <dsp:cNvSpPr/>
      </dsp:nvSpPr>
      <dsp:spPr>
        <a:xfrm>
          <a:off x="0" y="1624061"/>
          <a:ext cx="6263640" cy="7272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All frontline staff should be trained to make enquiries into domestic abuse to ensure they are Making Every Contact Count.  See </a:t>
          </a:r>
          <a:r>
            <a:rPr lang="en-GB" sz="1300" kern="1200" dirty="0">
              <a:hlinkClick xmlns:r="http://schemas.openxmlformats.org/officeDocument/2006/relationships" r:id="rId1"/>
            </a:rPr>
            <a:t>NICE Guidance PH50 </a:t>
          </a:r>
          <a:r>
            <a:rPr lang="en-GB" sz="1300" kern="1200" dirty="0"/>
            <a:t>for NHS staff  and </a:t>
          </a:r>
          <a:r>
            <a:rPr lang="en-GB" sz="1300" kern="1200" dirty="0">
              <a:solidFill>
                <a:srgbClr val="FF0000"/>
              </a:solidFill>
              <a:hlinkClick xmlns:r="http://schemas.openxmlformats.org/officeDocument/2006/relationships" r:id="rId2"/>
            </a:rPr>
            <a:t>Pathfinder toolkit</a:t>
          </a:r>
          <a:endParaRPr lang="en-US" sz="1300" kern="1200" dirty="0">
            <a:solidFill>
              <a:srgbClr val="FF0000"/>
            </a:solidFill>
          </a:endParaRPr>
        </a:p>
      </dsp:txBody>
      <dsp:txXfrm>
        <a:off x="35500" y="1659561"/>
        <a:ext cx="6192640" cy="656228"/>
      </dsp:txXfrm>
    </dsp:sp>
    <dsp:sp modelId="{EECCC753-3A75-4927-B21C-EA2E6FDB9510}">
      <dsp:nvSpPr>
        <dsp:cNvPr id="0" name=""/>
        <dsp:cNvSpPr/>
      </dsp:nvSpPr>
      <dsp:spPr>
        <a:xfrm>
          <a:off x="0" y="2388729"/>
          <a:ext cx="6263640" cy="72722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All staff working in the NHS must undertake level 1 safeguarding training as a minimum, and this training includes domestic abuse as a module.</a:t>
          </a:r>
          <a:endParaRPr lang="en-US" sz="1300" kern="1200"/>
        </a:p>
      </dsp:txBody>
      <dsp:txXfrm>
        <a:off x="35500" y="2424229"/>
        <a:ext cx="6192640" cy="656228"/>
      </dsp:txXfrm>
    </dsp:sp>
    <dsp:sp modelId="{B8FAC4B7-8B52-49D2-8E8D-DAE25ADBE421}">
      <dsp:nvSpPr>
        <dsp:cNvPr id="0" name=""/>
        <dsp:cNvSpPr/>
      </dsp:nvSpPr>
      <dsp:spPr>
        <a:xfrm>
          <a:off x="0" y="3153398"/>
          <a:ext cx="6263640" cy="7272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Health and social care service managers and professionals should ensure staff ask service users about domestic abuse. This should be a routine part of good clinical practice, even where there are no indicators of such abuse.</a:t>
          </a:r>
          <a:endParaRPr lang="en-US" sz="1300" kern="1200" dirty="0"/>
        </a:p>
      </dsp:txBody>
      <dsp:txXfrm>
        <a:off x="35500" y="3188898"/>
        <a:ext cx="6192640" cy="656228"/>
      </dsp:txXfrm>
    </dsp:sp>
    <dsp:sp modelId="{8C8AF0B9-BC7D-4901-A816-E562ED8EC420}">
      <dsp:nvSpPr>
        <dsp:cNvPr id="0" name=""/>
        <dsp:cNvSpPr/>
      </dsp:nvSpPr>
      <dsp:spPr>
        <a:xfrm>
          <a:off x="0" y="3918066"/>
          <a:ext cx="6263640" cy="727228"/>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Recognising the increase in remote healthcare assessments, guidance has been developed on </a:t>
          </a:r>
          <a:r>
            <a:rPr lang="en-GB" sz="1300" kern="1200" dirty="0">
              <a:hlinkClick xmlns:r="http://schemas.openxmlformats.org/officeDocument/2006/relationships" r:id="rId3"/>
            </a:rPr>
            <a:t>routine enquiry within ‘virtual’ health settings</a:t>
          </a:r>
          <a:r>
            <a:rPr lang="en-GB" sz="1300" kern="1200" dirty="0"/>
            <a:t>. </a:t>
          </a:r>
          <a:endParaRPr lang="en-US" sz="1300" kern="1200" dirty="0">
            <a:solidFill>
              <a:srgbClr val="FF0000"/>
            </a:solidFill>
          </a:endParaRPr>
        </a:p>
      </dsp:txBody>
      <dsp:txXfrm>
        <a:off x="35500" y="3953566"/>
        <a:ext cx="6192640" cy="656228"/>
      </dsp:txXfrm>
    </dsp:sp>
    <dsp:sp modelId="{A29FB29A-3C88-4EC9-A26E-DFE3BA8B1CC9}">
      <dsp:nvSpPr>
        <dsp:cNvPr id="0" name=""/>
        <dsp:cNvSpPr/>
      </dsp:nvSpPr>
      <dsp:spPr>
        <a:xfrm>
          <a:off x="0" y="4682734"/>
          <a:ext cx="6263640" cy="7272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Poor information recording and inadequate information sharing within the health service and between health and other organisations are recurring themes in multiagency reviews of death and/or serious harm in domestic abuse cases</a:t>
          </a:r>
          <a:endParaRPr lang="en-US" sz="1300" kern="1200"/>
        </a:p>
      </dsp:txBody>
      <dsp:txXfrm>
        <a:off x="35500" y="4718234"/>
        <a:ext cx="6192640" cy="6562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4A32D-5901-4A06-AAB9-84D4F37B0B9C}">
      <dsp:nvSpPr>
        <dsp:cNvPr id="0" name=""/>
        <dsp:cNvSpPr/>
      </dsp:nvSpPr>
      <dsp:spPr>
        <a:xfrm>
          <a:off x="0" y="169793"/>
          <a:ext cx="6263640" cy="824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Housing providers must able to recognise and respond to the signs of domestic abuse and policies should be in place to identify and respond to domestic abuse.</a:t>
          </a:r>
          <a:endParaRPr lang="en-US" sz="1500" kern="1200"/>
        </a:p>
      </dsp:txBody>
      <dsp:txXfrm>
        <a:off x="40266" y="210059"/>
        <a:ext cx="6183108" cy="744318"/>
      </dsp:txXfrm>
    </dsp:sp>
    <dsp:sp modelId="{95055A85-8E1E-4D08-A93F-262EA2254A7C}">
      <dsp:nvSpPr>
        <dsp:cNvPr id="0" name=""/>
        <dsp:cNvSpPr/>
      </dsp:nvSpPr>
      <dsp:spPr>
        <a:xfrm>
          <a:off x="0" y="1037843"/>
          <a:ext cx="6263640" cy="82485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Victims who are homeless as a result of domestic abuse have priority need for accommodation</a:t>
          </a:r>
          <a:endParaRPr lang="en-US" sz="1500" kern="1200"/>
        </a:p>
      </dsp:txBody>
      <dsp:txXfrm>
        <a:off x="40266" y="1078109"/>
        <a:ext cx="6183108" cy="744318"/>
      </dsp:txXfrm>
    </dsp:sp>
    <dsp:sp modelId="{C5D2D6A1-C4C6-40F9-8362-B53489851655}">
      <dsp:nvSpPr>
        <dsp:cNvPr id="0" name=""/>
        <dsp:cNvSpPr/>
      </dsp:nvSpPr>
      <dsp:spPr>
        <a:xfrm>
          <a:off x="0" y="1905893"/>
          <a:ext cx="6263640" cy="82485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Housing authorities should consider the particular needs that victims of domestic abuse have for safe accommodation, including reciprocal agreements with other housing authorities and providers </a:t>
          </a:r>
          <a:endParaRPr lang="en-US" sz="1500" kern="1200"/>
        </a:p>
      </dsp:txBody>
      <dsp:txXfrm>
        <a:off x="40266" y="1946159"/>
        <a:ext cx="6183108" cy="744318"/>
      </dsp:txXfrm>
    </dsp:sp>
    <dsp:sp modelId="{DF7954AB-54F2-4BD4-8D7C-7D25A3C0BD87}">
      <dsp:nvSpPr>
        <dsp:cNvPr id="0" name=""/>
        <dsp:cNvSpPr/>
      </dsp:nvSpPr>
      <dsp:spPr>
        <a:xfrm>
          <a:off x="0" y="2773943"/>
          <a:ext cx="6263640" cy="82485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Housing authorities should consider whether mixed sex accommodation is appropriate and seek to provide single sex accommodation where this is required. </a:t>
          </a:r>
          <a:endParaRPr lang="en-US" sz="1500" kern="1200"/>
        </a:p>
      </dsp:txBody>
      <dsp:txXfrm>
        <a:off x="40266" y="2814209"/>
        <a:ext cx="6183108" cy="744318"/>
      </dsp:txXfrm>
    </dsp:sp>
    <dsp:sp modelId="{58C8632A-625F-4CA5-8729-7AB3B49DCFB5}">
      <dsp:nvSpPr>
        <dsp:cNvPr id="0" name=""/>
        <dsp:cNvSpPr/>
      </dsp:nvSpPr>
      <dsp:spPr>
        <a:xfrm>
          <a:off x="0" y="3641994"/>
          <a:ext cx="6263640" cy="82485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Tier one and tier two local authorities need to work together to establish what support is needed as safe accommodation in the local authority area.</a:t>
          </a:r>
          <a:endParaRPr lang="en-US" sz="1500" kern="1200"/>
        </a:p>
      </dsp:txBody>
      <dsp:txXfrm>
        <a:off x="40266" y="3682260"/>
        <a:ext cx="6183108" cy="744318"/>
      </dsp:txXfrm>
    </dsp:sp>
    <dsp:sp modelId="{89985CCE-4894-49CC-8264-F028238B1BA9}">
      <dsp:nvSpPr>
        <dsp:cNvPr id="0" name=""/>
        <dsp:cNvSpPr/>
      </dsp:nvSpPr>
      <dsp:spPr>
        <a:xfrm>
          <a:off x="0" y="4510044"/>
          <a:ext cx="6263640" cy="8248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Housing authorities should also consider the needs of people who are rough sleeping or hidden homeless in formulating their approach to housing domestic abuse victims.</a:t>
          </a:r>
          <a:endParaRPr lang="en-US" sz="1500" kern="1200"/>
        </a:p>
      </dsp:txBody>
      <dsp:txXfrm>
        <a:off x="40266" y="4550310"/>
        <a:ext cx="6183108" cy="7443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BFED1-662D-44A7-834C-D095E15BC96E}">
      <dsp:nvSpPr>
        <dsp:cNvPr id="0" name=""/>
        <dsp:cNvSpPr/>
      </dsp:nvSpPr>
      <dsp:spPr>
        <a:xfrm>
          <a:off x="0" y="169793"/>
          <a:ext cx="6263640" cy="824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Incidents of domestic abuse should not be seen in isolation.  Investigate the history of the relationship (as well as the perpetrator’s history with other victims) and recognise the dynamics including any power imbalance </a:t>
          </a:r>
          <a:endParaRPr lang="en-US" sz="1500" kern="1200" dirty="0"/>
        </a:p>
      </dsp:txBody>
      <dsp:txXfrm>
        <a:off x="40266" y="210059"/>
        <a:ext cx="6183108" cy="744318"/>
      </dsp:txXfrm>
    </dsp:sp>
    <dsp:sp modelId="{81B194B0-A0D9-4F80-BF5A-E93F5CD986A5}">
      <dsp:nvSpPr>
        <dsp:cNvPr id="0" name=""/>
        <dsp:cNvSpPr/>
      </dsp:nvSpPr>
      <dsp:spPr>
        <a:xfrm>
          <a:off x="0" y="1037843"/>
          <a:ext cx="6263640" cy="82485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The police should adopt a trauma-informed and trauma-responsive approach</a:t>
          </a:r>
          <a:endParaRPr lang="en-US" sz="1500" kern="1200"/>
        </a:p>
      </dsp:txBody>
      <dsp:txXfrm>
        <a:off x="40266" y="1078109"/>
        <a:ext cx="6183108" cy="744318"/>
      </dsp:txXfrm>
    </dsp:sp>
    <dsp:sp modelId="{50A90BA7-12A8-4852-9586-E69E643F2BE7}">
      <dsp:nvSpPr>
        <dsp:cNvPr id="0" name=""/>
        <dsp:cNvSpPr/>
      </dsp:nvSpPr>
      <dsp:spPr>
        <a:xfrm>
          <a:off x="0" y="1905893"/>
          <a:ext cx="6263640" cy="82485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Take into account protected characteristics, barriers to disclosure, building trust and awareness that DA can include the wider family when supporting victims of domestic abuse</a:t>
          </a:r>
          <a:endParaRPr lang="en-US" sz="1500" kern="1200" dirty="0"/>
        </a:p>
      </dsp:txBody>
      <dsp:txXfrm>
        <a:off x="40266" y="1946159"/>
        <a:ext cx="6183108" cy="744318"/>
      </dsp:txXfrm>
    </dsp:sp>
    <dsp:sp modelId="{80F3CA8C-B5AD-4BCC-974C-03FD1F1F2827}">
      <dsp:nvSpPr>
        <dsp:cNvPr id="0" name=""/>
        <dsp:cNvSpPr/>
      </dsp:nvSpPr>
      <dsp:spPr>
        <a:xfrm>
          <a:off x="0" y="2773943"/>
          <a:ext cx="6263640" cy="82485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Be alert to the more complex dynamics that might exist where substance misuse is an issue - the violence may be symptomatic of domestic abuse</a:t>
          </a:r>
          <a:endParaRPr lang="en-US" sz="1500" kern="1200"/>
        </a:p>
      </dsp:txBody>
      <dsp:txXfrm>
        <a:off x="40266" y="2814209"/>
        <a:ext cx="6183108" cy="744318"/>
      </dsp:txXfrm>
    </dsp:sp>
    <dsp:sp modelId="{E7B6C9D6-4D71-4E3C-B6F0-A96F9894844A}">
      <dsp:nvSpPr>
        <dsp:cNvPr id="0" name=""/>
        <dsp:cNvSpPr/>
      </dsp:nvSpPr>
      <dsp:spPr>
        <a:xfrm>
          <a:off x="0" y="3641994"/>
          <a:ext cx="6263640" cy="82485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Provide the victim with</a:t>
          </a:r>
          <a:r>
            <a:rPr lang="en-GB" sz="1500" kern="1200" dirty="0">
              <a:solidFill>
                <a:srgbClr val="FF0000"/>
              </a:solidFill>
            </a:rPr>
            <a:t> </a:t>
          </a:r>
          <a:r>
            <a:rPr lang="en-GB" sz="1500" kern="1200" dirty="0">
              <a:solidFill>
                <a:schemeClr val="bg1"/>
              </a:solidFill>
            </a:rPr>
            <a:t>accessible</a:t>
          </a:r>
          <a:r>
            <a:rPr lang="en-GB" sz="1500" kern="1200" dirty="0">
              <a:solidFill>
                <a:srgbClr val="FF0000"/>
              </a:solidFill>
            </a:rPr>
            <a:t> </a:t>
          </a:r>
          <a:r>
            <a:rPr lang="en-GB" sz="1500" kern="1200" dirty="0"/>
            <a:t>information about the criminal justice process and their rights under the Victims’ Code</a:t>
          </a:r>
          <a:endParaRPr lang="en-US" sz="1500" kern="1200" dirty="0"/>
        </a:p>
      </dsp:txBody>
      <dsp:txXfrm>
        <a:off x="40266" y="3682260"/>
        <a:ext cx="6183108" cy="744318"/>
      </dsp:txXfrm>
    </dsp:sp>
    <dsp:sp modelId="{8E32F16C-B7E9-4110-BCD7-FB9F1AF4C195}">
      <dsp:nvSpPr>
        <dsp:cNvPr id="0" name=""/>
        <dsp:cNvSpPr/>
      </dsp:nvSpPr>
      <dsp:spPr>
        <a:xfrm>
          <a:off x="0" y="4510044"/>
          <a:ext cx="6263640" cy="8248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Be aware that perpetrators may raise counter or cross-allegations when reported by victims of abuse</a:t>
          </a:r>
          <a:endParaRPr lang="en-US" sz="1500" kern="1200"/>
        </a:p>
      </dsp:txBody>
      <dsp:txXfrm>
        <a:off x="40266" y="4550310"/>
        <a:ext cx="6183108" cy="7443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793D8-A802-421E-84AA-3C9D99D41F57}">
      <dsp:nvSpPr>
        <dsp:cNvPr id="0" name=""/>
        <dsp:cNvSpPr/>
      </dsp:nvSpPr>
      <dsp:spPr>
        <a:xfrm>
          <a:off x="0" y="169793"/>
          <a:ext cx="6263640" cy="824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Offences such as handling stolen goods; possession of a controlled substance, use of force against an abusive partner or ex-partner may result from a victim’s experience of abuse and control</a:t>
          </a:r>
          <a:endParaRPr lang="en-US" sz="1500" kern="1200" dirty="0"/>
        </a:p>
      </dsp:txBody>
      <dsp:txXfrm>
        <a:off x="40266" y="210059"/>
        <a:ext cx="6183108" cy="744318"/>
      </dsp:txXfrm>
    </dsp:sp>
    <dsp:sp modelId="{BAFAA0E9-7548-4D73-A742-D93BAD1320B5}">
      <dsp:nvSpPr>
        <dsp:cNvPr id="0" name=""/>
        <dsp:cNvSpPr/>
      </dsp:nvSpPr>
      <dsp:spPr>
        <a:xfrm>
          <a:off x="0" y="1037843"/>
          <a:ext cx="6263640" cy="82485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Perpetrators can use insecure immigration status to inflict abuse, for example, by threatening to tell the police or Home Office</a:t>
          </a:r>
          <a:endParaRPr lang="en-US" sz="1500" kern="1200" dirty="0"/>
        </a:p>
      </dsp:txBody>
      <dsp:txXfrm>
        <a:off x="40266" y="1078109"/>
        <a:ext cx="6183108" cy="744318"/>
      </dsp:txXfrm>
    </dsp:sp>
    <dsp:sp modelId="{D4497C5E-D2A8-4FCE-86E3-D0F0EB7341D6}">
      <dsp:nvSpPr>
        <dsp:cNvPr id="0" name=""/>
        <dsp:cNvSpPr/>
      </dsp:nvSpPr>
      <dsp:spPr>
        <a:xfrm>
          <a:off x="0" y="1905893"/>
          <a:ext cx="6263640" cy="82485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Consider that a suspect Released Under Investigation will not be subject to any conditions – victims may feel unprotected</a:t>
          </a:r>
          <a:endParaRPr lang="en-US" sz="1500" kern="1200" dirty="0"/>
        </a:p>
      </dsp:txBody>
      <dsp:txXfrm>
        <a:off x="40266" y="1946159"/>
        <a:ext cx="6183108" cy="744318"/>
      </dsp:txXfrm>
    </dsp:sp>
    <dsp:sp modelId="{B8D774B6-51E2-42F8-9B1F-7F5DD8A0AB92}">
      <dsp:nvSpPr>
        <dsp:cNvPr id="0" name=""/>
        <dsp:cNvSpPr/>
      </dsp:nvSpPr>
      <dsp:spPr>
        <a:xfrm>
          <a:off x="0" y="2773943"/>
          <a:ext cx="6263640" cy="82485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If a suspect is released on bail, conditions can be applied, for instance to stop the suspect interfering with witnesses. Post-charge bail can be used to protect victims</a:t>
          </a:r>
          <a:endParaRPr lang="en-US" sz="1500" kern="1200" dirty="0"/>
        </a:p>
      </dsp:txBody>
      <dsp:txXfrm>
        <a:off x="40266" y="2814209"/>
        <a:ext cx="6183108" cy="744318"/>
      </dsp:txXfrm>
    </dsp:sp>
    <dsp:sp modelId="{C9BCFF8B-B161-4445-AFB8-D8D57B880E2F}">
      <dsp:nvSpPr>
        <dsp:cNvPr id="0" name=""/>
        <dsp:cNvSpPr/>
      </dsp:nvSpPr>
      <dsp:spPr>
        <a:xfrm>
          <a:off x="0" y="3641994"/>
          <a:ext cx="6263640" cy="82485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 suspect who breaches pre-charge bail conditions can be arrested and released again on the same bail conditions. Protective Notices and Orders can also be used where not already in place</a:t>
          </a:r>
          <a:endParaRPr lang="en-US" sz="1500" kern="1200"/>
        </a:p>
      </dsp:txBody>
      <dsp:txXfrm>
        <a:off x="40266" y="3682260"/>
        <a:ext cx="6183108" cy="744318"/>
      </dsp:txXfrm>
    </dsp:sp>
    <dsp:sp modelId="{CF65982E-A654-4ABE-9FE3-CC7D1EDD7C05}">
      <dsp:nvSpPr>
        <dsp:cNvPr id="0" name=""/>
        <dsp:cNvSpPr/>
      </dsp:nvSpPr>
      <dsp:spPr>
        <a:xfrm>
          <a:off x="0" y="4510044"/>
          <a:ext cx="6263640" cy="8248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Domestic Abuse Protection Orders (“DAPOs”) and Domestic Abuse Protection Notices (“DAPNs”) are being piloted for 2 years before being rolled out</a:t>
          </a:r>
          <a:endParaRPr lang="en-US" sz="1500" kern="1200"/>
        </a:p>
      </dsp:txBody>
      <dsp:txXfrm>
        <a:off x="40266" y="4550310"/>
        <a:ext cx="6183108" cy="7443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F736-BD41-49C2-9D1F-977EBF18F6E1}">
      <dsp:nvSpPr>
        <dsp:cNvPr id="0" name=""/>
        <dsp:cNvSpPr/>
      </dsp:nvSpPr>
      <dsp:spPr>
        <a:xfrm>
          <a:off x="0" y="332822"/>
          <a:ext cx="6263640" cy="9247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CPS is independent and makes its decisions independently of the police and Government and they do not decide whether a person is guilty of a criminal offence </a:t>
          </a:r>
          <a:endParaRPr lang="en-US" sz="1800" kern="1200" dirty="0"/>
        </a:p>
      </dsp:txBody>
      <dsp:txXfrm>
        <a:off x="45142" y="377964"/>
        <a:ext cx="6173356" cy="834445"/>
      </dsp:txXfrm>
    </dsp:sp>
    <dsp:sp modelId="{2A25914A-7D54-4E9C-A639-33C45396F300}">
      <dsp:nvSpPr>
        <dsp:cNvPr id="0" name=""/>
        <dsp:cNvSpPr/>
      </dsp:nvSpPr>
      <dsp:spPr>
        <a:xfrm>
          <a:off x="0" y="1265820"/>
          <a:ext cx="6263640" cy="642456"/>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police and CPS operate a Victims Right of Review (VRR) under the Victim’s Code (updated version in late 2022)</a:t>
          </a:r>
          <a:endParaRPr lang="en-US" sz="1800" kern="1200" dirty="0"/>
        </a:p>
      </dsp:txBody>
      <dsp:txXfrm>
        <a:off x="31362" y="1297182"/>
        <a:ext cx="6200916" cy="579732"/>
      </dsp:txXfrm>
    </dsp:sp>
    <dsp:sp modelId="{B2D51AB1-06F0-48D0-B3CF-6BCD574CD2B7}">
      <dsp:nvSpPr>
        <dsp:cNvPr id="0" name=""/>
        <dsp:cNvSpPr/>
      </dsp:nvSpPr>
      <dsp:spPr>
        <a:xfrm>
          <a:off x="0" y="1933858"/>
          <a:ext cx="6263640" cy="108568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 best practice framework is being developed to improve the capacity and capability of the criminal justice system to respond effectively to reports of domestic abuse offending</a:t>
          </a:r>
          <a:endParaRPr lang="en-US" sz="1800" kern="1200" dirty="0"/>
        </a:p>
      </dsp:txBody>
      <dsp:txXfrm>
        <a:off x="52999" y="1986857"/>
        <a:ext cx="6157642" cy="979690"/>
      </dsp:txXfrm>
    </dsp:sp>
    <dsp:sp modelId="{72A39FFB-4178-4F0D-8445-C540BFE47E19}">
      <dsp:nvSpPr>
        <dsp:cNvPr id="0" name=""/>
        <dsp:cNvSpPr/>
      </dsp:nvSpPr>
      <dsp:spPr>
        <a:xfrm>
          <a:off x="0" y="3088080"/>
          <a:ext cx="6263640" cy="156363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Domestic abuse is dealt with under both the criminal and civil law. The two systems are separate and are largely administered by separate courts. Criminal courts primarily deal with offenders who have committed a criminal offence, the family courts routinely hear cases involving alleged or admitted domestic abuse in both public law proceedings</a:t>
          </a:r>
          <a:endParaRPr lang="en-US" sz="1800" kern="1200" dirty="0"/>
        </a:p>
      </dsp:txBody>
      <dsp:txXfrm>
        <a:off x="76330" y="3164410"/>
        <a:ext cx="6110980" cy="1410974"/>
      </dsp:txXfrm>
    </dsp:sp>
    <dsp:sp modelId="{6FA362DA-51E7-4BD3-8E0F-2DD25F6E2DB3}">
      <dsp:nvSpPr>
        <dsp:cNvPr id="0" name=""/>
        <dsp:cNvSpPr/>
      </dsp:nvSpPr>
      <dsp:spPr>
        <a:xfrm>
          <a:off x="0" y="4664431"/>
          <a:ext cx="6263640" cy="7592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2021 Domestic Abuse Act provides for automatic eligibility for complainants of offences relating to domestic abuse to be considered for special measures in criminal proceedings. </a:t>
          </a:r>
          <a:endParaRPr lang="en-US" sz="1800" kern="1200" dirty="0"/>
        </a:p>
      </dsp:txBody>
      <dsp:txXfrm>
        <a:off x="37065" y="4701496"/>
        <a:ext cx="6189510" cy="6851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C439A-E23A-43CE-9729-27A4B18066DE}">
      <dsp:nvSpPr>
        <dsp:cNvPr id="0" name=""/>
        <dsp:cNvSpPr/>
      </dsp:nvSpPr>
      <dsp:spPr>
        <a:xfrm>
          <a:off x="0" y="553643"/>
          <a:ext cx="6263640" cy="142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Once brought into force, section 66 of the 2021 Act will also prohibit perpetrators from cross-examining their victims in person and vice versa in specified circumstances in civil proceedings in England and Wales.</a:t>
          </a:r>
          <a:endParaRPr lang="en-US" sz="2000" kern="1200"/>
        </a:p>
      </dsp:txBody>
      <dsp:txXfrm>
        <a:off x="69680" y="623323"/>
        <a:ext cx="6124280" cy="1288040"/>
      </dsp:txXfrm>
    </dsp:sp>
    <dsp:sp modelId="{FE8181E5-139E-417E-921D-6D8408A46735}">
      <dsp:nvSpPr>
        <dsp:cNvPr id="0" name=""/>
        <dsp:cNvSpPr/>
      </dsp:nvSpPr>
      <dsp:spPr>
        <a:xfrm>
          <a:off x="0" y="2038644"/>
          <a:ext cx="6263640" cy="1427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It is recognised that perpetrators sometimes use the family court as a way to continue their abuse, often bringing victims back repeatedly, which can itself be a traumatising process.</a:t>
          </a:r>
          <a:endParaRPr lang="en-US" sz="2000" kern="1200"/>
        </a:p>
      </dsp:txBody>
      <dsp:txXfrm>
        <a:off x="69680" y="2108324"/>
        <a:ext cx="6124280" cy="1288040"/>
      </dsp:txXfrm>
    </dsp:sp>
    <dsp:sp modelId="{88A0E259-12DF-4B80-9A32-CEA1CC687891}">
      <dsp:nvSpPr>
        <dsp:cNvPr id="0" name=""/>
        <dsp:cNvSpPr/>
      </dsp:nvSpPr>
      <dsp:spPr>
        <a:xfrm>
          <a:off x="0" y="3523644"/>
          <a:ext cx="6263640" cy="1427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Applications for injunctions – either non-molestation or occupation orders - can be made to the family court and emergency injunctions can be ordered at the judge’s discretion, without the perpetrator’s knowledge</a:t>
          </a:r>
          <a:endParaRPr lang="en-US" sz="2000" kern="1200"/>
        </a:p>
      </dsp:txBody>
      <dsp:txXfrm>
        <a:off x="69680" y="3593324"/>
        <a:ext cx="6124280" cy="12880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4B395-DA2B-47E8-B1BA-7BBD9887C822}">
      <dsp:nvSpPr>
        <dsp:cNvPr id="0" name=""/>
        <dsp:cNvSpPr/>
      </dsp:nvSpPr>
      <dsp:spPr>
        <a:xfrm>
          <a:off x="0" y="0"/>
          <a:ext cx="6263640" cy="11253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Throughout the sentence, all staff need to use an investigative approach and be vigilant and inquisitive in seeking out information to inform an ongoing assessment of whether domestic abuse features in current or previous relationships.</a:t>
          </a:r>
          <a:endParaRPr lang="en-US" sz="1600" kern="1200" dirty="0"/>
        </a:p>
      </dsp:txBody>
      <dsp:txXfrm>
        <a:off x="54934" y="54934"/>
        <a:ext cx="6153772" cy="1015464"/>
      </dsp:txXfrm>
    </dsp:sp>
    <dsp:sp modelId="{93C890C2-BC93-4573-A0C0-B4642E3EA851}">
      <dsp:nvSpPr>
        <dsp:cNvPr id="0" name=""/>
        <dsp:cNvSpPr/>
      </dsp:nvSpPr>
      <dsp:spPr>
        <a:xfrm>
          <a:off x="0" y="1174886"/>
          <a:ext cx="6263640" cy="117206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Appropriate  perpetrators should be offered the opportunity to engage with an offending behaviour programme and those who are eligible for HMPPS accredited programmes should be referred</a:t>
          </a:r>
          <a:r>
            <a:rPr lang="en-GB" sz="500" kern="1200" dirty="0"/>
            <a:t>.</a:t>
          </a:r>
          <a:endParaRPr lang="en-US" sz="500" kern="1200" dirty="0"/>
        </a:p>
      </dsp:txBody>
      <dsp:txXfrm>
        <a:off x="57215" y="1232101"/>
        <a:ext cx="6149210" cy="1057635"/>
      </dsp:txXfrm>
    </dsp:sp>
    <dsp:sp modelId="{0228BF69-A612-4963-AA16-149AA60B4EFA}">
      <dsp:nvSpPr>
        <dsp:cNvPr id="0" name=""/>
        <dsp:cNvSpPr/>
      </dsp:nvSpPr>
      <dsp:spPr>
        <a:xfrm>
          <a:off x="0" y="2374602"/>
          <a:ext cx="6263640" cy="129203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Abuse can continue from within prison through phone calls, letters, face to face meetings, or through family members. Prison Offender Managers should assess whether a prisoner presents a continuing risk while in custody and prepare plans to manage and address the risks identified.</a:t>
          </a:r>
          <a:endParaRPr lang="en-US" sz="1600" kern="1200" dirty="0"/>
        </a:p>
      </dsp:txBody>
      <dsp:txXfrm>
        <a:off x="63072" y="2437674"/>
        <a:ext cx="6137496" cy="1165888"/>
      </dsp:txXfrm>
    </dsp:sp>
    <dsp:sp modelId="{878345E3-26DB-4F3D-9259-FD436FB710F1}">
      <dsp:nvSpPr>
        <dsp:cNvPr id="0" name=""/>
        <dsp:cNvSpPr/>
      </dsp:nvSpPr>
      <dsp:spPr>
        <a:xfrm>
          <a:off x="0" y="3681034"/>
          <a:ext cx="6263640" cy="88042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 perpetrator’s release from prison can also be a risky period for victims and Prison Offender Managers and probation practitioners should ensure that issues arising in custody are fed into release planning</a:t>
          </a:r>
          <a:endParaRPr lang="en-US" sz="1600" kern="1200" dirty="0"/>
        </a:p>
      </dsp:txBody>
      <dsp:txXfrm>
        <a:off x="42979" y="3724013"/>
        <a:ext cx="6177682" cy="794467"/>
      </dsp:txXfrm>
    </dsp:sp>
    <dsp:sp modelId="{A8F6FDCC-CD34-4909-9B61-0CB36195D853}">
      <dsp:nvSpPr>
        <dsp:cNvPr id="0" name=""/>
        <dsp:cNvSpPr/>
      </dsp:nvSpPr>
      <dsp:spPr>
        <a:xfrm>
          <a:off x="0" y="4575859"/>
          <a:ext cx="6263640" cy="8804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HMPPS operates a Unwanted Prisoner Contact Service193 that is available for victims or third-party agencies acting on behalf of a victim </a:t>
          </a:r>
          <a:endParaRPr lang="en-US" sz="1800" kern="1200" dirty="0"/>
        </a:p>
      </dsp:txBody>
      <dsp:txXfrm>
        <a:off x="42979" y="4618838"/>
        <a:ext cx="6177682" cy="7944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D610F-665F-4594-81D1-51826B7EAE38}">
      <dsp:nvSpPr>
        <dsp:cNvPr id="0" name=""/>
        <dsp:cNvSpPr/>
      </dsp:nvSpPr>
      <dsp:spPr>
        <a:xfrm>
          <a:off x="0" y="1243"/>
          <a:ext cx="6263640" cy="10894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Each jobcentre has assigned domestic abuse points of contact who have undergone training to identify and support the needs of anyone experiencing domestic abuse and will work closely with local services to share knowledge and signpost victims to additional, external support.</a:t>
          </a:r>
          <a:endParaRPr lang="en-US" sz="1600" kern="1200" dirty="0"/>
        </a:p>
      </dsp:txBody>
      <dsp:txXfrm>
        <a:off x="53185" y="54428"/>
        <a:ext cx="6157270" cy="983123"/>
      </dsp:txXfrm>
    </dsp:sp>
    <dsp:sp modelId="{48D284BD-000F-4D3E-BFE9-83CF52C9456B}">
      <dsp:nvSpPr>
        <dsp:cNvPr id="0" name=""/>
        <dsp:cNvSpPr/>
      </dsp:nvSpPr>
      <dsp:spPr>
        <a:xfrm>
          <a:off x="0" y="1104420"/>
          <a:ext cx="6263640" cy="108949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Victims of domestic abuse can be exempt from work-related requirements for up to 26 weeks</a:t>
          </a:r>
          <a:endParaRPr lang="en-US" sz="1800" kern="1200" dirty="0"/>
        </a:p>
      </dsp:txBody>
      <dsp:txXfrm>
        <a:off x="53185" y="1157605"/>
        <a:ext cx="6157270" cy="983123"/>
      </dsp:txXfrm>
    </dsp:sp>
    <dsp:sp modelId="{4A22693C-0E67-4CBD-A228-4451EFC6EDBB}">
      <dsp:nvSpPr>
        <dsp:cNvPr id="0" name=""/>
        <dsp:cNvSpPr/>
      </dsp:nvSpPr>
      <dsp:spPr>
        <a:xfrm>
          <a:off x="0" y="2207597"/>
          <a:ext cx="6263640" cy="108949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Housing Benefit paid to a Universal Credit claimant (for domestic abuse victims living in a refuge) is excluded from the benefit cap; </a:t>
          </a:r>
          <a:endParaRPr lang="en-US" sz="1800" kern="1200" dirty="0"/>
        </a:p>
      </dsp:txBody>
      <dsp:txXfrm>
        <a:off x="53185" y="2260782"/>
        <a:ext cx="6157270" cy="983123"/>
      </dsp:txXfrm>
    </dsp:sp>
    <dsp:sp modelId="{E21BDC45-0E3F-4FC2-8343-6CCCF4E725CC}">
      <dsp:nvSpPr>
        <dsp:cNvPr id="0" name=""/>
        <dsp:cNvSpPr/>
      </dsp:nvSpPr>
      <dsp:spPr>
        <a:xfrm>
          <a:off x="0" y="3310773"/>
          <a:ext cx="6263640" cy="108949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Waiver of the Child Maintenance Scheme application fee may be granted</a:t>
          </a:r>
          <a:endParaRPr lang="en-US" sz="1800" kern="1200" dirty="0"/>
        </a:p>
      </dsp:txBody>
      <dsp:txXfrm>
        <a:off x="53185" y="3363958"/>
        <a:ext cx="6157270" cy="983123"/>
      </dsp:txXfrm>
    </dsp:sp>
    <dsp:sp modelId="{0B05D6D3-6CF8-4759-A53F-082D58731730}">
      <dsp:nvSpPr>
        <dsp:cNvPr id="0" name=""/>
        <dsp:cNvSpPr/>
      </dsp:nvSpPr>
      <dsp:spPr>
        <a:xfrm>
          <a:off x="0" y="4413950"/>
          <a:ext cx="6263640" cy="108949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Alternative payment arrangements are possible, including split payments (no information about why the split payment request has been granted is given to the perpetrator)</a:t>
          </a:r>
          <a:endParaRPr lang="en-US" sz="1800" kern="1200" dirty="0"/>
        </a:p>
      </dsp:txBody>
      <dsp:txXfrm>
        <a:off x="53185" y="4467135"/>
        <a:ext cx="6157270" cy="9831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93B49-7A3B-415C-86EB-238C1DB4AE57}">
      <dsp:nvSpPr>
        <dsp:cNvPr id="0" name=""/>
        <dsp:cNvSpPr/>
      </dsp:nvSpPr>
      <dsp:spPr>
        <a:xfrm>
          <a:off x="0" y="333773"/>
          <a:ext cx="6263640" cy="1570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Employers have a duty of care to their employees. Legally, this means that they need to abide by relevant health and safety and employment law, as well as the common law duty of care.</a:t>
          </a:r>
          <a:endParaRPr lang="en-US" sz="2200" kern="1200"/>
        </a:p>
      </dsp:txBody>
      <dsp:txXfrm>
        <a:off x="76648" y="410421"/>
        <a:ext cx="6110344" cy="1416844"/>
      </dsp:txXfrm>
    </dsp:sp>
    <dsp:sp modelId="{7DC06F38-AB53-4539-8091-378FBB54A4E0}">
      <dsp:nvSpPr>
        <dsp:cNvPr id="0" name=""/>
        <dsp:cNvSpPr/>
      </dsp:nvSpPr>
      <dsp:spPr>
        <a:xfrm>
          <a:off x="0" y="1967273"/>
          <a:ext cx="6263640" cy="15701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All employers need to consider what action they can take in relation to their responsibilities around  helping victims of domestic abuse to remain in work</a:t>
          </a:r>
          <a:endParaRPr lang="en-US" sz="2200" kern="1200"/>
        </a:p>
      </dsp:txBody>
      <dsp:txXfrm>
        <a:off x="76648" y="2043921"/>
        <a:ext cx="6110344" cy="1416844"/>
      </dsp:txXfrm>
    </dsp:sp>
    <dsp:sp modelId="{294A4402-97A8-41DA-8C6F-B5496C1CE0FB}">
      <dsp:nvSpPr>
        <dsp:cNvPr id="0" name=""/>
        <dsp:cNvSpPr/>
      </dsp:nvSpPr>
      <dsp:spPr>
        <a:xfrm>
          <a:off x="0" y="3600774"/>
          <a:ext cx="6263640" cy="15701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As best practice, employers should develop policies to set out their approach to domestic abuse within their workforce including supporting victims and their approach to perpetrators</a:t>
          </a:r>
          <a:endParaRPr lang="en-US" sz="2200" kern="1200"/>
        </a:p>
      </dsp:txBody>
      <dsp:txXfrm>
        <a:off x="76648" y="3677422"/>
        <a:ext cx="6110344" cy="14168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8D506-375C-49FD-8DEE-3AC4527950F2}">
      <dsp:nvSpPr>
        <dsp:cNvPr id="0" name=""/>
        <dsp:cNvSpPr/>
      </dsp:nvSpPr>
      <dsp:spPr>
        <a:xfrm>
          <a:off x="0" y="58373"/>
          <a:ext cx="6263640" cy="2640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Control – through restriction, exploitation or sabotage – of finances is a significant part of economic abuse. </a:t>
          </a:r>
          <a:endParaRPr lang="en-US" sz="3700" kern="1200"/>
        </a:p>
      </dsp:txBody>
      <dsp:txXfrm>
        <a:off x="128908" y="187281"/>
        <a:ext cx="6005824" cy="2382874"/>
      </dsp:txXfrm>
    </dsp:sp>
    <dsp:sp modelId="{A6D2D375-561C-4F0E-8C15-EC16B3218C41}">
      <dsp:nvSpPr>
        <dsp:cNvPr id="0" name=""/>
        <dsp:cNvSpPr/>
      </dsp:nvSpPr>
      <dsp:spPr>
        <a:xfrm>
          <a:off x="0" y="2805623"/>
          <a:ext cx="6263640" cy="2640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UK Finance and the Building Societies Association have established a voluntary Financial Abuse Code. Find it</a:t>
          </a:r>
          <a:endParaRPr lang="en-US" sz="3700" kern="1200"/>
        </a:p>
      </dsp:txBody>
      <dsp:txXfrm>
        <a:off x="128908" y="2934531"/>
        <a:ext cx="6005824" cy="2382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F4BA8-4BF5-4212-B270-4763FA27CE10}">
      <dsp:nvSpPr>
        <dsp:cNvPr id="0" name=""/>
        <dsp:cNvSpPr/>
      </dsp:nvSpPr>
      <dsp:spPr>
        <a:xfrm>
          <a:off x="0" y="2973"/>
          <a:ext cx="6263640" cy="9056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Develop a collaborative approach built around coordinating the skills, experience and perspectives of people from each agency</a:t>
          </a:r>
          <a:endParaRPr lang="en-US" sz="1800" kern="1200" dirty="0"/>
        </a:p>
      </dsp:txBody>
      <dsp:txXfrm>
        <a:off x="44209" y="47182"/>
        <a:ext cx="6175222" cy="817210"/>
      </dsp:txXfrm>
    </dsp:sp>
    <dsp:sp modelId="{569238AA-0483-4D62-8B8C-43B3A9ED7CA2}">
      <dsp:nvSpPr>
        <dsp:cNvPr id="0" name=""/>
        <dsp:cNvSpPr/>
      </dsp:nvSpPr>
      <dsp:spPr>
        <a:xfrm>
          <a:off x="0" y="921595"/>
          <a:ext cx="6263640" cy="90562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Risk assessments should be undertaken using an evidence-based tool such as the DASH Risk Indicator Checklist</a:t>
          </a:r>
          <a:endParaRPr lang="en-US" sz="1800" kern="1200" dirty="0"/>
        </a:p>
      </dsp:txBody>
      <dsp:txXfrm>
        <a:off x="44209" y="965804"/>
        <a:ext cx="6175222" cy="817210"/>
      </dsp:txXfrm>
    </dsp:sp>
    <dsp:sp modelId="{C8F3D835-650A-4596-A4A9-72F13678CF9E}">
      <dsp:nvSpPr>
        <dsp:cNvPr id="0" name=""/>
        <dsp:cNvSpPr/>
      </dsp:nvSpPr>
      <dsp:spPr>
        <a:xfrm>
          <a:off x="0" y="1840218"/>
          <a:ext cx="6263640" cy="90562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Take into account other harms that can co-exist with domestic abuse and how these can affect risk, safety and vulnerability</a:t>
          </a:r>
          <a:endParaRPr lang="en-US" sz="1800" kern="1200" dirty="0"/>
        </a:p>
      </dsp:txBody>
      <dsp:txXfrm>
        <a:off x="44209" y="1884427"/>
        <a:ext cx="6175222" cy="817210"/>
      </dsp:txXfrm>
    </dsp:sp>
    <dsp:sp modelId="{5EB472AC-F238-4243-87A7-0EEED6E2ED66}">
      <dsp:nvSpPr>
        <dsp:cNvPr id="0" name=""/>
        <dsp:cNvSpPr/>
      </dsp:nvSpPr>
      <dsp:spPr>
        <a:xfrm>
          <a:off x="0" y="2758840"/>
          <a:ext cx="6263640" cy="90562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Assessment processes should recognise changes in circumstances or needs of the victim that can affect risk level</a:t>
          </a:r>
          <a:endParaRPr lang="en-US" sz="1800" kern="1200" dirty="0"/>
        </a:p>
      </dsp:txBody>
      <dsp:txXfrm>
        <a:off x="44209" y="2803049"/>
        <a:ext cx="6175222" cy="817210"/>
      </dsp:txXfrm>
    </dsp:sp>
    <dsp:sp modelId="{CC3DD6F4-17ED-4169-BDAB-FC7F8FAC8E06}">
      <dsp:nvSpPr>
        <dsp:cNvPr id="0" name=""/>
        <dsp:cNvSpPr/>
      </dsp:nvSpPr>
      <dsp:spPr>
        <a:xfrm>
          <a:off x="0" y="3677463"/>
          <a:ext cx="6263640" cy="90562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Professionals should seek to create opportunities to speak to patients without the presence of others to facilitate the opportunity for abuse to be disclosed</a:t>
          </a:r>
          <a:endParaRPr lang="en-US" sz="1800" kern="1200" dirty="0"/>
        </a:p>
      </dsp:txBody>
      <dsp:txXfrm>
        <a:off x="44209" y="3721672"/>
        <a:ext cx="6175222" cy="817210"/>
      </dsp:txXfrm>
    </dsp:sp>
    <dsp:sp modelId="{7D896E02-0828-435A-8221-7042663EBB68}">
      <dsp:nvSpPr>
        <dsp:cNvPr id="0" name=""/>
        <dsp:cNvSpPr/>
      </dsp:nvSpPr>
      <dsp:spPr>
        <a:xfrm>
          <a:off x="0" y="4596086"/>
          <a:ext cx="6263640" cy="9056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Build referral pathways that are clear and easily accessible, to ensure staff feel confident to respond to victims.</a:t>
          </a:r>
          <a:endParaRPr lang="en-US" sz="1800" kern="1200" dirty="0"/>
        </a:p>
      </dsp:txBody>
      <dsp:txXfrm>
        <a:off x="44209" y="4640295"/>
        <a:ext cx="6175222" cy="8172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D3632-4981-4C74-A9B7-95332F59066C}">
      <dsp:nvSpPr>
        <dsp:cNvPr id="0" name=""/>
        <dsp:cNvSpPr/>
      </dsp:nvSpPr>
      <dsp:spPr>
        <a:xfrm>
          <a:off x="0" y="58373"/>
          <a:ext cx="6263640" cy="2640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The voluntary sector plays a key role in providing specialist support for victims, their families and perpetrators</a:t>
          </a:r>
          <a:endParaRPr lang="en-US" sz="3700" kern="1200"/>
        </a:p>
      </dsp:txBody>
      <dsp:txXfrm>
        <a:off x="128908" y="187281"/>
        <a:ext cx="6005824" cy="2382874"/>
      </dsp:txXfrm>
    </dsp:sp>
    <dsp:sp modelId="{9069A7DB-F551-4DBA-A0C1-ECFD5133E506}">
      <dsp:nvSpPr>
        <dsp:cNvPr id="0" name=""/>
        <dsp:cNvSpPr/>
      </dsp:nvSpPr>
      <dsp:spPr>
        <a:xfrm>
          <a:off x="0" y="2805623"/>
          <a:ext cx="6263640" cy="2640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dirty="0">
              <a:solidFill>
                <a:schemeClr val="bg1"/>
              </a:solidFill>
            </a:rPr>
            <a:t>Voluntary organisations will have safeguarding processes in place</a:t>
          </a:r>
          <a:endParaRPr lang="en-US" sz="3700" kern="1200" dirty="0">
            <a:solidFill>
              <a:schemeClr val="bg1"/>
            </a:solidFill>
          </a:endParaRPr>
        </a:p>
      </dsp:txBody>
      <dsp:txXfrm>
        <a:off x="128908" y="2934531"/>
        <a:ext cx="6005824" cy="2382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57048-5D03-46FB-9815-D334FC0FB615}">
      <dsp:nvSpPr>
        <dsp:cNvPr id="0" name=""/>
        <dsp:cNvSpPr/>
      </dsp:nvSpPr>
      <dsp:spPr>
        <a:xfrm>
          <a:off x="0" y="131335"/>
          <a:ext cx="6263640"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Include the full range of behaviours that can be abusive, coercive or controlling; </a:t>
          </a:r>
          <a:endParaRPr lang="en-US" sz="1800" kern="1200"/>
        </a:p>
      </dsp:txBody>
      <dsp:txXfrm>
        <a:off x="49154" y="180489"/>
        <a:ext cx="6165332" cy="908623"/>
      </dsp:txXfrm>
    </dsp:sp>
    <dsp:sp modelId="{C56CE3D9-1EB2-4C83-9FFD-7725BAC1B86A}">
      <dsp:nvSpPr>
        <dsp:cNvPr id="0" name=""/>
        <dsp:cNvSpPr/>
      </dsp:nvSpPr>
      <dsp:spPr>
        <a:xfrm>
          <a:off x="0" y="1190107"/>
          <a:ext cx="6263640" cy="1006931"/>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Recognise the key risk and vulnerability factors and power relationships; </a:t>
          </a:r>
          <a:endParaRPr lang="en-US" sz="1800" kern="1200"/>
        </a:p>
      </dsp:txBody>
      <dsp:txXfrm>
        <a:off x="49154" y="1239261"/>
        <a:ext cx="6165332" cy="908623"/>
      </dsp:txXfrm>
    </dsp:sp>
    <dsp:sp modelId="{5C42B403-A796-4758-A34C-ABFB9756D357}">
      <dsp:nvSpPr>
        <dsp:cNvPr id="0" name=""/>
        <dsp:cNvSpPr/>
      </dsp:nvSpPr>
      <dsp:spPr>
        <a:xfrm>
          <a:off x="0" y="2248878"/>
          <a:ext cx="6263640" cy="100693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Understanding the dynamics of domestic abuse and the basic typologies of different perpetrators, including dynamics of denial and minimisation; </a:t>
          </a:r>
          <a:endParaRPr lang="en-US" sz="1800" kern="1200"/>
        </a:p>
      </dsp:txBody>
      <dsp:txXfrm>
        <a:off x="49154" y="2298032"/>
        <a:ext cx="6165332" cy="908623"/>
      </dsp:txXfrm>
    </dsp:sp>
    <dsp:sp modelId="{1CBE845D-B624-45C2-8B7A-5B55E4393BD1}">
      <dsp:nvSpPr>
        <dsp:cNvPr id="0" name=""/>
        <dsp:cNvSpPr/>
      </dsp:nvSpPr>
      <dsp:spPr>
        <a:xfrm>
          <a:off x="0" y="3307649"/>
          <a:ext cx="6263640" cy="1006931"/>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Recognise the impact of domestic abuse on children and young people</a:t>
          </a:r>
          <a:endParaRPr lang="en-US" sz="1800" kern="1200" dirty="0"/>
        </a:p>
      </dsp:txBody>
      <dsp:txXfrm>
        <a:off x="49154" y="3356803"/>
        <a:ext cx="6165332" cy="908623"/>
      </dsp:txXfrm>
    </dsp:sp>
    <dsp:sp modelId="{24701590-8AB2-4477-A0BF-26539B5359F1}">
      <dsp:nvSpPr>
        <dsp:cNvPr id="0" name=""/>
        <dsp:cNvSpPr/>
      </dsp:nvSpPr>
      <dsp:spPr>
        <a:xfrm>
          <a:off x="0" y="4366420"/>
          <a:ext cx="6263640" cy="100693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Include skills to form alliances with victims and early engagement with perpetrators aimed at behaviour change.</a:t>
          </a:r>
          <a:endParaRPr lang="en-US" sz="1800" kern="1200" dirty="0"/>
        </a:p>
      </dsp:txBody>
      <dsp:txXfrm>
        <a:off x="49154" y="4415574"/>
        <a:ext cx="6165332" cy="908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F31B7-96C2-4F96-9A25-B038DD33C319}">
      <dsp:nvSpPr>
        <dsp:cNvPr id="0" name=""/>
        <dsp:cNvSpPr/>
      </dsp:nvSpPr>
      <dsp:spPr>
        <a:xfrm>
          <a:off x="0" y="23724"/>
          <a:ext cx="6263640" cy="26839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Agencies should take the earliest opportunity available to consider how the behaviour of the perpetrator can be disrupted or constrained</a:t>
          </a:r>
          <a:endParaRPr lang="en-US" sz="3100" kern="1200"/>
        </a:p>
      </dsp:txBody>
      <dsp:txXfrm>
        <a:off x="131021" y="154745"/>
        <a:ext cx="6001598" cy="2421937"/>
      </dsp:txXfrm>
    </dsp:sp>
    <dsp:sp modelId="{F7D6053D-6105-470A-92D9-AD1259D9E339}">
      <dsp:nvSpPr>
        <dsp:cNvPr id="0" name=""/>
        <dsp:cNvSpPr/>
      </dsp:nvSpPr>
      <dsp:spPr>
        <a:xfrm>
          <a:off x="0" y="2796984"/>
          <a:ext cx="6263640" cy="26839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Be aware that perpetrators may raise counter or cross-allegations when reported by victims of abuse</a:t>
          </a:r>
          <a:endParaRPr lang="en-US" sz="3100" kern="1200"/>
        </a:p>
      </dsp:txBody>
      <dsp:txXfrm>
        <a:off x="131021" y="2928005"/>
        <a:ext cx="6001598" cy="2421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22960-734B-4AAD-AB8D-1632C6D4FB80}">
      <dsp:nvSpPr>
        <dsp:cNvPr id="0" name=""/>
        <dsp:cNvSpPr/>
      </dsp:nvSpPr>
      <dsp:spPr>
        <a:xfrm>
          <a:off x="0" y="113904"/>
          <a:ext cx="6263640" cy="1712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Risk assessment tools such as the DASH should be used to help identify the level of risk an individual is facing and to tailor their support accordingly</a:t>
          </a:r>
          <a:endParaRPr lang="en-US" sz="2400" kern="1200"/>
        </a:p>
      </dsp:txBody>
      <dsp:txXfrm>
        <a:off x="83616" y="197520"/>
        <a:ext cx="6096408" cy="1545648"/>
      </dsp:txXfrm>
    </dsp:sp>
    <dsp:sp modelId="{452FF946-957A-4A59-8B60-6746F3E8BC1B}">
      <dsp:nvSpPr>
        <dsp:cNvPr id="0" name=""/>
        <dsp:cNvSpPr/>
      </dsp:nvSpPr>
      <dsp:spPr>
        <a:xfrm>
          <a:off x="0" y="1895904"/>
          <a:ext cx="6263640" cy="17128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It is essential to identify changes, such as escalation in severity and/or frequency of abuse</a:t>
          </a:r>
          <a:endParaRPr lang="en-US" sz="2400" kern="1200"/>
        </a:p>
      </dsp:txBody>
      <dsp:txXfrm>
        <a:off x="83616" y="1979520"/>
        <a:ext cx="6096408" cy="1545648"/>
      </dsp:txXfrm>
    </dsp:sp>
    <dsp:sp modelId="{CDB7EEB4-EDF3-4B63-BB36-84C5857577CB}">
      <dsp:nvSpPr>
        <dsp:cNvPr id="0" name=""/>
        <dsp:cNvSpPr/>
      </dsp:nvSpPr>
      <dsp:spPr>
        <a:xfrm>
          <a:off x="0" y="3677904"/>
          <a:ext cx="6263640" cy="1712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Risk assessments should holistically encompass specialist professional judgement, survivor perceptions of risk, along with additional indicators relevant to minority groups.</a:t>
          </a:r>
          <a:endParaRPr lang="en-US" sz="2400" kern="1200"/>
        </a:p>
      </dsp:txBody>
      <dsp:txXfrm>
        <a:off x="83616" y="3761520"/>
        <a:ext cx="6096408" cy="1545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1AD2A-6E6A-4A66-AA0C-CF478624FD81}">
      <dsp:nvSpPr>
        <dsp:cNvPr id="0" name=""/>
        <dsp:cNvSpPr/>
      </dsp:nvSpPr>
      <dsp:spPr>
        <a:xfrm>
          <a:off x="0" y="41746"/>
          <a:ext cx="6263640" cy="26731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Professionals should recognise the dynamics, impact, and risk when responding to cases of child-to-parent abuse. Guidance on CPA is due later in 2022.</a:t>
          </a:r>
          <a:endParaRPr lang="en-US" sz="2600" kern="1200"/>
        </a:p>
      </dsp:txBody>
      <dsp:txXfrm>
        <a:off x="130493" y="172239"/>
        <a:ext cx="6002654" cy="2412171"/>
      </dsp:txXfrm>
    </dsp:sp>
    <dsp:sp modelId="{E78A29B0-7DEA-4D52-8882-555FDD0F492E}">
      <dsp:nvSpPr>
        <dsp:cNvPr id="0" name=""/>
        <dsp:cNvSpPr/>
      </dsp:nvSpPr>
      <dsp:spPr>
        <a:xfrm>
          <a:off x="0" y="2789784"/>
          <a:ext cx="6263640" cy="267315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Trauma-informed practice seeks to address the barriers that those affected by trauma can experience when accessing care and services and the role of such practice in early intervention and prevention can be crucial. </a:t>
          </a:r>
          <a:endParaRPr lang="en-US" sz="2600" kern="1200" dirty="0"/>
        </a:p>
      </dsp:txBody>
      <dsp:txXfrm>
        <a:off x="130493" y="2920277"/>
        <a:ext cx="6002654" cy="24121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7610E-3E13-4125-BB7E-854D5658F1E1}">
      <dsp:nvSpPr>
        <dsp:cNvPr id="0" name=""/>
        <dsp:cNvSpPr/>
      </dsp:nvSpPr>
      <dsp:spPr>
        <a:xfrm>
          <a:off x="0" y="0"/>
          <a:ext cx="6263640" cy="9577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Every Early Years settings, school and college should have a practitioner designated as safeguarding lead </a:t>
          </a:r>
          <a:endParaRPr lang="en-US" sz="1800" kern="1200" dirty="0"/>
        </a:p>
      </dsp:txBody>
      <dsp:txXfrm>
        <a:off x="46753" y="46753"/>
        <a:ext cx="6170134" cy="864225"/>
      </dsp:txXfrm>
    </dsp:sp>
    <dsp:sp modelId="{B9C1938E-1E70-4126-8FAF-1948F845C02A}">
      <dsp:nvSpPr>
        <dsp:cNvPr id="0" name=""/>
        <dsp:cNvSpPr/>
      </dsp:nvSpPr>
      <dsp:spPr>
        <a:xfrm>
          <a:off x="0" y="967005"/>
          <a:ext cx="6263640" cy="1296896"/>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Understanding healthy relationships is at the centre of a child’s compulsory RHSE in school.  There is no right to withdraw from RSHE, in which the topic of Being Safe is taught, at primary or secondary school.</a:t>
          </a:r>
          <a:endParaRPr lang="en-US" sz="1800" kern="1200" dirty="0"/>
        </a:p>
      </dsp:txBody>
      <dsp:txXfrm>
        <a:off x="63309" y="1030314"/>
        <a:ext cx="6137022" cy="1170278"/>
      </dsp:txXfrm>
    </dsp:sp>
    <dsp:sp modelId="{2075DF49-81F1-4F26-A17A-519683538589}">
      <dsp:nvSpPr>
        <dsp:cNvPr id="0" name=""/>
        <dsp:cNvSpPr/>
      </dsp:nvSpPr>
      <dsp:spPr>
        <a:xfrm>
          <a:off x="0" y="2270410"/>
          <a:ext cx="6263640" cy="105311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If a primary school chooses to teach sex education and a parent wishes to withdraw their child, the head teacher must comply with their wish. </a:t>
          </a:r>
          <a:endParaRPr lang="en-US" sz="1800" kern="1200" dirty="0"/>
        </a:p>
      </dsp:txBody>
      <dsp:txXfrm>
        <a:off x="51409" y="2321819"/>
        <a:ext cx="6160822" cy="950300"/>
      </dsp:txXfrm>
    </dsp:sp>
    <dsp:sp modelId="{9497D9A3-4C4B-448F-B4F2-7E1C29918B24}">
      <dsp:nvSpPr>
        <dsp:cNvPr id="0" name=""/>
        <dsp:cNvSpPr/>
      </dsp:nvSpPr>
      <dsp:spPr>
        <a:xfrm>
          <a:off x="0" y="3330038"/>
          <a:ext cx="6263640" cy="131443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 parents’ request to withdraw their child from sex education can be granted until three terms before the pupil turns 16. At that point, if the child wishes to take part in sex education lessons, the head teacher should ensure they receive it in one of those terms</a:t>
          </a:r>
          <a:endParaRPr lang="en-US" sz="1800" kern="1200" dirty="0"/>
        </a:p>
      </dsp:txBody>
      <dsp:txXfrm>
        <a:off x="64165" y="3394203"/>
        <a:ext cx="6135310" cy="1186100"/>
      </dsp:txXfrm>
    </dsp:sp>
    <dsp:sp modelId="{95953775-D39F-4A48-903D-03898EA78D91}">
      <dsp:nvSpPr>
        <dsp:cNvPr id="0" name=""/>
        <dsp:cNvSpPr/>
      </dsp:nvSpPr>
      <dsp:spPr>
        <a:xfrm>
          <a:off x="0" y="4653742"/>
          <a:ext cx="6263640" cy="8509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All HE providers should discharge their responsibilities fully and have robust policies and procedures in place to address harassment</a:t>
          </a:r>
          <a:endParaRPr lang="en-US" sz="1800" kern="1200" dirty="0"/>
        </a:p>
      </dsp:txBody>
      <dsp:txXfrm>
        <a:off x="41540" y="4695282"/>
        <a:ext cx="6180560" cy="7678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5A7BF-4FB5-48B7-90F6-ED83A8603E6E}">
      <dsp:nvSpPr>
        <dsp:cNvPr id="0" name=""/>
        <dsp:cNvSpPr/>
      </dsp:nvSpPr>
      <dsp:spPr>
        <a:xfrm>
          <a:off x="0" y="148404"/>
          <a:ext cx="6263640" cy="8319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Social workers must employ professional curiosity to recognise patterns of behaviour over time</a:t>
          </a:r>
          <a:endParaRPr lang="en-US" sz="1800" kern="1200" dirty="0"/>
        </a:p>
      </dsp:txBody>
      <dsp:txXfrm>
        <a:off x="40614" y="189018"/>
        <a:ext cx="6182412" cy="750751"/>
      </dsp:txXfrm>
    </dsp:sp>
    <dsp:sp modelId="{E0875D86-8899-4EE6-B7A9-70E1C8B5F3C3}">
      <dsp:nvSpPr>
        <dsp:cNvPr id="0" name=""/>
        <dsp:cNvSpPr/>
      </dsp:nvSpPr>
      <dsp:spPr>
        <a:xfrm>
          <a:off x="0" y="1023584"/>
          <a:ext cx="6263640" cy="83197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Understand the stigma and fear that victims may have when disclosing domestic abuse, including the fear of having their children removed, should they disclose abuse. </a:t>
          </a:r>
          <a:endParaRPr lang="en-US" sz="1500" kern="1200" dirty="0"/>
        </a:p>
      </dsp:txBody>
      <dsp:txXfrm>
        <a:off x="40614" y="1064198"/>
        <a:ext cx="6182412" cy="750751"/>
      </dsp:txXfrm>
    </dsp:sp>
    <dsp:sp modelId="{DED91E3F-875D-4BB1-9FCA-EF4AC79363DC}">
      <dsp:nvSpPr>
        <dsp:cNvPr id="0" name=""/>
        <dsp:cNvSpPr/>
      </dsp:nvSpPr>
      <dsp:spPr>
        <a:xfrm>
          <a:off x="0" y="1898764"/>
          <a:ext cx="6263640" cy="831979"/>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Be alive to the ways in which perpetrators might manipulate professionals  and attempts to use the relationship between the non-abusive parent and child as a tool of coercive control</a:t>
          </a:r>
          <a:endParaRPr lang="en-US" sz="1500" kern="1200" dirty="0"/>
        </a:p>
      </dsp:txBody>
      <dsp:txXfrm>
        <a:off x="40614" y="1939378"/>
        <a:ext cx="6182412" cy="750751"/>
      </dsp:txXfrm>
    </dsp:sp>
    <dsp:sp modelId="{CF1AC969-E3FB-47DD-B6C5-0DB6388620E1}">
      <dsp:nvSpPr>
        <dsp:cNvPr id="0" name=""/>
        <dsp:cNvSpPr/>
      </dsp:nvSpPr>
      <dsp:spPr>
        <a:xfrm>
          <a:off x="0" y="2773943"/>
          <a:ext cx="6263640" cy="831979"/>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Understand that a full disclosure – from an adult or child victim – can take time and trust. Do not focus wholly on disclosure and recognise that its absence does not necessarily mean that abuse is not occurring.</a:t>
          </a:r>
          <a:endParaRPr lang="en-US" sz="1500" kern="1200" dirty="0"/>
        </a:p>
      </dsp:txBody>
      <dsp:txXfrm>
        <a:off x="40614" y="2814557"/>
        <a:ext cx="6182412" cy="750751"/>
      </dsp:txXfrm>
    </dsp:sp>
    <dsp:sp modelId="{791864FC-5BBC-4787-AFCE-499D0A8C10D5}">
      <dsp:nvSpPr>
        <dsp:cNvPr id="0" name=""/>
        <dsp:cNvSpPr/>
      </dsp:nvSpPr>
      <dsp:spPr>
        <a:xfrm>
          <a:off x="0" y="3649123"/>
          <a:ext cx="6263640" cy="831979"/>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Efforts should be made to provide support for children to maintain and sustain relationships with the non-abusive parent,</a:t>
          </a:r>
          <a:endParaRPr lang="en-US" sz="1500" kern="1200"/>
        </a:p>
      </dsp:txBody>
      <dsp:txXfrm>
        <a:off x="40614" y="3689737"/>
        <a:ext cx="6182412" cy="750751"/>
      </dsp:txXfrm>
    </dsp:sp>
    <dsp:sp modelId="{18E78F57-73B6-44F3-AADA-395DE70B756A}">
      <dsp:nvSpPr>
        <dsp:cNvPr id="0" name=""/>
        <dsp:cNvSpPr/>
      </dsp:nvSpPr>
      <dsp:spPr>
        <a:xfrm>
          <a:off x="0" y="4524303"/>
          <a:ext cx="6263640" cy="8319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Be aware that failure to attend school or social care meetings could be due to fear of meeting an abusive partner or ex-partner.</a:t>
          </a:r>
          <a:endParaRPr lang="en-US" sz="1500" kern="1200" dirty="0"/>
        </a:p>
      </dsp:txBody>
      <dsp:txXfrm>
        <a:off x="40614" y="4564917"/>
        <a:ext cx="6182412" cy="7507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3AA95-265E-484D-BD81-C7A777A41DF5}">
      <dsp:nvSpPr>
        <dsp:cNvPr id="0" name=""/>
        <dsp:cNvSpPr/>
      </dsp:nvSpPr>
      <dsp:spPr>
        <a:xfrm>
          <a:off x="0" y="23846"/>
          <a:ext cx="6263640" cy="10568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Individuals who have care and support needs may be particularly vulnerable to domestic abuse from intimate partners or family members, who may use the fact that they have caring responsibilities as a cover for their abuse.</a:t>
          </a:r>
          <a:endParaRPr lang="en-US" sz="1500" kern="1200" dirty="0"/>
        </a:p>
      </dsp:txBody>
      <dsp:txXfrm>
        <a:off x="51591" y="75437"/>
        <a:ext cx="6160458" cy="953657"/>
      </dsp:txXfrm>
    </dsp:sp>
    <dsp:sp modelId="{FAA94957-A882-4DEE-82AD-EF629A002311}">
      <dsp:nvSpPr>
        <dsp:cNvPr id="0" name=""/>
        <dsp:cNvSpPr/>
      </dsp:nvSpPr>
      <dsp:spPr>
        <a:xfrm>
          <a:off x="0" y="1123885"/>
          <a:ext cx="6263640" cy="105683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Some indicators of economic abuse include a change in living conditions, inability to pay bills, unexplained shortage of money, the unexplained loss or misplacement of financial documents and sudden or unexpected changes in a will or other financial documents.</a:t>
          </a:r>
          <a:endParaRPr lang="en-US" sz="1500" kern="1200" dirty="0">
            <a:solidFill>
              <a:srgbClr val="FF0000"/>
            </a:solidFill>
          </a:endParaRPr>
        </a:p>
      </dsp:txBody>
      <dsp:txXfrm>
        <a:off x="51591" y="1175476"/>
        <a:ext cx="6160458" cy="953657"/>
      </dsp:txXfrm>
    </dsp:sp>
    <dsp:sp modelId="{0743EA95-55E7-4AC3-B27A-138F98BEEE10}">
      <dsp:nvSpPr>
        <dsp:cNvPr id="0" name=""/>
        <dsp:cNvSpPr/>
      </dsp:nvSpPr>
      <dsp:spPr>
        <a:xfrm>
          <a:off x="0" y="2223924"/>
          <a:ext cx="6263640" cy="105683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All frontline staff in public services should be trained to make enquiries into domestic abuse to ensure they are Making Every Contact Count.</a:t>
          </a:r>
          <a:endParaRPr lang="en-US" sz="1500" kern="1200"/>
        </a:p>
      </dsp:txBody>
      <dsp:txXfrm>
        <a:off x="51591" y="2275515"/>
        <a:ext cx="6160458" cy="953657"/>
      </dsp:txXfrm>
    </dsp:sp>
    <dsp:sp modelId="{A4F2BE83-9482-4D52-974C-D9D25A3C17A4}">
      <dsp:nvSpPr>
        <dsp:cNvPr id="0" name=""/>
        <dsp:cNvSpPr/>
      </dsp:nvSpPr>
      <dsp:spPr>
        <a:xfrm>
          <a:off x="0" y="3323963"/>
          <a:ext cx="6263640" cy="105683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Health and social care service managers and professionals should ensure staff ask service users about domestic abuse. This should be a routine part of good practice, even where there are no indicators of such abuse.</a:t>
          </a:r>
          <a:endParaRPr lang="en-US" sz="1500" kern="1200" dirty="0"/>
        </a:p>
      </dsp:txBody>
      <dsp:txXfrm>
        <a:off x="51591" y="3375554"/>
        <a:ext cx="6160458" cy="953657"/>
      </dsp:txXfrm>
    </dsp:sp>
    <dsp:sp modelId="{8BE79691-1FB7-414E-95EA-225DBFAC2B1D}">
      <dsp:nvSpPr>
        <dsp:cNvPr id="0" name=""/>
        <dsp:cNvSpPr/>
      </dsp:nvSpPr>
      <dsp:spPr>
        <a:xfrm>
          <a:off x="0" y="4424002"/>
          <a:ext cx="6263640" cy="10568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 Health and Care Act 2022 will increase integration between health and social care and embed more power and autonomy in the hands of local systems, to deliver seamless health and social care services.</a:t>
          </a:r>
          <a:endParaRPr lang="en-US" sz="1500" kern="1200" dirty="0"/>
        </a:p>
      </dsp:txBody>
      <dsp:txXfrm>
        <a:off x="51591" y="4475593"/>
        <a:ext cx="6160458" cy="9536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2895-33BD-4E96-8EF5-E54CD1AB1C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A4A1A2-9DD0-458C-8F57-BD21499E7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D0CDF9-AE26-48A5-B680-9D7E5AC75095}"/>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5" name="Footer Placeholder 4">
            <a:extLst>
              <a:ext uri="{FF2B5EF4-FFF2-40B4-BE49-F238E27FC236}">
                <a16:creationId xmlns:a16="http://schemas.microsoft.com/office/drawing/2014/main" id="{8B2F6B19-F418-47B2-BD16-527DF04519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8FAD06-1876-47D4-BFC1-ADC91E721247}"/>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61443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E0D8-0C42-4E3D-97BF-548907AC90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E152CE-2320-4C96-AECF-4148B868E3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C51DF9-C2F8-4BEB-96F3-19003D2B33B3}"/>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5" name="Footer Placeholder 4">
            <a:extLst>
              <a:ext uri="{FF2B5EF4-FFF2-40B4-BE49-F238E27FC236}">
                <a16:creationId xmlns:a16="http://schemas.microsoft.com/office/drawing/2014/main" id="{4EBD0595-E641-44BE-89A9-FDEFE290E8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FC125D-474A-4DF4-BC75-9E8BA98CA3CA}"/>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167352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FF60AA-613F-429F-87B4-96FE08927E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9BF8DB-3060-4590-80F5-3CB3FB6A9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4FF4DF-C2D0-482F-8FB0-CEDBC57AD7C3}"/>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5" name="Footer Placeholder 4">
            <a:extLst>
              <a:ext uri="{FF2B5EF4-FFF2-40B4-BE49-F238E27FC236}">
                <a16:creationId xmlns:a16="http://schemas.microsoft.com/office/drawing/2014/main" id="{DCC3F2A2-1F63-479E-9311-9320633E8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12D6B-E8C5-4F88-8624-80A172BE813E}"/>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30883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E7E7-F1A4-4193-B7C2-DC052AC921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D15166-0343-4DBE-8309-014FBC2E18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62001-712F-4727-A98E-B1CE039C6C36}"/>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5" name="Footer Placeholder 4">
            <a:extLst>
              <a:ext uri="{FF2B5EF4-FFF2-40B4-BE49-F238E27FC236}">
                <a16:creationId xmlns:a16="http://schemas.microsoft.com/office/drawing/2014/main" id="{CDC4F421-5B80-4DA0-AAF3-8614254D15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C9C3D2-6A9A-4D05-93C5-A444C3461EDA}"/>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380827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5BE5-62EE-498E-98F4-F308CE2B8A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3121DD-7743-44B7-9408-D6B3EA3AC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BF2D06-8143-4CAF-9663-070C194E9BBC}"/>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5" name="Footer Placeholder 4">
            <a:extLst>
              <a:ext uri="{FF2B5EF4-FFF2-40B4-BE49-F238E27FC236}">
                <a16:creationId xmlns:a16="http://schemas.microsoft.com/office/drawing/2014/main" id="{5058EBBC-0E2F-4C19-8471-B6DF7D9091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FD9983-100A-4521-B83A-9271977A47C3}"/>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370277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C0EA-751F-4F3D-B68C-8C225936A0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A17B2D-D0E3-4C00-AC61-32B3B74C4D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64E353-F7B4-4075-9323-E3267C56B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5F695F-A660-4CAC-BB38-B50AFA72490C}"/>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6" name="Footer Placeholder 5">
            <a:extLst>
              <a:ext uri="{FF2B5EF4-FFF2-40B4-BE49-F238E27FC236}">
                <a16:creationId xmlns:a16="http://schemas.microsoft.com/office/drawing/2014/main" id="{D7584C8D-662F-482B-AD53-077804CAD6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41097-4648-49CD-B15A-C536AD9F350F}"/>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58562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2E86-950C-4F7E-BBD4-D4DA86EBE4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7DAE64-D0C9-476D-B504-B16CD8B506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7E819B-5BBB-4207-9869-6970974D3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84A91C-5718-421F-B1C8-7B0FA5876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D63B05-F8D1-4F28-89F3-E22D0475E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14BBE4-A004-473A-AF34-97F10A3FF105}"/>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8" name="Footer Placeholder 7">
            <a:extLst>
              <a:ext uri="{FF2B5EF4-FFF2-40B4-BE49-F238E27FC236}">
                <a16:creationId xmlns:a16="http://schemas.microsoft.com/office/drawing/2014/main" id="{4FDDA65A-8FD1-4175-94E9-1B68033FFC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9C0A3A-AF68-406B-BED4-DA7E533400EE}"/>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407955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74B0-F7E9-41FD-A436-56380EB6A7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567AF9-1D9F-4C19-B64A-7D333006D4D7}"/>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4" name="Footer Placeholder 3">
            <a:extLst>
              <a:ext uri="{FF2B5EF4-FFF2-40B4-BE49-F238E27FC236}">
                <a16:creationId xmlns:a16="http://schemas.microsoft.com/office/drawing/2014/main" id="{CA75A926-9B6A-4060-808B-B07E1FFD1E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A96042-2550-4A97-A0BE-E3973583D931}"/>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164819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C5DCF-886E-47A1-A931-CA3E5069B383}"/>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3" name="Footer Placeholder 2">
            <a:extLst>
              <a:ext uri="{FF2B5EF4-FFF2-40B4-BE49-F238E27FC236}">
                <a16:creationId xmlns:a16="http://schemas.microsoft.com/office/drawing/2014/main" id="{04CAEBDF-7B53-4BD6-88A3-014CC1CBD1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8C765E-008B-4E62-AF44-B3A854CFB9C5}"/>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195953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D0D1B-DB64-4302-886E-EF328CCFA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04DF6F-AA4F-467B-94F9-EAD1191793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770460-8F7F-4493-BAEB-801EB1ECE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975C5-BA4B-49B7-88C2-E05D76CFBBB4}"/>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6" name="Footer Placeholder 5">
            <a:extLst>
              <a:ext uri="{FF2B5EF4-FFF2-40B4-BE49-F238E27FC236}">
                <a16:creationId xmlns:a16="http://schemas.microsoft.com/office/drawing/2014/main" id="{151F46FB-7663-4077-B001-B2ECE5866E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8B7405-55CE-467E-A287-22E9C20E7868}"/>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320066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B5B5-731E-489E-9383-91D9137BD8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D477AC-4423-41AC-95C0-736017C3F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FD127-C86D-4542-BDF3-F3540824A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B95E09-0E6F-441B-A1C5-897DE7165024}"/>
              </a:ext>
            </a:extLst>
          </p:cNvPr>
          <p:cNvSpPr>
            <a:spLocks noGrp="1"/>
          </p:cNvSpPr>
          <p:nvPr>
            <p:ph type="dt" sz="half" idx="10"/>
          </p:nvPr>
        </p:nvSpPr>
        <p:spPr/>
        <p:txBody>
          <a:bodyPr/>
          <a:lstStyle/>
          <a:p>
            <a:fld id="{550FE445-C619-4C75-9AFD-698C17C6C8E2}" type="datetimeFigureOut">
              <a:rPr lang="en-GB" smtClean="0"/>
              <a:t>08/09/2022</a:t>
            </a:fld>
            <a:endParaRPr lang="en-GB"/>
          </a:p>
        </p:txBody>
      </p:sp>
      <p:sp>
        <p:nvSpPr>
          <p:cNvPr id="6" name="Footer Placeholder 5">
            <a:extLst>
              <a:ext uri="{FF2B5EF4-FFF2-40B4-BE49-F238E27FC236}">
                <a16:creationId xmlns:a16="http://schemas.microsoft.com/office/drawing/2014/main" id="{41671E99-B546-4657-A704-523B48C67B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1461A-58C6-4BA7-B25A-B6F0AE8F874A}"/>
              </a:ext>
            </a:extLst>
          </p:cNvPr>
          <p:cNvSpPr>
            <a:spLocks noGrp="1"/>
          </p:cNvSpPr>
          <p:nvPr>
            <p:ph type="sldNum" sz="quarter" idx="12"/>
          </p:nvPr>
        </p:nvSpPr>
        <p:spPr/>
        <p:txBody>
          <a:bodyPr/>
          <a:lstStyle/>
          <a:p>
            <a:fld id="{4E64F623-ACA2-4069-B12E-5CB56BD8C22C}" type="slidenum">
              <a:rPr lang="en-GB" smtClean="0"/>
              <a:t>‹#›</a:t>
            </a:fld>
            <a:endParaRPr lang="en-GB"/>
          </a:p>
        </p:txBody>
      </p:sp>
    </p:spTree>
    <p:extLst>
      <p:ext uri="{BB962C8B-B14F-4D97-AF65-F5344CB8AC3E}">
        <p14:creationId xmlns:p14="http://schemas.microsoft.com/office/powerpoint/2010/main" val="105328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ADB4A-3823-4082-9F43-0257DC6E1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DFFD83-366B-4B33-8213-E1FBF91B6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61BB75-2EB5-46DC-96E6-0988137113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FE445-C619-4C75-9AFD-698C17C6C8E2}" type="datetimeFigureOut">
              <a:rPr lang="en-GB" smtClean="0"/>
              <a:t>08/09/2022</a:t>
            </a:fld>
            <a:endParaRPr lang="en-GB"/>
          </a:p>
        </p:txBody>
      </p:sp>
      <p:sp>
        <p:nvSpPr>
          <p:cNvPr id="5" name="Footer Placeholder 4">
            <a:extLst>
              <a:ext uri="{FF2B5EF4-FFF2-40B4-BE49-F238E27FC236}">
                <a16:creationId xmlns:a16="http://schemas.microsoft.com/office/drawing/2014/main" id="{E92D8646-6CB5-48C0-A003-F59E14266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25A006-12AA-48FF-B254-241BDBBAB8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4F623-ACA2-4069-B12E-5CB56BD8C22C}" type="slidenum">
              <a:rPr lang="en-GB" smtClean="0"/>
              <a:t>‹#›</a:t>
            </a:fld>
            <a:endParaRPr lang="en-GB"/>
          </a:p>
        </p:txBody>
      </p:sp>
    </p:spTree>
    <p:extLst>
      <p:ext uri="{BB962C8B-B14F-4D97-AF65-F5344CB8AC3E}">
        <p14:creationId xmlns:p14="http://schemas.microsoft.com/office/powerpoint/2010/main" val="3777898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v.uk/government/publications/domestic-abuse-act-202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0DCD-9F82-4DF3-9384-EC99EFEABFB0}"/>
              </a:ext>
            </a:extLst>
          </p:cNvPr>
          <p:cNvSpPr>
            <a:spLocks noGrp="1"/>
          </p:cNvSpPr>
          <p:nvPr>
            <p:ph type="ctrTitle"/>
          </p:nvPr>
        </p:nvSpPr>
        <p:spPr>
          <a:xfrm>
            <a:off x="1524000" y="1910154"/>
            <a:ext cx="9144000" cy="2387600"/>
          </a:xfrm>
        </p:spPr>
        <p:txBody>
          <a:bodyPr/>
          <a:lstStyle/>
          <a:p>
            <a:r>
              <a:rPr lang="en-GB" b="1" dirty="0"/>
              <a:t>Domestic Abuse Statutory Guidance – A summary</a:t>
            </a:r>
            <a:r>
              <a:rPr lang="en-GB" dirty="0"/>
              <a:t>	</a:t>
            </a:r>
          </a:p>
        </p:txBody>
      </p:sp>
      <p:sp>
        <p:nvSpPr>
          <p:cNvPr id="3" name="Subtitle 2">
            <a:extLst>
              <a:ext uri="{FF2B5EF4-FFF2-40B4-BE49-F238E27FC236}">
                <a16:creationId xmlns:a16="http://schemas.microsoft.com/office/drawing/2014/main" id="{50D3F547-424C-4FAF-A674-58A531758767}"/>
              </a:ext>
            </a:extLst>
          </p:cNvPr>
          <p:cNvSpPr>
            <a:spLocks noGrp="1"/>
          </p:cNvSpPr>
          <p:nvPr>
            <p:ph type="subTitle" idx="1"/>
          </p:nvPr>
        </p:nvSpPr>
        <p:spPr>
          <a:xfrm>
            <a:off x="1524000" y="4358837"/>
            <a:ext cx="9144000" cy="1155698"/>
          </a:xfrm>
        </p:spPr>
        <p:txBody>
          <a:bodyPr>
            <a:normAutofit fontScale="92500" lnSpcReduction="20000"/>
          </a:bodyPr>
          <a:lstStyle/>
          <a:p>
            <a:endParaRPr lang="en-GB" dirty="0"/>
          </a:p>
          <a:p>
            <a:endParaRPr lang="en-GB" dirty="0"/>
          </a:p>
          <a:p>
            <a:r>
              <a:rPr lang="en-GB" dirty="0">
                <a:hlinkClick r:id="rId2"/>
              </a:rPr>
              <a:t>Domestic Abuse Act 2021 - GOV.UK (www.gov.uk)</a:t>
            </a:r>
            <a:endParaRPr lang="en-GB" dirty="0"/>
          </a:p>
        </p:txBody>
      </p:sp>
      <p:pic>
        <p:nvPicPr>
          <p:cNvPr id="4" name="Picture 3" descr="Logo, company name&#10;&#10;Description automatically generated">
            <a:extLst>
              <a:ext uri="{FF2B5EF4-FFF2-40B4-BE49-F238E27FC236}">
                <a16:creationId xmlns:a16="http://schemas.microsoft.com/office/drawing/2014/main" id="{C506C096-6D10-46BA-A76C-E3E182F09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946" y="193309"/>
            <a:ext cx="1858107" cy="1858107"/>
          </a:xfrm>
          <a:prstGeom prst="rect">
            <a:avLst/>
          </a:prstGeom>
        </p:spPr>
      </p:pic>
    </p:spTree>
    <p:extLst>
      <p:ext uri="{BB962C8B-B14F-4D97-AF65-F5344CB8AC3E}">
        <p14:creationId xmlns:p14="http://schemas.microsoft.com/office/powerpoint/2010/main" val="153389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88F2F-94A8-42AF-974C-F0E9C775922C}"/>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Adult Social Care</a:t>
            </a:r>
          </a:p>
        </p:txBody>
      </p:sp>
      <p:graphicFrame>
        <p:nvGraphicFramePr>
          <p:cNvPr id="5" name="Content Placeholder 2">
            <a:extLst>
              <a:ext uri="{FF2B5EF4-FFF2-40B4-BE49-F238E27FC236}">
                <a16:creationId xmlns:a16="http://schemas.microsoft.com/office/drawing/2014/main" id="{93B16B8C-8288-6741-DC45-26B0A3FE2D87}"/>
              </a:ext>
            </a:extLst>
          </p:cNvPr>
          <p:cNvGraphicFramePr>
            <a:graphicFrameLocks noGrp="1"/>
          </p:cNvGraphicFramePr>
          <p:nvPr>
            <p:ph idx="1"/>
            <p:extLst>
              <p:ext uri="{D42A27DB-BD31-4B8C-83A1-F6EECF244321}">
                <p14:modId xmlns:p14="http://schemas.microsoft.com/office/powerpoint/2010/main" val="160868351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080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C15B8E-855D-4A1D-94AD-C0AE14252C33}"/>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Health</a:t>
            </a:r>
            <a:r>
              <a:rPr lang="en-GB" sz="6000" dirty="0">
                <a:solidFill>
                  <a:schemeClr val="bg1"/>
                </a:solidFill>
              </a:rPr>
              <a:t> </a:t>
            </a:r>
          </a:p>
        </p:txBody>
      </p:sp>
      <p:graphicFrame>
        <p:nvGraphicFramePr>
          <p:cNvPr id="5" name="Content Placeholder 2">
            <a:extLst>
              <a:ext uri="{FF2B5EF4-FFF2-40B4-BE49-F238E27FC236}">
                <a16:creationId xmlns:a16="http://schemas.microsoft.com/office/drawing/2014/main" id="{15F83169-0C1A-5EDC-7E58-445FD53BF70B}"/>
              </a:ext>
            </a:extLst>
          </p:cNvPr>
          <p:cNvGraphicFramePr>
            <a:graphicFrameLocks noGrp="1"/>
          </p:cNvGraphicFramePr>
          <p:nvPr>
            <p:ph idx="1"/>
            <p:extLst>
              <p:ext uri="{D42A27DB-BD31-4B8C-83A1-F6EECF244321}">
                <p14:modId xmlns:p14="http://schemas.microsoft.com/office/powerpoint/2010/main" val="371592336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91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F0C81E-466D-4727-94B8-A8280092EC59}"/>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Housing</a:t>
            </a:r>
          </a:p>
        </p:txBody>
      </p:sp>
      <p:graphicFrame>
        <p:nvGraphicFramePr>
          <p:cNvPr id="5" name="Content Placeholder 2">
            <a:extLst>
              <a:ext uri="{FF2B5EF4-FFF2-40B4-BE49-F238E27FC236}">
                <a16:creationId xmlns:a16="http://schemas.microsoft.com/office/drawing/2014/main" id="{17F0EC5C-6C2D-DE89-82EC-41FFEE849165}"/>
              </a:ext>
            </a:extLst>
          </p:cNvPr>
          <p:cNvGraphicFramePr>
            <a:graphicFrameLocks noGrp="1"/>
          </p:cNvGraphicFramePr>
          <p:nvPr>
            <p:ph idx="1"/>
            <p:extLst>
              <p:ext uri="{D42A27DB-BD31-4B8C-83A1-F6EECF244321}">
                <p14:modId xmlns:p14="http://schemas.microsoft.com/office/powerpoint/2010/main" val="100656853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45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CF0FE5-67CF-40AF-9681-4FE4D634D290}"/>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Police</a:t>
            </a:r>
          </a:p>
        </p:txBody>
      </p:sp>
      <p:graphicFrame>
        <p:nvGraphicFramePr>
          <p:cNvPr id="5" name="Content Placeholder 2">
            <a:extLst>
              <a:ext uri="{FF2B5EF4-FFF2-40B4-BE49-F238E27FC236}">
                <a16:creationId xmlns:a16="http://schemas.microsoft.com/office/drawing/2014/main" id="{147E9A36-EB02-A664-65DC-67E15ABDD367}"/>
              </a:ext>
            </a:extLst>
          </p:cNvPr>
          <p:cNvGraphicFramePr>
            <a:graphicFrameLocks noGrp="1"/>
          </p:cNvGraphicFramePr>
          <p:nvPr>
            <p:ph idx="1"/>
            <p:extLst>
              <p:ext uri="{D42A27DB-BD31-4B8C-83A1-F6EECF244321}">
                <p14:modId xmlns:p14="http://schemas.microsoft.com/office/powerpoint/2010/main" val="309056954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449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002F23-8EF7-441F-819D-8EA0F5DC8D9C}"/>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Police cont’d</a:t>
            </a:r>
          </a:p>
        </p:txBody>
      </p:sp>
      <p:graphicFrame>
        <p:nvGraphicFramePr>
          <p:cNvPr id="5" name="Content Placeholder 2">
            <a:extLst>
              <a:ext uri="{FF2B5EF4-FFF2-40B4-BE49-F238E27FC236}">
                <a16:creationId xmlns:a16="http://schemas.microsoft.com/office/drawing/2014/main" id="{6C352B60-D7E7-F9BC-DB92-2AD247FE2756}"/>
              </a:ext>
            </a:extLst>
          </p:cNvPr>
          <p:cNvGraphicFramePr>
            <a:graphicFrameLocks noGrp="1"/>
          </p:cNvGraphicFramePr>
          <p:nvPr>
            <p:ph idx="1"/>
            <p:extLst>
              <p:ext uri="{D42A27DB-BD31-4B8C-83A1-F6EECF244321}">
                <p14:modId xmlns:p14="http://schemas.microsoft.com/office/powerpoint/2010/main" val="202533075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910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2F6740-F2D5-4DE7-ADB3-1945C80F5E94}"/>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CPS	&amp; Courts</a:t>
            </a:r>
          </a:p>
        </p:txBody>
      </p:sp>
      <p:graphicFrame>
        <p:nvGraphicFramePr>
          <p:cNvPr id="5" name="Content Placeholder 2">
            <a:extLst>
              <a:ext uri="{FF2B5EF4-FFF2-40B4-BE49-F238E27FC236}">
                <a16:creationId xmlns:a16="http://schemas.microsoft.com/office/drawing/2014/main" id="{249F6EEA-D72D-3F0F-31C1-E59BA0591D26}"/>
              </a:ext>
            </a:extLst>
          </p:cNvPr>
          <p:cNvGraphicFramePr>
            <a:graphicFrameLocks noGrp="1"/>
          </p:cNvGraphicFramePr>
          <p:nvPr>
            <p:ph idx="1"/>
            <p:extLst>
              <p:ext uri="{D42A27DB-BD31-4B8C-83A1-F6EECF244321}">
                <p14:modId xmlns:p14="http://schemas.microsoft.com/office/powerpoint/2010/main" val="2626794575"/>
              </p:ext>
            </p:extLst>
          </p:nvPr>
        </p:nvGraphicFramePr>
        <p:xfrm>
          <a:off x="5468389" y="450574"/>
          <a:ext cx="6263640" cy="5674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5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4CE446-3EA8-4AD4-813D-B70EEC2A28E4}"/>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Courts cont’d</a:t>
            </a:r>
          </a:p>
        </p:txBody>
      </p:sp>
      <p:graphicFrame>
        <p:nvGraphicFramePr>
          <p:cNvPr id="5" name="Content Placeholder 2">
            <a:extLst>
              <a:ext uri="{FF2B5EF4-FFF2-40B4-BE49-F238E27FC236}">
                <a16:creationId xmlns:a16="http://schemas.microsoft.com/office/drawing/2014/main" id="{FD690A79-882B-32BD-26E7-E1794E456532}"/>
              </a:ext>
            </a:extLst>
          </p:cNvPr>
          <p:cNvGraphicFramePr>
            <a:graphicFrameLocks noGrp="1"/>
          </p:cNvGraphicFramePr>
          <p:nvPr>
            <p:ph idx="1"/>
            <p:extLst>
              <p:ext uri="{D42A27DB-BD31-4B8C-83A1-F6EECF244321}">
                <p14:modId xmlns:p14="http://schemas.microsoft.com/office/powerpoint/2010/main" val="11494333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28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4BAA7B-9D46-4E61-B66B-99E6B70F5B05}"/>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Prisons and Probation</a:t>
            </a:r>
          </a:p>
        </p:txBody>
      </p:sp>
      <p:graphicFrame>
        <p:nvGraphicFramePr>
          <p:cNvPr id="5" name="Content Placeholder 2">
            <a:extLst>
              <a:ext uri="{FF2B5EF4-FFF2-40B4-BE49-F238E27FC236}">
                <a16:creationId xmlns:a16="http://schemas.microsoft.com/office/drawing/2014/main" id="{BC28755A-435A-F8DE-2015-848023C06C6C}"/>
              </a:ext>
            </a:extLst>
          </p:cNvPr>
          <p:cNvGraphicFramePr>
            <a:graphicFrameLocks noGrp="1"/>
          </p:cNvGraphicFramePr>
          <p:nvPr>
            <p:ph idx="1"/>
            <p:extLst>
              <p:ext uri="{D42A27DB-BD31-4B8C-83A1-F6EECF244321}">
                <p14:modId xmlns:p14="http://schemas.microsoft.com/office/powerpoint/2010/main" val="311924089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78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3F7CCE-A565-4F02-8CF8-DE89BAA7B4B9}"/>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Job Centres &amp; benefits</a:t>
            </a:r>
          </a:p>
        </p:txBody>
      </p:sp>
      <p:graphicFrame>
        <p:nvGraphicFramePr>
          <p:cNvPr id="5" name="Content Placeholder 2">
            <a:extLst>
              <a:ext uri="{FF2B5EF4-FFF2-40B4-BE49-F238E27FC236}">
                <a16:creationId xmlns:a16="http://schemas.microsoft.com/office/drawing/2014/main" id="{249EB74A-E0CB-7904-80C4-ABEB02EA9BAD}"/>
              </a:ext>
            </a:extLst>
          </p:cNvPr>
          <p:cNvGraphicFramePr>
            <a:graphicFrameLocks noGrp="1"/>
          </p:cNvGraphicFramePr>
          <p:nvPr>
            <p:ph idx="1"/>
            <p:extLst>
              <p:ext uri="{D42A27DB-BD31-4B8C-83A1-F6EECF244321}">
                <p14:modId xmlns:p14="http://schemas.microsoft.com/office/powerpoint/2010/main" val="361496839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1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5BC5D3-51F7-4803-B217-E093D255E3AF}"/>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Employers</a:t>
            </a:r>
          </a:p>
        </p:txBody>
      </p:sp>
      <p:graphicFrame>
        <p:nvGraphicFramePr>
          <p:cNvPr id="5" name="Content Placeholder 2">
            <a:extLst>
              <a:ext uri="{FF2B5EF4-FFF2-40B4-BE49-F238E27FC236}">
                <a16:creationId xmlns:a16="http://schemas.microsoft.com/office/drawing/2014/main" id="{1944BE8E-AEB5-2D53-331A-3A192E5C736A}"/>
              </a:ext>
            </a:extLst>
          </p:cNvPr>
          <p:cNvGraphicFramePr>
            <a:graphicFrameLocks noGrp="1"/>
          </p:cNvGraphicFramePr>
          <p:nvPr>
            <p:ph idx="1"/>
            <p:extLst>
              <p:ext uri="{D42A27DB-BD31-4B8C-83A1-F6EECF244321}">
                <p14:modId xmlns:p14="http://schemas.microsoft.com/office/powerpoint/2010/main" val="267438856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7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9992C9-808A-422F-AF0D-7A17202CF4BA}"/>
              </a:ext>
            </a:extLst>
          </p:cNvPr>
          <p:cNvSpPr>
            <a:spLocks noGrp="1"/>
          </p:cNvSpPr>
          <p:nvPr>
            <p:ph type="title"/>
          </p:nvPr>
        </p:nvSpPr>
        <p:spPr>
          <a:xfrm>
            <a:off x="524741" y="620392"/>
            <a:ext cx="3808268" cy="5504688"/>
          </a:xfrm>
        </p:spPr>
        <p:txBody>
          <a:bodyPr>
            <a:normAutofit/>
          </a:bodyPr>
          <a:lstStyle/>
          <a:p>
            <a:r>
              <a:rPr lang="en-GB" sz="6000" b="1">
                <a:solidFill>
                  <a:schemeClr val="bg1"/>
                </a:solidFill>
              </a:rPr>
              <a:t>Purpose of the Guidance</a:t>
            </a:r>
          </a:p>
        </p:txBody>
      </p:sp>
      <p:graphicFrame>
        <p:nvGraphicFramePr>
          <p:cNvPr id="6" name="Content Placeholder 2">
            <a:extLst>
              <a:ext uri="{FF2B5EF4-FFF2-40B4-BE49-F238E27FC236}">
                <a16:creationId xmlns:a16="http://schemas.microsoft.com/office/drawing/2014/main" id="{1A78BF49-9AFE-6B1B-48B0-0804E3078C67}"/>
              </a:ext>
            </a:extLst>
          </p:cNvPr>
          <p:cNvGraphicFramePr>
            <a:graphicFrameLocks noGrp="1"/>
          </p:cNvGraphicFramePr>
          <p:nvPr>
            <p:ph idx="1"/>
            <p:extLst>
              <p:ext uri="{D42A27DB-BD31-4B8C-83A1-F6EECF244321}">
                <p14:modId xmlns:p14="http://schemas.microsoft.com/office/powerpoint/2010/main" val="291204760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5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2CBFEE-5E52-4BFB-8293-DCFB8CFA3161}"/>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Financial Services</a:t>
            </a:r>
          </a:p>
        </p:txBody>
      </p:sp>
      <p:graphicFrame>
        <p:nvGraphicFramePr>
          <p:cNvPr id="5" name="Content Placeholder 2">
            <a:extLst>
              <a:ext uri="{FF2B5EF4-FFF2-40B4-BE49-F238E27FC236}">
                <a16:creationId xmlns:a16="http://schemas.microsoft.com/office/drawing/2014/main" id="{6DA3988A-F899-F530-DB04-B8BF4C2E2C68}"/>
              </a:ext>
            </a:extLst>
          </p:cNvPr>
          <p:cNvGraphicFramePr>
            <a:graphicFrameLocks noGrp="1"/>
          </p:cNvGraphicFramePr>
          <p:nvPr>
            <p:ph idx="1"/>
            <p:extLst>
              <p:ext uri="{D42A27DB-BD31-4B8C-83A1-F6EECF244321}">
                <p14:modId xmlns:p14="http://schemas.microsoft.com/office/powerpoint/2010/main" val="423542788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9129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9F428A-B57D-44D9-B6FC-3A798157C26B}"/>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Voluntary sector</a:t>
            </a:r>
          </a:p>
        </p:txBody>
      </p:sp>
      <p:graphicFrame>
        <p:nvGraphicFramePr>
          <p:cNvPr id="5" name="Content Placeholder 2">
            <a:extLst>
              <a:ext uri="{FF2B5EF4-FFF2-40B4-BE49-F238E27FC236}">
                <a16:creationId xmlns:a16="http://schemas.microsoft.com/office/drawing/2014/main" id="{D07F3899-BCD4-A77E-248F-46E90AA5738E}"/>
              </a:ext>
            </a:extLst>
          </p:cNvPr>
          <p:cNvGraphicFramePr>
            <a:graphicFrameLocks noGrp="1"/>
          </p:cNvGraphicFramePr>
          <p:nvPr>
            <p:ph idx="1"/>
            <p:extLst>
              <p:ext uri="{D42A27DB-BD31-4B8C-83A1-F6EECF244321}">
                <p14:modId xmlns:p14="http://schemas.microsoft.com/office/powerpoint/2010/main" val="418849956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74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B9C6E2-91DE-4465-97ED-8BC68CAECBD8}"/>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Multi-agency approach</a:t>
            </a:r>
          </a:p>
        </p:txBody>
      </p:sp>
      <p:graphicFrame>
        <p:nvGraphicFramePr>
          <p:cNvPr id="5" name="Content Placeholder 2">
            <a:extLst>
              <a:ext uri="{FF2B5EF4-FFF2-40B4-BE49-F238E27FC236}">
                <a16:creationId xmlns:a16="http://schemas.microsoft.com/office/drawing/2014/main" id="{9BFB2850-C4B5-51A4-29CA-2BEE06B4394F}"/>
              </a:ext>
            </a:extLst>
          </p:cNvPr>
          <p:cNvGraphicFramePr>
            <a:graphicFrameLocks noGrp="1"/>
          </p:cNvGraphicFramePr>
          <p:nvPr>
            <p:ph idx="1"/>
            <p:extLst>
              <p:ext uri="{D42A27DB-BD31-4B8C-83A1-F6EECF244321}">
                <p14:modId xmlns:p14="http://schemas.microsoft.com/office/powerpoint/2010/main" val="179927935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05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8C5580-0B40-448E-A453-4B2E296B926A}"/>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Training content</a:t>
            </a:r>
          </a:p>
        </p:txBody>
      </p:sp>
      <p:graphicFrame>
        <p:nvGraphicFramePr>
          <p:cNvPr id="5" name="Content Placeholder 2">
            <a:extLst>
              <a:ext uri="{FF2B5EF4-FFF2-40B4-BE49-F238E27FC236}">
                <a16:creationId xmlns:a16="http://schemas.microsoft.com/office/drawing/2014/main" id="{27F2B5D3-A3DA-3795-1DFE-A3D78DE0C41D}"/>
              </a:ext>
            </a:extLst>
          </p:cNvPr>
          <p:cNvGraphicFramePr>
            <a:graphicFrameLocks noGrp="1"/>
          </p:cNvGraphicFramePr>
          <p:nvPr>
            <p:ph idx="1"/>
            <p:extLst>
              <p:ext uri="{D42A27DB-BD31-4B8C-83A1-F6EECF244321}">
                <p14:modId xmlns:p14="http://schemas.microsoft.com/office/powerpoint/2010/main" val="8894792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85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05AA69-D290-42B4-B44E-7DBC145C886E}"/>
              </a:ext>
            </a:extLst>
          </p:cNvPr>
          <p:cNvSpPr>
            <a:spLocks noGrp="1"/>
          </p:cNvSpPr>
          <p:nvPr>
            <p:ph type="title"/>
          </p:nvPr>
        </p:nvSpPr>
        <p:spPr>
          <a:xfrm>
            <a:off x="524741" y="620392"/>
            <a:ext cx="3808268" cy="5504688"/>
          </a:xfrm>
        </p:spPr>
        <p:txBody>
          <a:bodyPr>
            <a:normAutofit/>
          </a:bodyPr>
          <a:lstStyle/>
          <a:p>
            <a:r>
              <a:rPr lang="en-GB" sz="5600" b="1" dirty="0">
                <a:solidFill>
                  <a:schemeClr val="bg1"/>
                </a:solidFill>
              </a:rPr>
              <a:t>Perpetrators</a:t>
            </a:r>
          </a:p>
        </p:txBody>
      </p:sp>
      <p:graphicFrame>
        <p:nvGraphicFramePr>
          <p:cNvPr id="5" name="Content Placeholder 2">
            <a:extLst>
              <a:ext uri="{FF2B5EF4-FFF2-40B4-BE49-F238E27FC236}">
                <a16:creationId xmlns:a16="http://schemas.microsoft.com/office/drawing/2014/main" id="{17AF8B93-6999-329B-9F0C-D909661BC4FE}"/>
              </a:ext>
            </a:extLst>
          </p:cNvPr>
          <p:cNvGraphicFramePr>
            <a:graphicFrameLocks noGrp="1"/>
          </p:cNvGraphicFramePr>
          <p:nvPr>
            <p:ph idx="1"/>
            <p:extLst>
              <p:ext uri="{D42A27DB-BD31-4B8C-83A1-F6EECF244321}">
                <p14:modId xmlns:p14="http://schemas.microsoft.com/office/powerpoint/2010/main" val="110812829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547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A572A9-0E85-4A31-BCAF-A348CF44B877}"/>
              </a:ext>
            </a:extLst>
          </p:cNvPr>
          <p:cNvSpPr>
            <a:spLocks noGrp="1"/>
          </p:cNvSpPr>
          <p:nvPr>
            <p:ph type="title"/>
          </p:nvPr>
        </p:nvSpPr>
        <p:spPr>
          <a:xfrm>
            <a:off x="524741" y="620392"/>
            <a:ext cx="3808268" cy="5504688"/>
          </a:xfrm>
        </p:spPr>
        <p:txBody>
          <a:bodyPr>
            <a:normAutofit/>
          </a:bodyPr>
          <a:lstStyle/>
          <a:p>
            <a:r>
              <a:rPr lang="en-GB" sz="6000" b="1" dirty="0">
                <a:solidFill>
                  <a:schemeClr val="bg1"/>
                </a:solidFill>
              </a:rPr>
              <a:t>Risk</a:t>
            </a:r>
          </a:p>
        </p:txBody>
      </p:sp>
      <p:graphicFrame>
        <p:nvGraphicFramePr>
          <p:cNvPr id="5" name="Content Placeholder 2">
            <a:extLst>
              <a:ext uri="{FF2B5EF4-FFF2-40B4-BE49-F238E27FC236}">
                <a16:creationId xmlns:a16="http://schemas.microsoft.com/office/drawing/2014/main" id="{844D2ED2-0C78-396C-9D34-98FF13376206}"/>
              </a:ext>
            </a:extLst>
          </p:cNvPr>
          <p:cNvGraphicFramePr>
            <a:graphicFrameLocks noGrp="1"/>
          </p:cNvGraphicFramePr>
          <p:nvPr>
            <p:ph idx="1"/>
            <p:extLst>
              <p:ext uri="{D42A27DB-BD31-4B8C-83A1-F6EECF244321}">
                <p14:modId xmlns:p14="http://schemas.microsoft.com/office/powerpoint/2010/main" val="347871888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36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EC5FC5-7AB9-4F86-9E4A-CB0A76C33AED}"/>
              </a:ext>
            </a:extLst>
          </p:cNvPr>
          <p:cNvSpPr>
            <a:spLocks noGrp="1"/>
          </p:cNvSpPr>
          <p:nvPr>
            <p:ph type="title"/>
          </p:nvPr>
        </p:nvSpPr>
        <p:spPr>
          <a:xfrm>
            <a:off x="524741" y="620392"/>
            <a:ext cx="3808268" cy="5504688"/>
          </a:xfrm>
        </p:spPr>
        <p:txBody>
          <a:bodyPr>
            <a:normAutofit/>
          </a:bodyPr>
          <a:lstStyle/>
          <a:p>
            <a:r>
              <a:rPr lang="en-GB" sz="6000" b="1">
                <a:solidFill>
                  <a:schemeClr val="bg1"/>
                </a:solidFill>
              </a:rPr>
              <a:t>Child to Parent Abuse</a:t>
            </a:r>
          </a:p>
        </p:txBody>
      </p:sp>
      <p:graphicFrame>
        <p:nvGraphicFramePr>
          <p:cNvPr id="5" name="Content Placeholder 2">
            <a:extLst>
              <a:ext uri="{FF2B5EF4-FFF2-40B4-BE49-F238E27FC236}">
                <a16:creationId xmlns:a16="http://schemas.microsoft.com/office/drawing/2014/main" id="{1EC10450-F5CF-BB5C-12A0-ECB7CF015AC7}"/>
              </a:ext>
            </a:extLst>
          </p:cNvPr>
          <p:cNvGraphicFramePr>
            <a:graphicFrameLocks noGrp="1"/>
          </p:cNvGraphicFramePr>
          <p:nvPr>
            <p:ph idx="1"/>
            <p:extLst>
              <p:ext uri="{D42A27DB-BD31-4B8C-83A1-F6EECF244321}">
                <p14:modId xmlns:p14="http://schemas.microsoft.com/office/powerpoint/2010/main" val="7400312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1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E3155D-A322-4133-A049-4779ED3A6E33}"/>
              </a:ext>
            </a:extLst>
          </p:cNvPr>
          <p:cNvSpPr>
            <a:spLocks noGrp="1"/>
          </p:cNvSpPr>
          <p:nvPr>
            <p:ph type="title"/>
          </p:nvPr>
        </p:nvSpPr>
        <p:spPr>
          <a:xfrm>
            <a:off x="524741" y="620392"/>
            <a:ext cx="3808268" cy="5504688"/>
          </a:xfrm>
        </p:spPr>
        <p:txBody>
          <a:bodyPr>
            <a:normAutofit/>
          </a:bodyPr>
          <a:lstStyle/>
          <a:p>
            <a:r>
              <a:rPr lang="en-GB" sz="6000" b="1">
                <a:solidFill>
                  <a:schemeClr val="bg1"/>
                </a:solidFill>
              </a:rPr>
              <a:t>Early Years, Schools &amp; Education</a:t>
            </a:r>
          </a:p>
        </p:txBody>
      </p:sp>
      <p:graphicFrame>
        <p:nvGraphicFramePr>
          <p:cNvPr id="5" name="Content Placeholder 2">
            <a:extLst>
              <a:ext uri="{FF2B5EF4-FFF2-40B4-BE49-F238E27FC236}">
                <a16:creationId xmlns:a16="http://schemas.microsoft.com/office/drawing/2014/main" id="{5F9C8A37-7278-069D-E8A1-872915291891}"/>
              </a:ext>
            </a:extLst>
          </p:cNvPr>
          <p:cNvGraphicFramePr>
            <a:graphicFrameLocks noGrp="1"/>
          </p:cNvGraphicFramePr>
          <p:nvPr>
            <p:ph idx="1"/>
            <p:extLst>
              <p:ext uri="{D42A27DB-BD31-4B8C-83A1-F6EECF244321}">
                <p14:modId xmlns:p14="http://schemas.microsoft.com/office/powerpoint/2010/main" val="324098726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5D1B1F-345F-473F-9654-A82BE347623E}"/>
              </a:ext>
            </a:extLst>
          </p:cNvPr>
          <p:cNvSpPr>
            <a:spLocks noGrp="1"/>
          </p:cNvSpPr>
          <p:nvPr>
            <p:ph type="title"/>
          </p:nvPr>
        </p:nvSpPr>
        <p:spPr>
          <a:xfrm>
            <a:off x="524741" y="620392"/>
            <a:ext cx="3808268" cy="5504688"/>
          </a:xfrm>
        </p:spPr>
        <p:txBody>
          <a:bodyPr>
            <a:normAutofit/>
          </a:bodyPr>
          <a:lstStyle/>
          <a:p>
            <a:r>
              <a:rPr lang="en-GB" sz="6000" b="1">
                <a:solidFill>
                  <a:schemeClr val="bg1"/>
                </a:solidFill>
              </a:rPr>
              <a:t>Children’s Social Care </a:t>
            </a:r>
          </a:p>
        </p:txBody>
      </p:sp>
      <p:graphicFrame>
        <p:nvGraphicFramePr>
          <p:cNvPr id="5" name="Content Placeholder 2">
            <a:extLst>
              <a:ext uri="{FF2B5EF4-FFF2-40B4-BE49-F238E27FC236}">
                <a16:creationId xmlns:a16="http://schemas.microsoft.com/office/drawing/2014/main" id="{78126DE5-9B5F-5390-4C05-620C49C612CC}"/>
              </a:ext>
            </a:extLst>
          </p:cNvPr>
          <p:cNvGraphicFramePr>
            <a:graphicFrameLocks noGrp="1"/>
          </p:cNvGraphicFramePr>
          <p:nvPr>
            <p:ph idx="1"/>
            <p:extLst>
              <p:ext uri="{D42A27DB-BD31-4B8C-83A1-F6EECF244321}">
                <p14:modId xmlns:p14="http://schemas.microsoft.com/office/powerpoint/2010/main" val="214495810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150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2297</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Domestic Abuse Statutory Guidance – A summary </vt:lpstr>
      <vt:lpstr>Purpose of the Guidance</vt:lpstr>
      <vt:lpstr>Multi-agency approach</vt:lpstr>
      <vt:lpstr>Training content</vt:lpstr>
      <vt:lpstr>Perpetrators</vt:lpstr>
      <vt:lpstr>Risk</vt:lpstr>
      <vt:lpstr>Child to Parent Abuse</vt:lpstr>
      <vt:lpstr>Early Years, Schools &amp; Education</vt:lpstr>
      <vt:lpstr>Children’s Social Care </vt:lpstr>
      <vt:lpstr>Adult Social Care</vt:lpstr>
      <vt:lpstr>Health </vt:lpstr>
      <vt:lpstr>Housing</vt:lpstr>
      <vt:lpstr>Police</vt:lpstr>
      <vt:lpstr>Police cont’d</vt:lpstr>
      <vt:lpstr>CPS &amp; Courts</vt:lpstr>
      <vt:lpstr>Courts cont’d</vt:lpstr>
      <vt:lpstr>Prisons and Probation</vt:lpstr>
      <vt:lpstr>Job Centres &amp; benefits</vt:lpstr>
      <vt:lpstr>Employers</vt:lpstr>
      <vt:lpstr>Financial Services</vt:lpstr>
      <vt:lpstr>Voluntary sector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Abuse Guidance </dc:title>
  <dc:creator>Amanda Warburton</dc:creator>
  <cp:lastModifiedBy>Amanda Warburton</cp:lastModifiedBy>
  <cp:revision>6</cp:revision>
  <dcterms:created xsi:type="dcterms:W3CDTF">2022-08-30T12:05:41Z</dcterms:created>
  <dcterms:modified xsi:type="dcterms:W3CDTF">2022-09-08T10:03:02Z</dcterms:modified>
</cp:coreProperties>
</file>